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Lst>
  <p:sldSz cy="5143500" cx="9144000"/>
  <p:notesSz cx="6858000" cy="9144000"/>
  <p:embeddedFontLst>
    <p:embeddedFont>
      <p:font typeface="Proxima Nova"/>
      <p:regular r:id="rId176"/>
      <p:bold r:id="rId177"/>
      <p:italic r:id="rId178"/>
      <p:boldItalic r:id="rId179"/>
    </p:embeddedFont>
    <p:embeddedFont>
      <p:font typeface="Inconsolata"/>
      <p:regular r:id="rId180"/>
      <p:bold r:id="rId181"/>
    </p:embeddedFont>
    <p:embeddedFont>
      <p:font typeface="Proxima Nova Semibold"/>
      <p:regular r:id="rId182"/>
      <p:bold r:id="rId183"/>
      <p:boldItalic r:id="rId184"/>
    </p:embeddedFont>
    <p:embeddedFont>
      <p:font typeface="Oswald"/>
      <p:regular r:id="rId185"/>
      <p:bold r:id="rId1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666BAC-7569-4E85-A5F9-90C6A64BCD1A}">
  <a:tblStyle styleId="{5B666BAC-7569-4E85-A5F9-90C6A64BCD1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1F5D8EB-CC8D-49F7-8EE7-3C9506985A6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CE02058-1E35-4A90-A8F9-52E84A21218D}" styleName="Table_2">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FEA5F05A-856A-4210-B615-199D774AEA5B}" styleName="Table_3">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186" Type="http://schemas.openxmlformats.org/officeDocument/2006/relationships/font" Target="fonts/Oswald-bold.fntdata"/><Relationship Id="rId185" Type="http://schemas.openxmlformats.org/officeDocument/2006/relationships/font" Target="fonts/Oswald-regular.fntdata"/><Relationship Id="rId49" Type="http://schemas.openxmlformats.org/officeDocument/2006/relationships/slide" Target="slides/slide44.xml"/><Relationship Id="rId184" Type="http://schemas.openxmlformats.org/officeDocument/2006/relationships/font" Target="fonts/ProximaNovaSemibold-boldItalic.fntdata"/><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ProximaNovaSemibold-bold.fntdata"/><Relationship Id="rId32" Type="http://schemas.openxmlformats.org/officeDocument/2006/relationships/slide" Target="slides/slide27.xml"/><Relationship Id="rId182" Type="http://schemas.openxmlformats.org/officeDocument/2006/relationships/font" Target="fonts/ProximaNovaSemibold-regular.fntdata"/><Relationship Id="rId35" Type="http://schemas.openxmlformats.org/officeDocument/2006/relationships/slide" Target="slides/slide30.xml"/><Relationship Id="rId181" Type="http://schemas.openxmlformats.org/officeDocument/2006/relationships/font" Target="fonts/Inconsolata-bold.fntdata"/><Relationship Id="rId34" Type="http://schemas.openxmlformats.org/officeDocument/2006/relationships/slide" Target="slides/slide29.xml"/><Relationship Id="rId180" Type="http://schemas.openxmlformats.org/officeDocument/2006/relationships/font" Target="fonts/Inconsolata-regular.fntdata"/><Relationship Id="rId37" Type="http://schemas.openxmlformats.org/officeDocument/2006/relationships/slide" Target="slides/slide32.xml"/><Relationship Id="rId176" Type="http://schemas.openxmlformats.org/officeDocument/2006/relationships/font" Target="fonts/ProximaNova-regular.fntdata"/><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font" Target="fonts/ProximaNova-boldItalic.fntdata"/><Relationship Id="rId178" Type="http://schemas.openxmlformats.org/officeDocument/2006/relationships/font" Target="fonts/ProximaNova-italic.fntdata"/><Relationship Id="rId177" Type="http://schemas.openxmlformats.org/officeDocument/2006/relationships/font" Target="fonts/ProximaNov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hird_normal_form" TargetMode="Externa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qlizer.io/posts/sql-43/" TargetMode="Externa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k7J6AnB2ehkH9eocF_Sdz9V1YXSwoJCYseKL8ho-vRw/edit?ts=5f9209b6#"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831f62a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831f62a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0314fbc7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0314fbc7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spend a few minutes “breaking the ice” and getting people comfortable.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you have a large class (20+), don’t have everyone introduce themselves out loud. Instead, have them post their answers in Slack, then call out a few highlights.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966"/>
                </a:highlight>
              </a:rPr>
              <a:t>Customize It! </a:t>
            </a:r>
            <a:r>
              <a:rPr lang="en">
                <a:solidFill>
                  <a:schemeClr val="dk1"/>
                </a:solidFill>
              </a:rPr>
              <a:t>Change the fun fact (number 3) to another. Avoid sensitive topics.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966"/>
                </a:highlight>
              </a:rPr>
              <a:t>For remote classrooms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Have students come off of mute to share their answers.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86c50fcba5_0_2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86c50fcba5_0_2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try a solo exercise with the starter code provided.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create the “table” group that would exist in a physical setting) or allow students to work independently in the main session.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or make an announcement: “Start to wrap up this exercise. You can share your query as a thread under the screenshot.”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86c50fcba5_0_2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86c50fcba5_0_2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try an extra challenge based on the previous solo exercise.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create the “table” group that exists in a physical setting) or allow students to work independently in the main session.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The solution will be shared in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(see next slide) in Slack. </a:t>
            </a:r>
            <a:endParaRPr b="1">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86c50fcba5_0_2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86c50fcba5_0_2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96115e13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96115e13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25 minutes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96115e13e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96115e13e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a:t>Purpose: </a:t>
            </a:r>
            <a:r>
              <a:rPr lang="en"/>
              <a:t>Introduce the format of dates and how we can filter them.</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96115e13e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96115e13e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t>Purpose</a:t>
            </a:r>
            <a:r>
              <a:rPr lang="en"/>
              <a:t>: Walkthrough an example of filtering dates.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96115e13e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96115e13e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a:t>Purpose: </a:t>
            </a:r>
            <a:r>
              <a:rPr lang="en"/>
              <a:t>Introduce aggregating dates.</a:t>
            </a:r>
            <a:endParaRPr/>
          </a:p>
          <a:p>
            <a:pPr indent="0" lvl="0" marL="0" rtl="0" algn="l">
              <a:lnSpc>
                <a:spcPct val="100000"/>
              </a:lnSpc>
              <a:spcBef>
                <a:spcPts val="0"/>
              </a:spcBef>
              <a:spcAft>
                <a:spcPts val="0"/>
              </a:spcAft>
              <a:buNone/>
            </a:pPr>
            <a:r>
              <a:t/>
            </a:r>
            <a:endParaRPr b="1"/>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4" name="Shape 1274"/>
        <p:cNvGrpSpPr/>
        <p:nvPr/>
      </p:nvGrpSpPr>
      <p:grpSpPr>
        <a:xfrm>
          <a:off x="0" y="0"/>
          <a:ext cx="0" cy="0"/>
          <a:chOff x="0" y="0"/>
          <a:chExt cx="0" cy="0"/>
        </a:xfrm>
      </p:grpSpPr>
      <p:sp>
        <p:nvSpPr>
          <p:cNvPr id="1275" name="Google Shape;1275;g96115e13eb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6" name="Google Shape;1276;g96115e13eb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solidFill>
                  <a:schemeClr val="dk1"/>
                </a:solidFill>
              </a:rPr>
              <a:t>Purpose</a:t>
            </a:r>
            <a:r>
              <a:rPr lang="en">
                <a:solidFill>
                  <a:schemeClr val="dk1"/>
                </a:solidFill>
              </a:rPr>
              <a:t>: Walkthrough an example of aggregating dates.</a:t>
            </a:r>
            <a:endParaRPr>
              <a:solidFill>
                <a:schemeClr val="dk1"/>
              </a:solidFill>
            </a:endParaRPr>
          </a:p>
          <a:p>
            <a:pPr indent="0" lvl="0" marL="0" rtl="0" algn="l">
              <a:spcBef>
                <a:spcPts val="60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00104c0a0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00104c0a0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96115e13e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96115e13e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Give students an opportunity to practice.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670b43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670b43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96115e13e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96115e13e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96115e13e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96115e13e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86c50fcb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86c50fcb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 </a:t>
            </a:r>
            <a:r>
              <a:rPr lang="en">
                <a:solidFill>
                  <a:schemeClr val="dk1"/>
                </a:solidFill>
              </a:rPr>
              <a:t>60 minutes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 </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key to SQL's structure is its ability to combine data across many different tables into comprehensive results. Most databases spread the full picture across many tables, so JOINing them back together is vital to working with modern SQL databases.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4a04e049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4a04e049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8fae1878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8fae1878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Set the context for JOINs and UNIONs.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8fae1878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8fae1878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Lead an open discussion about combining data.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r>
              <a:rPr b="1" lang="en">
                <a:solidFill>
                  <a:schemeClr val="dk1"/>
                </a:solidFill>
              </a:rPr>
              <a:t>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put it in the Slack channel. Some students may not have two monitors. You should stop sharing your screen so they can see each other’s faces during the discussion.</a:t>
            </a:r>
            <a:endParaRPr b="1">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3" name="Shape 1363"/>
        <p:cNvGrpSpPr/>
        <p:nvPr/>
      </p:nvGrpSpPr>
      <p:grpSpPr>
        <a:xfrm>
          <a:off x="0" y="0"/>
          <a:ext cx="0" cy="0"/>
          <a:chOff x="0" y="0"/>
          <a:chExt cx="0" cy="0"/>
        </a:xfrm>
      </p:grpSpPr>
      <p:sp>
        <p:nvSpPr>
          <p:cNvPr id="1364" name="Google Shape;1364;g8fae1878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5" name="Google Shape;1365;g8fae1878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8fae18786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8fae18786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JOINs and UNIONs.</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8fae18786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8fae18786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how JOINs work using a simple 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spcBef>
                <a:spcPts val="0"/>
              </a:spcBef>
              <a:spcAft>
                <a:spcPts val="0"/>
              </a:spcAft>
              <a:buClr>
                <a:srgbClr val="000000"/>
              </a:buClr>
              <a:buSzPts val="1100"/>
              <a:buFont typeface="Proxima Nova"/>
              <a:buChar char="●"/>
            </a:pPr>
            <a:r>
              <a:rPr b="1" lang="en">
                <a:highlight>
                  <a:srgbClr val="FFFFFF"/>
                </a:highlight>
              </a:rPr>
              <a:t>JOIN</a:t>
            </a:r>
            <a:r>
              <a:rPr lang="en">
                <a:highlight>
                  <a:srgbClr val="FFFFFF"/>
                </a:highlight>
              </a:rPr>
              <a:t> is used to add additional tables to a query for the purpose of adding selection criteria and possibly additional columns. </a:t>
            </a:r>
            <a:endParaRPr>
              <a:highlight>
                <a:srgbClr val="FFFFFF"/>
              </a:highlight>
            </a:endParaRPr>
          </a:p>
          <a:p>
            <a:pPr indent="-298450" lvl="0" marL="457200" rtl="0" algn="l">
              <a:spcBef>
                <a:spcPts val="0"/>
              </a:spcBef>
              <a:spcAft>
                <a:spcPts val="0"/>
              </a:spcAft>
              <a:buClr>
                <a:srgbClr val="000000"/>
              </a:buClr>
              <a:buSzPts val="1100"/>
              <a:buFont typeface="Proxima Nova"/>
              <a:buChar char="●"/>
            </a:pPr>
            <a:r>
              <a:rPr lang="en"/>
              <a:t>SQL </a:t>
            </a:r>
            <a:r>
              <a:rPr b="1" lang="en"/>
              <a:t>JOIN</a:t>
            </a:r>
            <a:r>
              <a:rPr lang="en"/>
              <a:t>s and Excel’s </a:t>
            </a:r>
            <a:r>
              <a:rPr b="1" lang="en"/>
              <a:t>VLOOKUP</a:t>
            </a:r>
            <a:r>
              <a:rPr lang="en"/>
              <a:t> command have similar purposes: </a:t>
            </a:r>
            <a:endParaRPr/>
          </a:p>
          <a:p>
            <a:pPr indent="-298450" lvl="1" marL="914400" rtl="0" algn="l">
              <a:spcBef>
                <a:spcPts val="0"/>
              </a:spcBef>
              <a:spcAft>
                <a:spcPts val="0"/>
              </a:spcAft>
              <a:buClr>
                <a:srgbClr val="000000"/>
              </a:buClr>
              <a:buSzPts val="1100"/>
              <a:buFont typeface="Proxima Nova"/>
              <a:buChar char="○"/>
            </a:pPr>
            <a:r>
              <a:rPr lang="en"/>
              <a:t>They both </a:t>
            </a:r>
            <a:r>
              <a:rPr b="1" lang="en"/>
              <a:t>connect data sources together</a:t>
            </a:r>
            <a:r>
              <a:rPr lang="en"/>
              <a:t> in order to use information from both tables to display a desired result.</a:t>
            </a:r>
            <a:endParaRPr/>
          </a:p>
          <a:p>
            <a:pPr indent="-298450" lvl="1" marL="914400" rtl="0" algn="l">
              <a:spcBef>
                <a:spcPts val="0"/>
              </a:spcBef>
              <a:spcAft>
                <a:spcPts val="0"/>
              </a:spcAft>
              <a:buClr>
                <a:srgbClr val="000000"/>
              </a:buClr>
              <a:buSzPts val="1100"/>
              <a:buFont typeface="Proxima Nova"/>
              <a:buChar char="○"/>
            </a:pPr>
            <a:r>
              <a:rPr lang="en"/>
              <a:t>A </a:t>
            </a:r>
            <a:r>
              <a:rPr b="1" lang="en"/>
              <a:t>JOIN</a:t>
            </a:r>
            <a:r>
              <a:rPr lang="en"/>
              <a:t> enables tables to be </a:t>
            </a:r>
            <a:r>
              <a:rPr b="1" lang="en"/>
              <a:t>connected </a:t>
            </a:r>
            <a:r>
              <a:rPr lang="en"/>
              <a:t>using </a:t>
            </a:r>
            <a:r>
              <a:rPr b="1" lang="en"/>
              <a:t>common columns</a:t>
            </a:r>
            <a:r>
              <a:rPr lang="en"/>
              <a:t>, which serve as unique identifiers (called </a:t>
            </a:r>
            <a:r>
              <a:rPr b="1" lang="en"/>
              <a:t>keys</a:t>
            </a:r>
            <a:r>
              <a:rPr lang="en"/>
              <a:t>).</a:t>
            </a:r>
            <a:endParaRPr/>
          </a:p>
          <a:p>
            <a:pPr indent="-298450" lvl="1" marL="914400" rtl="0" algn="l">
              <a:spcBef>
                <a:spcPts val="0"/>
              </a:spcBef>
              <a:spcAft>
                <a:spcPts val="0"/>
              </a:spcAft>
              <a:buClr>
                <a:srgbClr val="000000"/>
              </a:buClr>
              <a:buSzPts val="1100"/>
              <a:buChar char="○"/>
            </a:pPr>
            <a:r>
              <a:rPr lang="en"/>
              <a:t>Note that unique identifiers aren’t </a:t>
            </a:r>
            <a:r>
              <a:rPr i="1" lang="en"/>
              <a:t>required</a:t>
            </a:r>
            <a:r>
              <a:rPr lang="en"/>
              <a:t> but </a:t>
            </a:r>
            <a:r>
              <a:rPr lang="en">
                <a:solidFill>
                  <a:schemeClr val="dk1"/>
                </a:solidFill>
              </a:rPr>
              <a:t>are almost always used</a:t>
            </a:r>
            <a:r>
              <a:rPr lang="en"/>
              <a:t> to avoid unintended behavior.</a:t>
            </a:r>
            <a:endParaRPr/>
          </a:p>
          <a:p>
            <a:pPr indent="-298450" lvl="0" marL="457200" rtl="0" algn="l">
              <a:spcBef>
                <a:spcPts val="0"/>
              </a:spcBef>
              <a:spcAft>
                <a:spcPts val="0"/>
              </a:spcAft>
              <a:buClr>
                <a:srgbClr val="000000"/>
              </a:buClr>
              <a:buSzPts val="1100"/>
              <a:buChar char="●"/>
            </a:pPr>
            <a:r>
              <a:rPr lang="en">
                <a:highlight>
                  <a:srgbClr val="FFFFFF"/>
                </a:highlight>
              </a:rPr>
              <a:t>In this example, </a:t>
            </a:r>
            <a:r>
              <a:rPr lang="en">
                <a:highlight>
                  <a:srgbClr val="FFFFFF"/>
                </a:highlight>
              </a:rPr>
              <a:t>“drivers.id” is the PK and “drivers.vehicle_id”</a:t>
            </a:r>
            <a:r>
              <a:rPr lang="en">
                <a:highlight>
                  <a:srgbClr val="FFFFFF"/>
                </a:highlight>
              </a:rPr>
              <a:t> is the FK of the drivers table. Conversely, “vehicles.id” is the PK of the Vehicles table, and there is no FK for the Vehicles table. The People table is the fact table, and the Vehicles table is the dimension table. This follows the star schema design pattern.</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g8fae1878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2" name="Google Shape;1392;g8fae1878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Show how UNIONs work using a simple example.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Clr>
                <a:srgbClr val="000000"/>
              </a:buClr>
              <a:buSzPts val="1100"/>
              <a:buFont typeface="Proxima Nova"/>
              <a:buChar char="●"/>
            </a:pPr>
            <a:r>
              <a:rPr b="1" lang="en">
                <a:highlight>
                  <a:srgbClr val="FFFFFF"/>
                </a:highlight>
              </a:rPr>
              <a:t>UNION</a:t>
            </a:r>
            <a:r>
              <a:rPr lang="en">
                <a:highlight>
                  <a:srgbClr val="FFFFFF"/>
                </a:highlight>
              </a:rPr>
              <a:t> is used to combine the results of two distinct queries with the same columns.</a:t>
            </a:r>
            <a:endParaRPr>
              <a:highlight>
                <a:srgbClr val="FFFFFF"/>
              </a:highlight>
            </a:endParaRPr>
          </a:p>
          <a:p>
            <a:pPr indent="-298450" lvl="0" marL="457200" rtl="0" algn="l">
              <a:spcBef>
                <a:spcPts val="0"/>
              </a:spcBef>
              <a:spcAft>
                <a:spcPts val="0"/>
              </a:spcAft>
              <a:buClr>
                <a:srgbClr val="000000"/>
              </a:buClr>
              <a:buSzPts val="1100"/>
              <a:buChar char="●"/>
            </a:pPr>
            <a:r>
              <a:rPr lang="en">
                <a:highlight>
                  <a:srgbClr val="FFFFFF"/>
                </a:highlight>
              </a:rPr>
              <a:t>This technique is used when pulling the same data schema (format) from multiple sources.</a:t>
            </a:r>
            <a:endParaRPr>
              <a:highlight>
                <a:srgbClr val="FFFFFF"/>
              </a:highlight>
            </a:endParaRPr>
          </a:p>
          <a:p>
            <a:pPr indent="-298450" lvl="1" marL="914400" rtl="0" algn="l">
              <a:spcBef>
                <a:spcPts val="0"/>
              </a:spcBef>
              <a:spcAft>
                <a:spcPts val="0"/>
              </a:spcAft>
              <a:buClr>
                <a:srgbClr val="000000"/>
              </a:buClr>
              <a:buSzPts val="1100"/>
              <a:buFont typeface="Proxima Nova"/>
              <a:buChar char="○"/>
            </a:pPr>
            <a:r>
              <a:rPr b="1" lang="en">
                <a:highlight>
                  <a:srgbClr val="FFFFFF"/>
                </a:highlight>
              </a:rPr>
              <a:t>Example</a:t>
            </a:r>
            <a:r>
              <a:rPr lang="en">
                <a:highlight>
                  <a:srgbClr val="FFFFFF"/>
                </a:highlight>
              </a:rPr>
              <a:t>: You are conducting a survey and have hired help to administer it. At the end of the day, you collect all of your hired helpers’ survey clipboards and consolidate the results. You have effectively performed a UNION by consolidating the different data sources (they have the same survey questions; you’re just </a:t>
            </a:r>
            <a:r>
              <a:rPr b="1" lang="en">
                <a:highlight>
                  <a:srgbClr val="FFFFFF"/>
                </a:highlight>
              </a:rPr>
              <a:t>adding rows</a:t>
            </a:r>
            <a:r>
              <a:rPr lang="en">
                <a:highlight>
                  <a:srgbClr val="FFFFFF"/>
                </a:highlight>
              </a:rPr>
              <a:t> together on top of each other).</a:t>
            </a:r>
            <a:endParaRPr>
              <a:highlight>
                <a:srgbClr val="FFFFFF"/>
              </a:highlight>
            </a:endParaRPr>
          </a:p>
          <a:p>
            <a:pPr indent="-298450" lvl="0" marL="457200" rtl="0" algn="l">
              <a:spcBef>
                <a:spcPts val="0"/>
              </a:spcBef>
              <a:spcAft>
                <a:spcPts val="0"/>
              </a:spcAft>
              <a:buClr>
                <a:srgbClr val="000000"/>
              </a:buClr>
              <a:buSzPts val="1100"/>
              <a:buChar char="●"/>
            </a:pPr>
            <a:r>
              <a:rPr lang="en">
                <a:highlight>
                  <a:srgbClr val="FFFFFF"/>
                </a:highlight>
              </a:rPr>
              <a:t>Note that UNION removes the duplicate. This is why Emily (in the example shown) doesn’t appear twice. </a:t>
            </a:r>
            <a:endParaRPr>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6c50fcb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6c50fcb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lang="en"/>
              <a:t> </a:t>
            </a:r>
            <a:r>
              <a:rPr lang="en"/>
              <a:t>60 minutes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8fae18786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8fae18786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the order of construction in a query and show where to use JOINs and UNIONs.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Here is our query building again, showing the structure of a query.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JOINs live in the FROM clause of the query, where they perform a horizontal merge by JOINing tables together.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UNIONs also live in the FROM clause, where they perform a vertical merge by combining rows.</a:t>
            </a:r>
            <a:endParaRPr>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8fae18786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8fae18786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Discuss why JOINs are used more often than UNIONs.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br>
              <a:rPr b="1" lang="en"/>
            </a:br>
            <a:endParaRPr/>
          </a:p>
          <a:p>
            <a:pPr indent="-298450" lvl="0" marL="457200" rtl="0" algn="l">
              <a:spcBef>
                <a:spcPts val="0"/>
              </a:spcBef>
              <a:spcAft>
                <a:spcPts val="0"/>
              </a:spcAft>
              <a:buClr>
                <a:srgbClr val="000000"/>
              </a:buClr>
              <a:buSzPts val="1100"/>
              <a:buFont typeface="Proxima Nova"/>
              <a:buChar char="●"/>
            </a:pPr>
            <a:r>
              <a:rPr b="1" lang="en">
                <a:highlight>
                  <a:srgbClr val="FFFFFF"/>
                </a:highlight>
              </a:rPr>
              <a:t>JOIN</a:t>
            </a:r>
            <a:r>
              <a:rPr lang="en">
                <a:highlight>
                  <a:srgbClr val="FFFFFF"/>
                </a:highlight>
              </a:rPr>
              <a:t> is used to add additional tables to a query for the purpose of adding selection criteria and possibly additional columns. </a:t>
            </a:r>
            <a:endParaRPr>
              <a:highlight>
                <a:srgbClr val="FFFFFF"/>
              </a:highlight>
            </a:endParaRPr>
          </a:p>
          <a:p>
            <a:pPr indent="-298450" lvl="0" marL="457200" rtl="0" algn="l">
              <a:spcBef>
                <a:spcPts val="0"/>
              </a:spcBef>
              <a:spcAft>
                <a:spcPts val="0"/>
              </a:spcAft>
              <a:buClr>
                <a:srgbClr val="000000"/>
              </a:buClr>
              <a:buSzPts val="1100"/>
              <a:buFont typeface="Proxima Nova"/>
              <a:buChar char="●"/>
            </a:pPr>
            <a:r>
              <a:rPr b="1" lang="en">
                <a:highlight>
                  <a:srgbClr val="FFFFFF"/>
                </a:highlight>
              </a:rPr>
              <a:t>UNION</a:t>
            </a:r>
            <a:r>
              <a:rPr lang="en">
                <a:highlight>
                  <a:srgbClr val="FFFFFF"/>
                </a:highlight>
              </a:rPr>
              <a:t> is used to combine the results of two distinct queries with the same columns.</a:t>
            </a:r>
            <a:endParaRPr/>
          </a:p>
          <a:p>
            <a:pPr indent="-298450" lvl="0" marL="457200" rtl="0" algn="l">
              <a:spcBef>
                <a:spcPts val="0"/>
              </a:spcBef>
              <a:spcAft>
                <a:spcPts val="0"/>
              </a:spcAft>
              <a:buClr>
                <a:srgbClr val="000000"/>
              </a:buClr>
              <a:buSzPts val="1100"/>
              <a:buChar char="●"/>
            </a:pPr>
            <a:r>
              <a:rPr lang="en"/>
              <a:t>A well-designed transactional database achieves </a:t>
            </a:r>
            <a:r>
              <a:rPr lang="en" u="sng">
                <a:hlinkClick r:id="rId2"/>
              </a:rPr>
              <a:t>normalization</a:t>
            </a:r>
            <a:r>
              <a:rPr lang="en"/>
              <a:t>, which seeks to reduce redundancy (having the same data multiple times in the database).</a:t>
            </a:r>
            <a:endParaRPr/>
          </a:p>
          <a:p>
            <a:pPr indent="-298450" lvl="1" marL="914400" rtl="0" algn="l">
              <a:spcBef>
                <a:spcPts val="0"/>
              </a:spcBef>
              <a:spcAft>
                <a:spcPts val="0"/>
              </a:spcAft>
              <a:buClr>
                <a:srgbClr val="000000"/>
              </a:buClr>
              <a:buSzPts val="1100"/>
              <a:buChar char="○"/>
            </a:pPr>
            <a:r>
              <a:rPr lang="en"/>
              <a:t>A normalized database will seek to place data of the same type (columns) into the same table to start running. </a:t>
            </a:r>
            <a:endParaRPr/>
          </a:p>
          <a:p>
            <a:pPr indent="-298450" lvl="1" marL="914400" rtl="0" algn="l">
              <a:spcBef>
                <a:spcPts val="0"/>
              </a:spcBef>
              <a:spcAft>
                <a:spcPts val="0"/>
              </a:spcAft>
              <a:buClr>
                <a:srgbClr val="000000"/>
              </a:buClr>
              <a:buSzPts val="1100"/>
              <a:buChar char="○"/>
            </a:pPr>
            <a:r>
              <a:rPr lang="en"/>
              <a:t>JOINs are very common for this reason and are needed to bring all information together (for example, we want to know the sales for a product, but the sales transaction and the product data reside in two separate tables). </a:t>
            </a:r>
            <a:endParaRPr/>
          </a:p>
          <a:p>
            <a:pPr indent="-298450" lvl="1" marL="914400" rtl="0" algn="l">
              <a:spcBef>
                <a:spcPts val="0"/>
              </a:spcBef>
              <a:spcAft>
                <a:spcPts val="0"/>
              </a:spcAft>
              <a:buClr>
                <a:srgbClr val="000000"/>
              </a:buClr>
              <a:buSzPts val="1100"/>
              <a:buFont typeface="Proxima Nova"/>
              <a:buChar char="○"/>
            </a:pPr>
            <a:r>
              <a:rPr b="1" lang="en"/>
              <a:t>UNIONs</a:t>
            </a:r>
            <a:r>
              <a:rPr lang="en"/>
              <a:t> are much rarer because they combine the rows first and then reassemble the data types and columns later.</a:t>
            </a:r>
            <a:endParaRPr/>
          </a:p>
          <a:p>
            <a:pPr indent="-298450" lvl="0" marL="457200" rtl="0" algn="l">
              <a:spcBef>
                <a:spcPts val="0"/>
              </a:spcBef>
              <a:spcAft>
                <a:spcPts val="0"/>
              </a:spcAft>
              <a:buClr>
                <a:srgbClr val="000000"/>
              </a:buClr>
              <a:buSzPts val="1100"/>
              <a:buChar char="●"/>
            </a:pPr>
            <a:r>
              <a:rPr lang="en"/>
              <a:t>With the above in mind, SQL works best (i.e., is fastest and smallest in disk size) when tables and query results are </a:t>
            </a:r>
            <a:r>
              <a:rPr b="1" lang="en"/>
              <a:t>NARROW </a:t>
            </a:r>
            <a:r>
              <a:rPr lang="en"/>
              <a:t>(few columns) and </a:t>
            </a:r>
            <a:r>
              <a:rPr b="1" lang="en"/>
              <a:t>TALL </a:t>
            </a:r>
            <a:r>
              <a:rPr lang="en"/>
              <a:t>(many rows). This is because of query optimization algorithms that run behind the scenes when a query is submitted (things such as indexing, caching, etc.).</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8fae18786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8fae18786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Screenshot this slide and post it in Slack. Invite students to come off mute or thread their answers in Slack.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8fae18786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8fae18786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JOIN syntax.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dissect the provided query.</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First, like other SQL queries, we identify the</a:t>
            </a:r>
            <a:r>
              <a:rPr b="1" lang="en">
                <a:solidFill>
                  <a:schemeClr val="dk1"/>
                </a:solidFill>
              </a:rPr>
              <a:t> </a:t>
            </a:r>
            <a:r>
              <a:rPr lang="en">
                <a:solidFill>
                  <a:schemeClr val="dk1"/>
                </a:solidFill>
              </a:rPr>
              <a:t>tables and columns from which we are pulling information.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Note that PostgreSQL prefers snake case (snake_case) over camelcase (camelCase), so we use “employee_id” here instead of “employeeID.”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we name our base table first and the table we’re pulling data from second.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a base table? It serves as the foundation of the JOIN. We always name the base table first.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specify the keys (common columns) that this query is JOINing together.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Here, we are using “employee_id” from “table1” and “id” from “table2.” In this case, “employee_id” is the foreign key in Table 2, and “id” (from “table2”) is the primary key. Generally with dimension/fact tables, there will be a FK in the transaction (dimension) table that links to the PK in a fact table.</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Before moving on, be sure to cover/define the bolded words — base table and key.</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8fae18786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8fae18786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Introduce four types of JOINs.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rgbClr val="000000"/>
              </a:buClr>
              <a:buSzPts val="1100"/>
              <a:buChar char="●"/>
            </a:pPr>
            <a:r>
              <a:rPr lang="en"/>
              <a:t>There are four types of JOINs; each has its own use case. You’ll decide which JOIN you want to use based on the tables with which you’re working.</a:t>
            </a:r>
            <a:endParaRPr/>
          </a:p>
          <a:p>
            <a:pPr indent="-298450" lvl="0" marL="457200" rtl="0" algn="l">
              <a:spcBef>
                <a:spcPts val="0"/>
              </a:spcBef>
              <a:spcAft>
                <a:spcPts val="0"/>
              </a:spcAft>
              <a:buClr>
                <a:srgbClr val="000000"/>
              </a:buClr>
              <a:buSzPts val="1100"/>
              <a:buChar char="●"/>
            </a:pPr>
            <a:r>
              <a:rPr lang="en"/>
              <a:t>When a JOIN is unspecified (like in the example we just dissected), SQL defaults to an INNER JOIN. </a:t>
            </a:r>
            <a:endParaRPr/>
          </a:p>
          <a:p>
            <a:pPr indent="-298450" lvl="0" marL="457200" rtl="0" algn="l">
              <a:spcBef>
                <a:spcPts val="0"/>
              </a:spcBef>
              <a:spcAft>
                <a:spcPts val="0"/>
              </a:spcAft>
              <a:buClr>
                <a:srgbClr val="000000"/>
              </a:buClr>
              <a:buSzPts val="1100"/>
              <a:buChar char="●"/>
            </a:pPr>
            <a:r>
              <a:rPr lang="en"/>
              <a:t>If we don’t want to perform an INNER JOIN, we specify in the syntax of our query (“LEFT JOIN,” for example).</a:t>
            </a:r>
            <a:endParaRPr/>
          </a:p>
          <a:p>
            <a:pPr indent="-298450" lvl="0" marL="457200" rtl="0" algn="l">
              <a:spcBef>
                <a:spcPts val="0"/>
              </a:spcBef>
              <a:spcAft>
                <a:spcPts val="0"/>
              </a:spcAft>
              <a:buClr>
                <a:srgbClr val="000000"/>
              </a:buClr>
              <a:buSzPts val="1100"/>
              <a:buFont typeface="Proxima Nova"/>
              <a:buChar char="●"/>
            </a:pPr>
            <a:r>
              <a:rPr lang="en"/>
              <a:t>In this lesson, we’ll focus on INNER and LEFT </a:t>
            </a:r>
            <a:r>
              <a:rPr b="1" lang="en"/>
              <a:t>JOIN</a:t>
            </a:r>
            <a:r>
              <a:rPr lang="en"/>
              <a:t>s. You’ll get more practice with other types of </a:t>
            </a:r>
            <a:r>
              <a:rPr b="1" lang="en"/>
              <a:t>JOIN</a:t>
            </a:r>
            <a:r>
              <a:rPr lang="en"/>
              <a:t>s later in the unit.</a:t>
            </a:r>
            <a:endParaRPr/>
          </a:p>
          <a:p>
            <a:pPr indent="-298450" lvl="0" marL="457200" rtl="0" algn="l">
              <a:spcBef>
                <a:spcPts val="0"/>
              </a:spcBef>
              <a:spcAft>
                <a:spcPts val="0"/>
              </a:spcAft>
              <a:buClr>
                <a:srgbClr val="000000"/>
              </a:buClr>
              <a:buSzPts val="1100"/>
              <a:buChar char="●"/>
            </a:pPr>
            <a:r>
              <a:rPr lang="en"/>
              <a:t>For now, keep in mind that: </a:t>
            </a:r>
            <a:endParaRPr/>
          </a:p>
          <a:p>
            <a:pPr indent="-298450" lvl="1" marL="914400" rtl="0" algn="l">
              <a:spcBef>
                <a:spcPts val="0"/>
              </a:spcBef>
              <a:spcAft>
                <a:spcPts val="0"/>
              </a:spcAft>
              <a:buClr>
                <a:srgbClr val="000000"/>
              </a:buClr>
              <a:buSzPts val="1100"/>
              <a:buChar char="○"/>
            </a:pPr>
            <a:r>
              <a:rPr lang="en">
                <a:highlight>
                  <a:srgbClr val="FFFFFF"/>
                </a:highlight>
              </a:rPr>
              <a:t>FULL OUTER JOIN is also known as OUTER JOIN.</a:t>
            </a:r>
            <a:endParaRPr>
              <a:highlight>
                <a:srgbClr val="FFFFFF"/>
              </a:highlight>
            </a:endParaRPr>
          </a:p>
          <a:p>
            <a:pPr indent="-298450" lvl="1" marL="914400" rtl="0" algn="l">
              <a:spcBef>
                <a:spcPts val="0"/>
              </a:spcBef>
              <a:spcAft>
                <a:spcPts val="0"/>
              </a:spcAft>
              <a:buClr>
                <a:srgbClr val="000000"/>
              </a:buClr>
              <a:buSzPts val="1100"/>
              <a:buChar char="○"/>
            </a:pPr>
            <a:r>
              <a:rPr lang="en">
                <a:highlight>
                  <a:srgbClr val="FFFFFF"/>
                </a:highlight>
              </a:rPr>
              <a:t>LEFT JOIN is also known as LEFT OUTER JOIN.</a:t>
            </a:r>
            <a:endParaRPr>
              <a:highlight>
                <a:srgbClr val="FFFFFF"/>
              </a:highlight>
            </a:endParaRPr>
          </a:p>
          <a:p>
            <a:pPr indent="-298450" lvl="1" marL="914400" rtl="0" algn="l">
              <a:spcBef>
                <a:spcPts val="0"/>
              </a:spcBef>
              <a:spcAft>
                <a:spcPts val="0"/>
              </a:spcAft>
              <a:buClr>
                <a:srgbClr val="000000"/>
              </a:buClr>
              <a:buSzPts val="1100"/>
              <a:buChar char="○"/>
            </a:pPr>
            <a:r>
              <a:rPr lang="en">
                <a:highlight>
                  <a:srgbClr val="FFFFFF"/>
                </a:highlight>
              </a:rPr>
              <a:t>RIGHT JOIN is also known as RIGHT OUTER JOIN.</a:t>
            </a:r>
            <a:endParaRPr b="1"/>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8fae18786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8fae18786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how to create a JOIN with an example from Superstore.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8fae187860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8fae187860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the syntax of a JOIN with an example from Superstore.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Generally, it's standard practice to place commas before the column names and not after. This is so you can add/remove columns from your select statement on a line-by-line basis and avoid syntax errors.</a:t>
            </a:r>
            <a:endParaRPr>
              <a:solidFill>
                <a:schemeClr val="dk1"/>
              </a:solidFill>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8fae18786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8fae18786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Set the context for introducing aliases.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t>In SQL, names for databases and table names can be up to 64 characters long, and the maximum column name length limitation is 128 characters! </a:t>
            </a:r>
            <a:endParaRPr/>
          </a:p>
          <a:p>
            <a:pPr indent="-298450" lvl="0" marL="457200" rtl="0" algn="l">
              <a:lnSpc>
                <a:spcPct val="100000"/>
              </a:lnSpc>
              <a:spcBef>
                <a:spcPts val="0"/>
              </a:spcBef>
              <a:spcAft>
                <a:spcPts val="0"/>
              </a:spcAft>
              <a:buClr>
                <a:srgbClr val="000000"/>
              </a:buClr>
              <a:buSzPts val="1100"/>
              <a:buChar char="●"/>
            </a:pPr>
            <a:r>
              <a:rPr lang="en"/>
              <a:t>When JOINing tables, each column name must have a prefix that specifies its source. This is accomplished by writing out the source table name, but it can soon turn into a headache if the table name is very long. </a:t>
            </a:r>
            <a:endParaRPr/>
          </a:p>
          <a:p>
            <a:pPr indent="-298450" lvl="0" marL="457200" rtl="0" algn="l">
              <a:lnSpc>
                <a:spcPct val="100000"/>
              </a:lnSpc>
              <a:spcBef>
                <a:spcPts val="0"/>
              </a:spcBef>
              <a:spcAft>
                <a:spcPts val="0"/>
              </a:spcAft>
              <a:buClr>
                <a:srgbClr val="000000"/>
              </a:buClr>
              <a:buSzPts val="1100"/>
              <a:buChar char="●"/>
            </a:pPr>
            <a:r>
              <a:rPr lang="en"/>
              <a:t>In such cases, </a:t>
            </a:r>
            <a:r>
              <a:rPr lang="en">
                <a:highlight>
                  <a:srgbClr val="FFFFFF"/>
                </a:highlight>
              </a:rPr>
              <a:t>aliases are used to make both the table and column names more readable and easier to remember. </a:t>
            </a:r>
            <a:endParaRPr>
              <a:highlight>
                <a:srgbClr val="FFFFFF"/>
              </a:highlight>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fae18786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fae187860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Explain how an alias works with table and column names.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t>Aliases are user-defined and designated in the FROM statement immediately following the table name.</a:t>
            </a:r>
            <a:endParaRPr/>
          </a:p>
          <a:p>
            <a:pPr indent="-298450" lvl="0" marL="457200" rtl="0" algn="l">
              <a:lnSpc>
                <a:spcPct val="100000"/>
              </a:lnSpc>
              <a:spcBef>
                <a:spcPts val="0"/>
              </a:spcBef>
              <a:spcAft>
                <a:spcPts val="0"/>
              </a:spcAft>
              <a:buClr>
                <a:srgbClr val="000000"/>
              </a:buClr>
              <a:buSzPts val="1100"/>
              <a:buChar char="●"/>
            </a:pPr>
            <a:r>
              <a:rPr lang="en">
                <a:highlight>
                  <a:srgbClr val="FFFFFF"/>
                </a:highlight>
              </a:rPr>
              <a:t>Aliases are preferred when there’s more than one table involved in a query.</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8fae18786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fae18786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the syntax for aliases.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AS is optional, it can be very useful for documentation purposes.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can also help you quickly pinpoint where an alias has been used.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recommend using it!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4a04e04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4a04e04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8fae18786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8fae18786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Explain the syntax for aliases.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AS is optional, it can be very useful for documentation purposes. It can also help you quickly pinpoint where an alias has been used. </a:t>
            </a:r>
            <a:endParaRPr>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8fae1878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8fae1878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the syntax for aliases.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AS is optional, it can be very useful for documentation purposes. It can also help you quickly pinpoint where an alias has been used.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8fae187860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8fae18786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Show what wireframing JOINs looks like.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your wireframes simple. The idea is to help you visualize where the tables will be JOINed and how you’ll write a query to execute this. </a:t>
            </a:r>
            <a:endParaRPr>
              <a:solidFill>
                <a:schemeClr val="dk1"/>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00104c0a0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00104c0a0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8fae187860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8fae187860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666666"/>
              </a:buClr>
              <a:buSzPts val="275"/>
              <a:buFont typeface="Arial"/>
              <a:buNone/>
            </a:pPr>
            <a:r>
              <a:rPr b="1" lang="en">
                <a:solidFill>
                  <a:schemeClr val="dk1"/>
                </a:solidFill>
              </a:rPr>
              <a:t>Purpose: </a:t>
            </a:r>
            <a:r>
              <a:rPr lang="en">
                <a:solidFill>
                  <a:schemeClr val="dk1"/>
                </a:solidFill>
              </a:rPr>
              <a:t>Provide scaffolding from JOINing single tables to JOINing multiple tables. </a:t>
            </a:r>
            <a:endParaRPr>
              <a:solidFill>
                <a:schemeClr val="dk1"/>
              </a:solidFill>
            </a:endParaRPr>
          </a:p>
          <a:p>
            <a:pPr indent="0" lvl="0" marL="0" rtl="0" algn="l">
              <a:lnSpc>
                <a:spcPct val="100000"/>
              </a:lnSpc>
              <a:spcBef>
                <a:spcPts val="1057"/>
              </a:spcBef>
              <a:spcAft>
                <a:spcPts val="0"/>
              </a:spcAft>
              <a:buClr>
                <a:srgbClr val="666666"/>
              </a:buClr>
              <a:buSzPts val="275"/>
              <a:buFont typeface="Arial"/>
              <a:buNone/>
            </a:pPr>
            <a:r>
              <a:rPr b="1" lang="en"/>
              <a:t>TEACHING TIPS:</a:t>
            </a:r>
            <a:br>
              <a:rPr b="1" lang="en"/>
            </a:br>
            <a:endParaRPr b="1"/>
          </a:p>
          <a:p>
            <a:pPr indent="-298450" lvl="0" marL="457200" rtl="0" algn="l">
              <a:lnSpc>
                <a:spcPct val="100000"/>
              </a:lnSpc>
              <a:spcBef>
                <a:spcPts val="0"/>
              </a:spcBef>
              <a:spcAft>
                <a:spcPts val="0"/>
              </a:spcAft>
              <a:buSzPts val="1100"/>
              <a:buChar char="●"/>
            </a:pPr>
            <a:r>
              <a:rPr lang="en"/>
              <a:t>Show students how to wireframe JOINs on the whiteboard. You can also refer to the next slide. </a:t>
            </a:r>
            <a:br>
              <a:rPr lang="en"/>
            </a:b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The solution will be shared in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(next slide) in Slack.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8fae187860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7" name="Google Shape;1567;g8fae187860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Go over the solution of the partner exercise as needed.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code might look slightly different if you choose to use aliases, but the basic idea is the same. </a:t>
            </a:r>
            <a:endParaRPr>
              <a:solidFill>
                <a:schemeClr val="dk1"/>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8fae18786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8fae187860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how to JOIN multiple tables together.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far, we’ve practiced JOINing two tables together.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JOINs, you can also JOIN multiple tables together. Take a look at the code provided. What do you notice?</a:t>
            </a:r>
            <a:endParaRPr>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Pro tip</a:t>
            </a:r>
            <a:r>
              <a:rPr lang="en">
                <a:solidFill>
                  <a:schemeClr val="dk1"/>
                </a:solidFill>
              </a:rPr>
              <a:t>: It can be helpful to sketch and wireframe how your JOINs will relate on a piece of paper before coding.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Whiteboard this out if the students are struggling. Use an example of a multi-table JOIN, such as the cars that the students drive or the names of their pets. Showing the JOINs with your hands (or mouse pointers) can help drive this home.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g8fae18786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3" name="Google Shape;1583;g8fae18786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Show what wireframing JOINs looks like.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your wireframes simple. The idea is to help you visualize where the tables will be JOINed and how you’ll write a query to execute this. </a:t>
            </a:r>
            <a:endParaRPr>
              <a:solidFill>
                <a:schemeClr val="dk1"/>
              </a:solidFil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a00104c0a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a00104c0a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8fae18786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8fae18786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666666"/>
              </a:buClr>
              <a:buSzPts val="275"/>
              <a:buFont typeface="Arial"/>
              <a:buNone/>
            </a:pPr>
            <a:r>
              <a:rPr b="1" lang="en"/>
              <a:t>Knowledge Check: </a:t>
            </a:r>
            <a:r>
              <a:rPr lang="en"/>
              <a:t>What is the power of JOINs over any database?</a:t>
            </a:r>
            <a:endParaRPr/>
          </a:p>
          <a:p>
            <a:pPr indent="0" lvl="0" marL="0" rtl="0" algn="l">
              <a:lnSpc>
                <a:spcPct val="100000"/>
              </a:lnSpc>
              <a:spcBef>
                <a:spcPts val="1057"/>
              </a:spcBef>
              <a:spcAft>
                <a:spcPts val="0"/>
              </a:spcAft>
              <a:buClr>
                <a:srgbClr val="666666"/>
              </a:buClr>
              <a:buSzPts val="275"/>
              <a:buFont typeface="Arial"/>
              <a:buNone/>
            </a:pPr>
            <a:r>
              <a:rPr b="1" lang="en"/>
              <a:t>TEACHING TIPS:</a:t>
            </a:r>
            <a:endParaRPr b="1"/>
          </a:p>
          <a:p>
            <a:pPr indent="-298450" lvl="0" marL="457200" rtl="0" algn="l">
              <a:lnSpc>
                <a:spcPct val="100000"/>
              </a:lnSpc>
              <a:spcBef>
                <a:spcPts val="1057"/>
              </a:spcBef>
              <a:spcAft>
                <a:spcPts val="0"/>
              </a:spcAft>
              <a:buSzPts val="1100"/>
              <a:buChar char="●"/>
            </a:pPr>
            <a:r>
              <a:rPr lang="en"/>
              <a:t>This is meant to help students scaffold. If you think that they are ready, please change it. </a:t>
            </a:r>
            <a:br>
              <a:rPr lang="en"/>
            </a:br>
            <a:endParaRPr/>
          </a:p>
          <a:p>
            <a:pPr indent="0" lvl="0" marL="0" rtl="0" algn="l">
              <a:lnSpc>
                <a:spcPct val="100000"/>
              </a:lnSpc>
              <a:spcBef>
                <a:spcPts val="0"/>
              </a:spcBef>
              <a:spcAft>
                <a:spcPts val="0"/>
              </a:spcAft>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The solution will be shared on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(next slide) in Slack.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86c50fcba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86c50fcba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SQL as a language.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4000"/>
              </a:lnSpc>
              <a:spcBef>
                <a:spcPts val="0"/>
              </a:spcBef>
              <a:spcAft>
                <a:spcPts val="0"/>
              </a:spcAft>
              <a:buClr>
                <a:schemeClr val="dk1"/>
              </a:buClr>
              <a:buSzPts val="1100"/>
              <a:buChar char="●"/>
            </a:pPr>
            <a:r>
              <a:rPr lang="en">
                <a:solidFill>
                  <a:schemeClr val="dk1"/>
                </a:solidFill>
              </a:rPr>
              <a:t>SQL was developed at IBM by </a:t>
            </a:r>
            <a:r>
              <a:rPr lang="en">
                <a:solidFill>
                  <a:schemeClr val="dk1"/>
                </a:solidFill>
              </a:rPr>
              <a:t>Donald D. Chamberlin</a:t>
            </a:r>
            <a:r>
              <a:rPr lang="en">
                <a:solidFill>
                  <a:schemeClr val="dk1"/>
                </a:solidFill>
              </a:rPr>
              <a:t>, </a:t>
            </a:r>
            <a:r>
              <a:rPr lang="en">
                <a:solidFill>
                  <a:schemeClr val="dk1"/>
                </a:solidFill>
              </a:rPr>
              <a:t>Raymond Boyce, </a:t>
            </a:r>
            <a:r>
              <a:rPr lang="en">
                <a:solidFill>
                  <a:schemeClr val="dk1"/>
                </a:solidFill>
              </a:rPr>
              <a:t>and Edgar Codd in the 1970s.</a:t>
            </a:r>
            <a:endParaRPr>
              <a:solidFill>
                <a:schemeClr val="dk1"/>
              </a:solidFill>
            </a:endParaRPr>
          </a:p>
          <a:p>
            <a:pPr indent="-298450" lvl="0" marL="457200" rtl="0" algn="l">
              <a:lnSpc>
                <a:spcPct val="104000"/>
              </a:lnSpc>
              <a:spcBef>
                <a:spcPts val="0"/>
              </a:spcBef>
              <a:spcAft>
                <a:spcPts val="0"/>
              </a:spcAft>
              <a:buClr>
                <a:schemeClr val="dk1"/>
              </a:buClr>
              <a:buSzPts val="1100"/>
              <a:buChar char="●"/>
            </a:pPr>
            <a:r>
              <a:rPr lang="en">
                <a:solidFill>
                  <a:schemeClr val="dk1"/>
                </a:solidFill>
              </a:rPr>
              <a:t>There are a number of different proprietary implementations of SQL databases and platforms, most of which support standard (ANSI) SQL, including:</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PostgreSQL</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MySQL</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MS SQL</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Oracle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Almost anything that persists on the internet after you close your browser is using a SQL database; for example, login information, user profiles, etc. </a:t>
            </a:r>
            <a:endParaRPr>
              <a:solidFill>
                <a:schemeClr val="dk1"/>
              </a:solidFill>
            </a:endParaRPr>
          </a:p>
          <a:p>
            <a:pPr indent="-298450" lvl="0" marL="457200" rtl="0" algn="l">
              <a:lnSpc>
                <a:spcPct val="104000"/>
              </a:lnSpc>
              <a:spcBef>
                <a:spcPts val="0"/>
              </a:spcBef>
              <a:spcAft>
                <a:spcPts val="0"/>
              </a:spcAft>
              <a:buClr>
                <a:schemeClr val="dk1"/>
              </a:buClr>
              <a:buSzPts val="1100"/>
              <a:buChar char="●"/>
            </a:pPr>
            <a:r>
              <a:rPr lang="en">
                <a:solidFill>
                  <a:schemeClr val="dk1"/>
                </a:solidFill>
              </a:rPr>
              <a:t>Examples: The application would ask these questions (I write the application logic): </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“How many users logged in this week?”</a:t>
            </a:r>
            <a:endParaRPr>
              <a:solidFill>
                <a:schemeClr val="dk1"/>
              </a:solidFill>
            </a:endParaRPr>
          </a:p>
          <a:p>
            <a:pPr indent="-298450" lvl="1" marL="914400" rtl="0" algn="l">
              <a:lnSpc>
                <a:spcPct val="104000"/>
              </a:lnSpc>
              <a:spcBef>
                <a:spcPts val="0"/>
              </a:spcBef>
              <a:spcAft>
                <a:spcPts val="0"/>
              </a:spcAft>
              <a:buClr>
                <a:schemeClr val="dk1"/>
              </a:buClr>
              <a:buSzPts val="1100"/>
              <a:buChar char="○"/>
            </a:pPr>
            <a:r>
              <a:rPr lang="en">
                <a:solidFill>
                  <a:schemeClr val="dk1"/>
                </a:solidFill>
              </a:rPr>
              <a:t>“Show me the posts for user123.”</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students use a SQL database at work, ask them if they know which implementation it is (PostgreSQL, MySQL, MS SQL, etc.).</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8fae187860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8fae187860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Go over the solution of the partner exercise as needed.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8fae18786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8fae18786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the desired data output.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8fae18786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8fae18786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LEFT JOINs.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rgbClr val="212529"/>
                </a:solidFill>
                <a:highlight>
                  <a:schemeClr val="lt1"/>
                </a:highlight>
              </a:rPr>
              <a:t>A LEFT JOIN is the second-most-common type of JOIN in SQL. “LEFT” refers to the table on the left, which is the table to which you will be JOINing.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Remember, LEFT JOIN is also known as LEFT OUTER JOIN.</a:t>
            </a:r>
            <a:endParaRPr b="1">
              <a:solidFill>
                <a:schemeClr val="dk1"/>
              </a:solidFil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8fae187860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8fae187860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how to create a LEFT JOIN using an earlier Superstore example.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2" name="Shape 1652"/>
        <p:cNvGrpSpPr/>
        <p:nvPr/>
      </p:nvGrpSpPr>
      <p:grpSpPr>
        <a:xfrm>
          <a:off x="0" y="0"/>
          <a:ext cx="0" cy="0"/>
          <a:chOff x="0" y="0"/>
          <a:chExt cx="0" cy="0"/>
        </a:xfrm>
      </p:grpSpPr>
      <p:sp>
        <p:nvSpPr>
          <p:cNvPr id="1653" name="Google Shape;1653;g8fae18786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4" name="Google Shape;1654;g8fae18786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Demonstrate how to create a LEFT JOIN using an earlier Superstore example.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You may need to either increase your LIMIT or put in a WHERE clause to see “return_date values” that are NOT NULL. Only about 5% of the orders get returned, so they’re fairly rare.</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a00104c0a0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a00104c0a0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g8fae18786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8fae18786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Purpose: </a:t>
            </a:r>
            <a:r>
              <a:rPr lang="en"/>
              <a:t>Determine the type of JOIN(s) appropriate for a given business scenario. </a:t>
            </a:r>
            <a:endParaRPr/>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b="1" lang="en"/>
              <a:t>TALKING POINTS:</a:t>
            </a:r>
            <a:br>
              <a:rPr b="1" lang="en"/>
            </a:br>
            <a:endParaRPr b="1"/>
          </a:p>
          <a:p>
            <a:pPr indent="-298450" lvl="0" marL="457200" rtl="0" algn="l">
              <a:lnSpc>
                <a:spcPct val="100000"/>
              </a:lnSpc>
              <a:spcBef>
                <a:spcPts val="0"/>
              </a:spcBef>
              <a:spcAft>
                <a:spcPts val="0"/>
              </a:spcAft>
              <a:buClr>
                <a:schemeClr val="dk1"/>
              </a:buClr>
              <a:buSzPts val="1100"/>
              <a:buChar char="●"/>
            </a:pPr>
            <a:r>
              <a:rPr lang="en">
                <a:solidFill>
                  <a:schemeClr val="dk1"/>
                </a:solidFill>
              </a:rPr>
              <a:t>LEFT JOIN is used on Orders because we need to filter the Returns table where “order_id” is NOT NULL (i.e., the order was returned).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then do an INNER JOIN on the Regions table. This assumes all orders have a region associated with them, which </a:t>
            </a:r>
            <a:r>
              <a:rPr i="1" lang="en">
                <a:solidFill>
                  <a:schemeClr val="dk1"/>
                </a:solidFill>
              </a:rPr>
              <a:t>should</a:t>
            </a:r>
            <a:r>
              <a:rPr lang="en">
                <a:solidFill>
                  <a:schemeClr val="dk1"/>
                </a:solidFill>
              </a:rPr>
              <a:t> be correct if the database was set up correctly and the “region_id” was a designated FK to the Orders table’s PK. However, in our instance, it doesn’t look like this is the case.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After that, we use a GROUP BY from the last lesson and sort it to give the “most returned” region and sub-regions.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Let’s take a look at what the query would look like on the next slide. </a:t>
            </a:r>
            <a:endParaRPr>
              <a:solidFill>
                <a:schemeClr val="dk1"/>
              </a:solidFill>
            </a:endParaRPr>
          </a:p>
          <a:p>
            <a:pPr indent="0" lvl="0" marL="0" rtl="0" algn="l">
              <a:lnSpc>
                <a:spcPct val="100000"/>
              </a:lnSpc>
              <a:spcBef>
                <a:spcPts val="0"/>
              </a:spcBef>
              <a:spcAft>
                <a:spcPts val="0"/>
              </a:spcAft>
              <a:buNone/>
            </a:pPr>
            <a:br>
              <a:rPr b="1" lang="en"/>
            </a:b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The solution will be shared on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a:t>Post the solution (next slide) in Slack.</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8fae18786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8fae18786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Go over the solution of the partner exercise.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br>
              <a:rPr b="1" lang="en"/>
            </a:br>
            <a:endParaRPr b="1"/>
          </a:p>
          <a:p>
            <a:pPr indent="-298450" lvl="0" marL="457200" rtl="0" algn="l">
              <a:spcBef>
                <a:spcPts val="0"/>
              </a:spcBef>
              <a:spcAft>
                <a:spcPts val="0"/>
              </a:spcAft>
              <a:buSzPts val="1100"/>
              <a:buChar char="●"/>
            </a:pPr>
            <a:r>
              <a:rPr lang="en">
                <a:solidFill>
                  <a:schemeClr val="dk1"/>
                </a:solidFill>
              </a:rPr>
              <a:t>When aggregating data after JOINing, you’ll need to pay attention to what the row represents. For example, our aggregate (count(o.order_id)) is run AFTER the JOIN is completed on both the Returns and Regions tables.</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a00104c0a0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a00104c0a0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8" name="Shape 1698"/>
        <p:cNvGrpSpPr/>
        <p:nvPr/>
      </p:nvGrpSpPr>
      <p:grpSpPr>
        <a:xfrm>
          <a:off x="0" y="0"/>
          <a:ext cx="0" cy="0"/>
          <a:chOff x="0" y="0"/>
          <a:chExt cx="0" cy="0"/>
        </a:xfrm>
      </p:grpSpPr>
      <p:sp>
        <p:nvSpPr>
          <p:cNvPr id="1699" name="Google Shape;1699;g96115e13e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96115e13e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try a solo exercise with the starter code provided.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Put people in group breakout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The solution will be shared in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After the debrief, post the solution (next slide) in Slack.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86c50fcba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86c50fcba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Compare SQL to Excel.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Why do we need SQL when we have Excel?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Excel is a local tool that is not able to capably manage or interact with very large data sets. </a:t>
            </a:r>
            <a:r>
              <a:rPr i="1" lang="en">
                <a:solidFill>
                  <a:schemeClr val="dk1"/>
                </a:solidFill>
              </a:rPr>
              <a:t>This is when SQL steps in!</a:t>
            </a:r>
            <a:endParaRPr i="1">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rPr>
              <a:t>However, </a:t>
            </a:r>
            <a:r>
              <a:rPr lang="en">
                <a:solidFill>
                  <a:schemeClr val="dk1"/>
                </a:solidFill>
                <a:highlight>
                  <a:schemeClr val="lt1"/>
                </a:highlight>
              </a:rPr>
              <a:t>SQL is </a:t>
            </a:r>
            <a:r>
              <a:rPr b="1" lang="en">
                <a:solidFill>
                  <a:schemeClr val="dk1"/>
                </a:solidFill>
                <a:highlight>
                  <a:schemeClr val="lt1"/>
                </a:highlight>
              </a:rPr>
              <a:t>not</a:t>
            </a:r>
            <a:r>
              <a:rPr lang="en">
                <a:solidFill>
                  <a:schemeClr val="dk1"/>
                </a:solidFill>
                <a:highlight>
                  <a:schemeClr val="lt1"/>
                </a:highlight>
              </a:rPr>
              <a:t> a substitute for Excel. It’s not a data visualization tool. </a:t>
            </a:r>
            <a:endParaRPr>
              <a:solidFill>
                <a:schemeClr val="dk1"/>
              </a:solidFill>
              <a:highlight>
                <a:schemeClr val="lt1"/>
              </a:highlight>
            </a:endParaRPr>
          </a:p>
          <a:p>
            <a:pPr indent="-298450" lvl="1" marL="914400" rtl="0" algn="l">
              <a:lnSpc>
                <a:spcPct val="100000"/>
              </a:lnSpc>
              <a:spcBef>
                <a:spcPts val="0"/>
              </a:spcBef>
              <a:spcAft>
                <a:spcPts val="0"/>
              </a:spcAft>
              <a:buClr>
                <a:schemeClr val="dk1"/>
              </a:buClr>
              <a:buSzPts val="1100"/>
              <a:buChar char="○"/>
            </a:pPr>
            <a:r>
              <a:rPr lang="en">
                <a:solidFill>
                  <a:schemeClr val="dk1"/>
                </a:solidFill>
                <a:highlight>
                  <a:schemeClr val="lt1"/>
                </a:highlight>
              </a:rPr>
              <a:t>Although SQL can query and organize data, it’s </a:t>
            </a:r>
            <a:r>
              <a:rPr b="1" lang="en">
                <a:solidFill>
                  <a:schemeClr val="dk1"/>
                </a:solidFill>
                <a:highlight>
                  <a:schemeClr val="lt1"/>
                </a:highlight>
              </a:rPr>
              <a:t>not</a:t>
            </a:r>
            <a:r>
              <a:rPr lang="en">
                <a:solidFill>
                  <a:schemeClr val="dk1"/>
                </a:solidFill>
                <a:highlight>
                  <a:schemeClr val="lt1"/>
                </a:highlight>
              </a:rPr>
              <a:t> typically used to analyze it.</a:t>
            </a:r>
            <a:endParaRPr>
              <a:solidFill>
                <a:schemeClr val="dk1"/>
              </a:solidFill>
              <a:highlight>
                <a:schemeClr val="lt1"/>
              </a:highlight>
            </a:endParaRPr>
          </a:p>
          <a:p>
            <a:pPr indent="-298450" lvl="1" marL="914400" rtl="0" algn="l">
              <a:lnSpc>
                <a:spcPct val="100000"/>
              </a:lnSpc>
              <a:spcBef>
                <a:spcPts val="0"/>
              </a:spcBef>
              <a:spcAft>
                <a:spcPts val="0"/>
              </a:spcAft>
              <a:buClr>
                <a:schemeClr val="dk1"/>
              </a:buClr>
              <a:buSzPts val="1100"/>
              <a:buFont typeface="Proxima Nova"/>
              <a:buChar char="○"/>
            </a:pPr>
            <a:r>
              <a:rPr lang="en">
                <a:solidFill>
                  <a:schemeClr val="dk1"/>
                </a:solidFill>
                <a:highlight>
                  <a:schemeClr val="lt1"/>
                </a:highlight>
              </a:rPr>
              <a:t>SQL is normally used in conjunction </a:t>
            </a:r>
            <a:r>
              <a:rPr b="1" lang="en">
                <a:solidFill>
                  <a:schemeClr val="dk1"/>
                </a:solidFill>
                <a:highlight>
                  <a:schemeClr val="lt1"/>
                </a:highlight>
              </a:rPr>
              <a:t>with</a:t>
            </a:r>
            <a:r>
              <a:rPr i="1" lang="en">
                <a:solidFill>
                  <a:schemeClr val="dk1"/>
                </a:solidFill>
                <a:highlight>
                  <a:schemeClr val="lt1"/>
                </a:highlight>
              </a:rPr>
              <a:t> </a:t>
            </a:r>
            <a:r>
              <a:rPr lang="en">
                <a:solidFill>
                  <a:schemeClr val="dk1"/>
                </a:solidFill>
                <a:highlight>
                  <a:schemeClr val="lt1"/>
                </a:highlight>
              </a:rPr>
              <a:t>Excel and other data visualization tools when working with large data repositories.</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Font typeface="Georgia"/>
              <a:buChar char="●"/>
            </a:pPr>
            <a:r>
              <a:rPr lang="en">
                <a:solidFill>
                  <a:schemeClr val="dk1"/>
                </a:solidFill>
              </a:rPr>
              <a:t>Excel and SQL use similar functions. For example, both tools offer ways for you to apply methods such as: </a:t>
            </a:r>
            <a:r>
              <a:rPr b="1" lang="en">
                <a:solidFill>
                  <a:srgbClr val="7A1743"/>
                </a:solidFill>
              </a:rPr>
              <a:t>COUNT</a:t>
            </a:r>
            <a:r>
              <a:rPr lang="en">
                <a:solidFill>
                  <a:schemeClr val="dk1"/>
                </a:solidFill>
              </a:rPr>
              <a:t>, </a:t>
            </a:r>
            <a:r>
              <a:rPr b="1" lang="en">
                <a:solidFill>
                  <a:srgbClr val="7A1743"/>
                </a:solidFill>
              </a:rPr>
              <a:t>SUM</a:t>
            </a:r>
            <a:r>
              <a:rPr lang="en">
                <a:solidFill>
                  <a:schemeClr val="dk1"/>
                </a:solidFill>
              </a:rPr>
              <a:t>, </a:t>
            </a:r>
            <a:r>
              <a:rPr b="1" lang="en">
                <a:solidFill>
                  <a:srgbClr val="7A1743"/>
                </a:solidFill>
              </a:rPr>
              <a:t>AVG</a:t>
            </a:r>
            <a:r>
              <a:rPr lang="en">
                <a:solidFill>
                  <a:schemeClr val="dk1"/>
                </a:solidFill>
              </a:rPr>
              <a:t>, </a:t>
            </a:r>
            <a:r>
              <a:rPr b="1" lang="en">
                <a:solidFill>
                  <a:srgbClr val="7A1743"/>
                </a:solidFill>
              </a:rPr>
              <a:t>IF</a:t>
            </a:r>
            <a:r>
              <a:rPr lang="en">
                <a:solidFill>
                  <a:schemeClr val="dk1"/>
                </a:solidFill>
              </a:rPr>
              <a:t> </a:t>
            </a:r>
            <a:r>
              <a:rPr b="1" lang="en">
                <a:solidFill>
                  <a:srgbClr val="7A1743"/>
                </a:solidFill>
              </a:rPr>
              <a:t>THEN</a:t>
            </a:r>
            <a:r>
              <a:rPr lang="en">
                <a:solidFill>
                  <a:schemeClr val="dk1"/>
                </a:solidFill>
              </a:rPr>
              <a:t> </a:t>
            </a:r>
            <a:r>
              <a:rPr b="1" lang="en">
                <a:solidFill>
                  <a:srgbClr val="7A1743"/>
                </a:solidFill>
              </a:rPr>
              <a:t>ELSE</a:t>
            </a:r>
            <a:r>
              <a:rPr lang="en">
                <a:solidFill>
                  <a:schemeClr val="dk1"/>
                </a:solidFill>
              </a:rPr>
              <a:t>, etc.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SQL databases provide users with a much more efficient way to connect related data. It’s also much more scalable than Excel, allowing users to remotely interact with large data sets in production environments.</a:t>
            </a:r>
            <a:endParaRPr b="1"/>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8" name="Shape 1708"/>
        <p:cNvGrpSpPr/>
        <p:nvPr/>
      </p:nvGrpSpPr>
      <p:grpSpPr>
        <a:xfrm>
          <a:off x="0" y="0"/>
          <a:ext cx="0" cy="0"/>
          <a:chOff x="0" y="0"/>
          <a:chExt cx="0" cy="0"/>
        </a:xfrm>
      </p:grpSpPr>
      <p:sp>
        <p:nvSpPr>
          <p:cNvPr id="1709" name="Google Shape;1709;g96115e13e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0" name="Google Shape;1710;g96115e13e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96115e13eb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96115e13eb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8fae187860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8fae187860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8fae18786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8fae18786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Get students thinking about why they will need a UNION to solve a problem.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 learned earlier, UNIONs are used to combine data from different tables into rows.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Looking at the example provided, can you think of a few business cases where UNIONs can be useful?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a:t>
            </a:r>
            <a:r>
              <a:rPr b="1" lang="en">
                <a:solidFill>
                  <a:schemeClr val="dk1"/>
                </a:solidFill>
              </a:rPr>
              <a:t>TEACHING TIPS: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a few examples from your own work to help guide the discussion.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b="1" lang="en">
                <a:solidFill>
                  <a:schemeClr val="dk1"/>
                </a:solidFill>
              </a:rPr>
              <a:t>: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Screenshot this slide and post it in Slack. Invite students to come off mute or thread their answers in Slack.</a:t>
            </a:r>
            <a:endParaRPr b="1">
              <a:solidFill>
                <a:schemeClr val="dk1"/>
              </a:solidFill>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8fae187860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8fae187860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Explain the basic syntax for UNION.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rPr>
              <a:t>This is an example of a UNION on a </a:t>
            </a:r>
            <a:r>
              <a:rPr b="1" lang="en">
                <a:solidFill>
                  <a:schemeClr val="dk1"/>
                </a:solidFill>
              </a:rPr>
              <a:t>single column</a:t>
            </a:r>
            <a:r>
              <a:rPr lang="en">
                <a:solidFill>
                  <a:schemeClr val="dk1"/>
                </a:solidFill>
              </a:rPr>
              <a:t> between two tables.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column must be the same data type for the UNION to run properly. </a:t>
            </a:r>
            <a:endParaRPr>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rPr>
              <a:t>In the case of UNIONing </a:t>
            </a:r>
            <a:r>
              <a:rPr b="1" lang="en">
                <a:solidFill>
                  <a:schemeClr val="dk1"/>
                </a:solidFill>
              </a:rPr>
              <a:t>many columns</a:t>
            </a:r>
            <a:r>
              <a:rPr lang="en">
                <a:solidFill>
                  <a:schemeClr val="dk1"/>
                </a:solidFill>
              </a:rPr>
              <a:t> or an entire table, </a:t>
            </a:r>
            <a:r>
              <a:rPr i="1" lang="en">
                <a:solidFill>
                  <a:schemeClr val="dk1"/>
                </a:solidFill>
              </a:rPr>
              <a:t>all columns must be the same data type, same number,</a:t>
            </a:r>
            <a:r>
              <a:rPr lang="en">
                <a:solidFill>
                  <a:schemeClr val="dk1"/>
                </a:solidFill>
              </a:rPr>
              <a:t> and </a:t>
            </a:r>
            <a:r>
              <a:rPr i="1" lang="en">
                <a:solidFill>
                  <a:schemeClr val="dk1"/>
                </a:solidFill>
              </a:rPr>
              <a:t>same order</a:t>
            </a:r>
            <a:r>
              <a:rPr lang="en">
                <a:solidFill>
                  <a:schemeClr val="dk1"/>
                </a:solidFill>
              </a:rPr>
              <a:t>.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UNIONs remove exact duplicates. </a:t>
            </a:r>
            <a:endParaRPr b="1">
              <a:solidFill>
                <a:schemeClr val="dk1"/>
              </a:solidFill>
              <a:highlight>
                <a:srgbClr val="FFFF00"/>
              </a:highlight>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9" name="Shape 1749"/>
        <p:cNvGrpSpPr/>
        <p:nvPr/>
      </p:nvGrpSpPr>
      <p:grpSpPr>
        <a:xfrm>
          <a:off x="0" y="0"/>
          <a:ext cx="0" cy="0"/>
          <a:chOff x="0" y="0"/>
          <a:chExt cx="0" cy="0"/>
        </a:xfrm>
      </p:grpSpPr>
      <p:sp>
        <p:nvSpPr>
          <p:cNvPr id="1750" name="Google Shape;1750;g8fae18786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1" name="Google Shape;1751;g8fae18786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use cases of UNIONs with a simple example.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SzPts val="1100"/>
              <a:buChar char="●"/>
            </a:pPr>
            <a:r>
              <a:rPr lang="en"/>
              <a:t>Common use cases for UNIONs include:</a:t>
            </a:r>
            <a:endParaRPr/>
          </a:p>
          <a:p>
            <a:pPr indent="-298450" lvl="1" marL="914400" rtl="0" algn="l">
              <a:lnSpc>
                <a:spcPct val="100000"/>
              </a:lnSpc>
              <a:spcBef>
                <a:spcPts val="0"/>
              </a:spcBef>
              <a:spcAft>
                <a:spcPts val="0"/>
              </a:spcAft>
              <a:buSzPts val="1100"/>
              <a:buChar char="○"/>
            </a:pPr>
            <a:r>
              <a:rPr lang="en"/>
              <a:t>Combining some of the columns in a table — this is sometimes referred to as a column UNION. </a:t>
            </a:r>
            <a:endParaRPr/>
          </a:p>
          <a:p>
            <a:pPr indent="-298450" lvl="1" marL="914400" rtl="0" algn="l">
              <a:lnSpc>
                <a:spcPct val="100000"/>
              </a:lnSpc>
              <a:spcBef>
                <a:spcPts val="0"/>
              </a:spcBef>
              <a:spcAft>
                <a:spcPts val="0"/>
              </a:spcAft>
              <a:buSzPts val="1100"/>
              <a:buChar char="○"/>
            </a:pPr>
            <a:r>
              <a:rPr lang="en"/>
              <a:t>Combining </a:t>
            </a:r>
            <a:r>
              <a:rPr i="1" lang="en"/>
              <a:t>all</a:t>
            </a:r>
            <a:r>
              <a:rPr lang="en"/>
              <a:t> of the columns in a table — this is sometimes referred to as a table UNION. </a:t>
            </a:r>
            <a:endParaRPr/>
          </a:p>
          <a:p>
            <a:pPr indent="-298450" lvl="1" marL="914400" rtl="0" algn="l">
              <a:lnSpc>
                <a:spcPct val="100000"/>
              </a:lnSpc>
              <a:spcBef>
                <a:spcPts val="0"/>
              </a:spcBef>
              <a:spcAft>
                <a:spcPts val="0"/>
              </a:spcAft>
              <a:buSzPts val="1100"/>
              <a:buChar char="○"/>
            </a:pPr>
            <a:r>
              <a:rPr lang="en"/>
              <a:t>It’s also possible to apply both of the above in the same query (to different tables).</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8fae187860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8fae187860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Demonstrate what a table UNION does. </a:t>
            </a:r>
            <a:endParaRPr/>
          </a:p>
          <a:p>
            <a:pPr indent="0" lvl="0" marL="0" rtl="0" algn="l">
              <a:spcBef>
                <a:spcPts val="0"/>
              </a:spcBef>
              <a:spcAft>
                <a:spcPts val="0"/>
              </a:spcAft>
              <a:buNone/>
            </a:pPr>
            <a:r>
              <a:t/>
            </a:r>
            <a:endParaRPr b="1" u="sng"/>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Sometimes, businesses will create multiple tables that share the same data. They might do this to increase performance by federating historic tables on read replicas or also for data availability purposes (redundancy). </a:t>
            </a:r>
            <a:endParaRPr/>
          </a:p>
          <a:p>
            <a:pPr indent="-298450" lvl="1" marL="914400" rtl="0" algn="l">
              <a:spcBef>
                <a:spcPts val="0"/>
              </a:spcBef>
              <a:spcAft>
                <a:spcPts val="0"/>
              </a:spcAft>
              <a:buSzPts val="1100"/>
              <a:buChar char="○"/>
            </a:pPr>
            <a:r>
              <a:rPr lang="en"/>
              <a:t>As an example, a business may keep only a day’s worth of data on a rotating seven-table group.</a:t>
            </a:r>
            <a:endParaRPr/>
          </a:p>
          <a:p>
            <a:pPr indent="-298450" lvl="1" marL="914400" rtl="0" algn="l">
              <a:spcBef>
                <a:spcPts val="0"/>
              </a:spcBef>
              <a:spcAft>
                <a:spcPts val="0"/>
              </a:spcAft>
              <a:buSzPts val="1100"/>
              <a:buChar char="○"/>
            </a:pPr>
            <a:r>
              <a:rPr lang="en"/>
              <a:t>If we wanted the full week’s data, we’d need to UNION these seve tables together.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en">
                <a:highlight>
                  <a:srgbClr val="FFFFFF"/>
                </a:highlight>
              </a:rPr>
              <a:t>Optional knowledge check</a:t>
            </a:r>
            <a:r>
              <a:rPr lang="en">
                <a:highlight>
                  <a:srgbClr val="FFFFFF"/>
                </a:highlight>
              </a:rPr>
              <a:t>: What happens if you try to UNION two tables that do not have the same columns?</a:t>
            </a:r>
            <a:endParaRPr>
              <a:highlight>
                <a:srgbClr val="FFFFFF"/>
              </a:highlight>
            </a:endParaRPr>
          </a:p>
          <a:p>
            <a:pPr indent="-298450" lvl="1" marL="914400" rtl="0" algn="l">
              <a:spcBef>
                <a:spcPts val="0"/>
              </a:spcBef>
              <a:spcAft>
                <a:spcPts val="0"/>
              </a:spcAft>
              <a:buSzPts val="1100"/>
              <a:buChar char="○"/>
            </a:pPr>
            <a:r>
              <a:rPr b="1" lang="en">
                <a:highlight>
                  <a:srgbClr val="FFFFFF"/>
                </a:highlight>
              </a:rPr>
              <a:t>Answer</a:t>
            </a:r>
            <a:r>
              <a:rPr lang="en">
                <a:highlight>
                  <a:srgbClr val="FFFFFF"/>
                </a:highlight>
              </a:rPr>
              <a:t>: The columns being UNIONed must have the same data types, but SQL does not have a check for whether or not the same </a:t>
            </a:r>
            <a:r>
              <a:rPr i="1" lang="en">
                <a:highlight>
                  <a:srgbClr val="FFFFFF"/>
                </a:highlight>
              </a:rPr>
              <a:t>data </a:t>
            </a:r>
            <a:r>
              <a:rPr lang="en">
                <a:highlight>
                  <a:srgbClr val="FFFFFF"/>
                </a:highlight>
              </a:rPr>
              <a:t>is being represented. That means that, if you were to UNION “current_salary” and “id,” you’d still get a result!</a:t>
            </a:r>
            <a:endParaRPr>
              <a:highlight>
                <a:srgbClr val="FFFFFF"/>
              </a:highlight>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8fae187860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8fae187860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g8fae187860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8" name="Google Shape;1788;g8fae187860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Remind students of a few important rules for using UNIONs.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r>
              <a:rPr b="1" lang="en"/>
              <a:t>:</a:t>
            </a:r>
            <a:br>
              <a:rPr b="1" lang="en"/>
            </a:br>
            <a:endParaRPr b="1"/>
          </a:p>
          <a:p>
            <a:pPr indent="-298450" lvl="0" marL="457200" rtl="0" algn="l">
              <a:spcBef>
                <a:spcPts val="0"/>
              </a:spcBef>
              <a:spcAft>
                <a:spcPts val="0"/>
              </a:spcAft>
              <a:buSzPts val="1100"/>
              <a:buChar char="●"/>
            </a:pPr>
            <a:r>
              <a:rPr lang="en"/>
              <a:t>By </a:t>
            </a:r>
            <a:r>
              <a:rPr i="1" lang="en"/>
              <a:t>composite,</a:t>
            </a:r>
            <a:r>
              <a:rPr b="1" i="1" lang="en"/>
              <a:t> </a:t>
            </a:r>
            <a:r>
              <a:rPr lang="en"/>
              <a:t>we mean a combination of all selected columns.</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a00104c0a0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a00104c0a0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86c50fcba5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86c50fcba5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Simplified data access.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Industry standard for relational tables.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Broad community support.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High-level command structure.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Approachable syntax and code requirements.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Available in free and open-source versions.</a:t>
            </a:r>
            <a:endParaRPr>
              <a:solidFill>
                <a:schemeClr val="dk1"/>
              </a:solidFill>
            </a:endParaRPr>
          </a:p>
          <a:p>
            <a:pPr indent="0" lvl="0" marL="0" rtl="0" algn="l">
              <a:lnSpc>
                <a:spcPct val="100000"/>
              </a:lnSpc>
              <a:spcBef>
                <a:spcPts val="1600"/>
              </a:spcBef>
              <a:spcAft>
                <a:spcPts val="0"/>
              </a:spcAft>
              <a:buNone/>
            </a:pPr>
            <a:r>
              <a:rPr b="1" lang="en">
                <a:solidFill>
                  <a:schemeClr val="dk1"/>
                </a:solidFill>
              </a:rPr>
              <a:t>Source</a:t>
            </a:r>
            <a:r>
              <a:rPr lang="en">
                <a:solidFill>
                  <a:schemeClr val="dk1"/>
                </a:solidFill>
              </a:rPr>
              <a:t>: </a:t>
            </a:r>
            <a:r>
              <a:rPr lang="en" u="sng">
                <a:solidFill>
                  <a:schemeClr val="hlink"/>
                </a:solidFill>
                <a:hlinkClick r:id="rId2"/>
              </a:rPr>
              <a:t>https://blog.sqlizer.io/posts/sql-43/</a:t>
            </a:r>
            <a:endParaRPr b="1"/>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9" name="Shape 1799"/>
        <p:cNvGrpSpPr/>
        <p:nvPr/>
      </p:nvGrpSpPr>
      <p:grpSpPr>
        <a:xfrm>
          <a:off x="0" y="0"/>
          <a:ext cx="0" cy="0"/>
          <a:chOff x="0" y="0"/>
          <a:chExt cx="0" cy="0"/>
        </a:xfrm>
      </p:grpSpPr>
      <p:sp>
        <p:nvSpPr>
          <p:cNvPr id="1800" name="Google Shape;1800;ga00104c0a0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a00104c0a0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A recap of what we covered.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9" name="Shape 1819"/>
        <p:cNvGrpSpPr/>
        <p:nvPr/>
      </p:nvGrpSpPr>
      <p:grpSpPr>
        <a:xfrm>
          <a:off x="0" y="0"/>
          <a:ext cx="0" cy="0"/>
          <a:chOff x="0" y="0"/>
          <a:chExt cx="0" cy="0"/>
        </a:xfrm>
      </p:grpSpPr>
      <p:sp>
        <p:nvSpPr>
          <p:cNvPr id="1820" name="Google Shape;1820;ga00104c0a0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a00104c0a0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7" name="Shape 1827"/>
        <p:cNvGrpSpPr/>
        <p:nvPr/>
      </p:nvGrpSpPr>
      <p:grpSpPr>
        <a:xfrm>
          <a:off x="0" y="0"/>
          <a:ext cx="0" cy="0"/>
          <a:chOff x="0" y="0"/>
          <a:chExt cx="0" cy="0"/>
        </a:xfrm>
      </p:grpSpPr>
      <p:sp>
        <p:nvSpPr>
          <p:cNvPr id="1828" name="Google Shape;1828;g974ec894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9" name="Google Shape;1829;g974ec894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Put people in group breakout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“Start to wrap up this exercise. Rooms will close in one minute!”</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gac5d1d3e5e_1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gac5d1d3e5e_1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6" name="Shape 1846"/>
        <p:cNvGrpSpPr/>
        <p:nvPr/>
      </p:nvGrpSpPr>
      <p:grpSpPr>
        <a:xfrm>
          <a:off x="0" y="0"/>
          <a:ext cx="0" cy="0"/>
          <a:chOff x="0" y="0"/>
          <a:chExt cx="0" cy="0"/>
        </a:xfrm>
      </p:grpSpPr>
      <p:sp>
        <p:nvSpPr>
          <p:cNvPr id="1847" name="Google Shape;1847;gac5d1d3e5e_1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8" name="Google Shape;1848;gac5d1d3e5e_1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ac5d1d3e5e_1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ac5d1d3e5e_1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t/>
            </a:r>
            <a:endParaRPr b="1">
              <a:solidFill>
                <a:schemeClr val="dk1"/>
              </a:solidFill>
            </a:endParaRPr>
          </a:p>
          <a:p>
            <a:pPr indent="0" lvl="0" marL="0" rtl="0" algn="l">
              <a:spcBef>
                <a:spcPts val="0"/>
              </a:spcBef>
              <a:spcAft>
                <a:spcPts val="0"/>
              </a:spcAft>
              <a:buClr>
                <a:schemeClr val="dk1"/>
              </a:buClr>
              <a:buSzPts val="1400"/>
              <a:buFont typeface="Arial"/>
              <a:buNone/>
            </a:pPr>
            <a:r>
              <a:rPr b="1" lang="en">
                <a:solidFill>
                  <a:schemeClr val="dk1"/>
                </a:solidFill>
                <a:highlight>
                  <a:srgbClr val="FFDB00"/>
                </a:highlight>
              </a:rPr>
              <a:t>Customize it! </a:t>
            </a:r>
            <a:endParaRPr b="1">
              <a:solidFill>
                <a:schemeClr val="dk1"/>
              </a:solidFill>
              <a:highlight>
                <a:srgbClr val="FFDB00"/>
              </a:highlight>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with your name (in the yellow highlighted text) and in the URL in the red box (i.e. ga.co/YourName)</a:t>
            </a:r>
            <a:endParaRPr>
              <a:solidFill>
                <a:schemeClr val="dk1"/>
              </a:solidFill>
            </a:endParaRPr>
          </a:p>
          <a:p>
            <a:pPr indent="-298450" lvl="1" marL="914400" rtl="0" algn="l">
              <a:spcBef>
                <a:spcPts val="100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1000"/>
              </a:spcBef>
              <a:spcAft>
                <a:spcPts val="0"/>
              </a:spcAft>
              <a:buClr>
                <a:schemeClr val="dk1"/>
              </a:buClr>
              <a:buSzPts val="1100"/>
              <a:buFont typeface="Arial"/>
              <a:buChar char="●"/>
            </a:pPr>
            <a:r>
              <a:rPr lang="en">
                <a:solidFill>
                  <a:schemeClr val="dk1"/>
                </a:solidFill>
              </a:rPr>
              <a:t>Right-click on circle labeled “Your photo” and select ‘Replace image’ &gt; Upload from computer. Select your desired photo from your computer and click ‘Open’.</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ac5d1d3e5e_1_3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5" name="Google Shape;1865;gac5d1d3e5e_1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1000"/>
              </a:spcAft>
              <a:buNone/>
            </a:pPr>
            <a:r>
              <a:t/>
            </a:r>
            <a:endParaRPr b="1"/>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2" name="Shape 1872"/>
        <p:cNvGrpSpPr/>
        <p:nvPr/>
      </p:nvGrpSpPr>
      <p:grpSpPr>
        <a:xfrm>
          <a:off x="0" y="0"/>
          <a:ext cx="0" cy="0"/>
          <a:chOff x="0" y="0"/>
          <a:chExt cx="0" cy="0"/>
        </a:xfrm>
      </p:grpSpPr>
      <p:sp>
        <p:nvSpPr>
          <p:cNvPr id="1873" name="Google Shape;1873;gac5d1d3e5e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4" name="Google Shape;1874;gac5d1d3e5e_1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1" name="Shape 1881"/>
        <p:cNvGrpSpPr/>
        <p:nvPr/>
      </p:nvGrpSpPr>
      <p:grpSpPr>
        <a:xfrm>
          <a:off x="0" y="0"/>
          <a:ext cx="0" cy="0"/>
          <a:chOff x="0" y="0"/>
          <a:chExt cx="0" cy="0"/>
        </a:xfrm>
      </p:grpSpPr>
      <p:sp>
        <p:nvSpPr>
          <p:cNvPr id="1882" name="Google Shape;1882;gb0314fbc74_0_2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3" name="Google Shape;1883;gb0314fbc74_0_2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0" name="Shape 1890"/>
        <p:cNvGrpSpPr/>
        <p:nvPr/>
      </p:nvGrpSpPr>
      <p:grpSpPr>
        <a:xfrm>
          <a:off x="0" y="0"/>
          <a:ext cx="0" cy="0"/>
          <a:chOff x="0" y="0"/>
          <a:chExt cx="0" cy="0"/>
        </a:xfrm>
      </p:grpSpPr>
      <p:sp>
        <p:nvSpPr>
          <p:cNvPr id="1891" name="Google Shape;1891;gac5d1d3e5e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2" name="Google Shape;1892;gac5d1d3e5e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6c50fcba5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6c50fcba5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Highlight the limitations of SQL.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highlight>
                  <a:schemeClr val="lt1"/>
                </a:highlight>
              </a:rPr>
              <a:t>SQL is </a:t>
            </a:r>
            <a:r>
              <a:rPr b="1" lang="en">
                <a:solidFill>
                  <a:schemeClr val="dk1"/>
                </a:solidFill>
                <a:highlight>
                  <a:schemeClr val="lt1"/>
                </a:highlight>
              </a:rPr>
              <a:t>not</a:t>
            </a:r>
            <a:r>
              <a:rPr lang="en">
                <a:solidFill>
                  <a:schemeClr val="dk1"/>
                </a:solidFill>
                <a:highlight>
                  <a:schemeClr val="lt1"/>
                </a:highlight>
              </a:rPr>
              <a:t> a substitute for Excel. It’s not a data visualization tool. </a:t>
            </a:r>
            <a:endParaRPr>
              <a:solidFill>
                <a:schemeClr val="dk1"/>
              </a:solidFill>
              <a:highlight>
                <a:schemeClr val="lt1"/>
              </a:highlight>
            </a:endParaRPr>
          </a:p>
          <a:p>
            <a:pPr indent="-298450" lvl="1" marL="914400" rtl="0" algn="l">
              <a:lnSpc>
                <a:spcPct val="100000"/>
              </a:lnSpc>
              <a:spcBef>
                <a:spcPts val="0"/>
              </a:spcBef>
              <a:spcAft>
                <a:spcPts val="0"/>
              </a:spcAft>
              <a:buClr>
                <a:schemeClr val="dk1"/>
              </a:buClr>
              <a:buSzPts val="1100"/>
              <a:buChar char="○"/>
            </a:pPr>
            <a:r>
              <a:rPr lang="en">
                <a:solidFill>
                  <a:schemeClr val="dk1"/>
                </a:solidFill>
                <a:highlight>
                  <a:schemeClr val="lt1"/>
                </a:highlight>
              </a:rPr>
              <a:t>SQL can query and organize data but is </a:t>
            </a:r>
            <a:r>
              <a:rPr b="1" lang="en">
                <a:solidFill>
                  <a:schemeClr val="dk1"/>
                </a:solidFill>
                <a:highlight>
                  <a:schemeClr val="lt1"/>
                </a:highlight>
              </a:rPr>
              <a:t>not </a:t>
            </a:r>
            <a:r>
              <a:rPr lang="en">
                <a:solidFill>
                  <a:schemeClr val="dk1"/>
                </a:solidFill>
                <a:highlight>
                  <a:schemeClr val="lt1"/>
                </a:highlight>
              </a:rPr>
              <a:t>typically used to analyze it.</a:t>
            </a:r>
            <a:endParaRPr>
              <a:solidFill>
                <a:schemeClr val="dk1"/>
              </a:solidFill>
              <a:highlight>
                <a:schemeClr val="lt1"/>
              </a:highlight>
            </a:endParaRPr>
          </a:p>
          <a:p>
            <a:pPr indent="-298450" lvl="1" marL="914400" rtl="0" algn="l">
              <a:lnSpc>
                <a:spcPct val="100000"/>
              </a:lnSpc>
              <a:spcBef>
                <a:spcPts val="0"/>
              </a:spcBef>
              <a:spcAft>
                <a:spcPts val="0"/>
              </a:spcAft>
              <a:buClr>
                <a:schemeClr val="dk1"/>
              </a:buClr>
              <a:buSzPts val="1100"/>
              <a:buFont typeface="Proxima Nova"/>
              <a:buChar char="○"/>
            </a:pPr>
            <a:r>
              <a:rPr lang="en">
                <a:solidFill>
                  <a:schemeClr val="dk1"/>
                </a:solidFill>
                <a:highlight>
                  <a:schemeClr val="lt1"/>
                </a:highlight>
              </a:rPr>
              <a:t>SQL is normally used in conjunction </a:t>
            </a:r>
            <a:r>
              <a:rPr b="1" lang="en">
                <a:solidFill>
                  <a:schemeClr val="dk1"/>
                </a:solidFill>
                <a:highlight>
                  <a:schemeClr val="lt1"/>
                </a:highlight>
              </a:rPr>
              <a:t>with</a:t>
            </a:r>
            <a:r>
              <a:rPr i="1" lang="en">
                <a:solidFill>
                  <a:schemeClr val="dk1"/>
                </a:solidFill>
                <a:highlight>
                  <a:schemeClr val="lt1"/>
                </a:highlight>
              </a:rPr>
              <a:t> </a:t>
            </a:r>
            <a:r>
              <a:rPr lang="en">
                <a:solidFill>
                  <a:schemeClr val="dk1"/>
                </a:solidFill>
                <a:highlight>
                  <a:schemeClr val="lt1"/>
                </a:highlight>
              </a:rPr>
              <a:t>Excel and other data visualization tools when working with large data repositories.</a:t>
            </a:r>
            <a:endParaRPr>
              <a:solidFill>
                <a:schemeClr val="dk1"/>
              </a:solidFill>
              <a:highlight>
                <a:schemeClr val="lt1"/>
              </a:highlight>
            </a:endParaRPr>
          </a:p>
          <a:p>
            <a:pPr indent="-298450" lvl="0" marL="457200" rtl="0" algn="l">
              <a:lnSpc>
                <a:spcPct val="100000"/>
              </a:lnSpc>
              <a:spcBef>
                <a:spcPts val="0"/>
              </a:spcBef>
              <a:spcAft>
                <a:spcPts val="0"/>
              </a:spcAft>
              <a:buClr>
                <a:schemeClr val="dk1"/>
              </a:buClr>
              <a:buSzPts val="1100"/>
              <a:buFont typeface="Georgia"/>
              <a:buChar char="●"/>
            </a:pPr>
            <a:r>
              <a:rPr lang="en">
                <a:solidFill>
                  <a:schemeClr val="dk1"/>
                </a:solidFill>
              </a:rPr>
              <a:t>Excel and SQL use similar functions. For example, both tools offer ways for you to apply methods such as: </a:t>
            </a:r>
            <a:r>
              <a:rPr b="1" lang="en">
                <a:solidFill>
                  <a:srgbClr val="7A1743"/>
                </a:solidFill>
              </a:rPr>
              <a:t>COUNT</a:t>
            </a:r>
            <a:r>
              <a:rPr lang="en">
                <a:solidFill>
                  <a:schemeClr val="dk1"/>
                </a:solidFill>
              </a:rPr>
              <a:t>, </a:t>
            </a:r>
            <a:r>
              <a:rPr b="1" lang="en">
                <a:solidFill>
                  <a:srgbClr val="7A1743"/>
                </a:solidFill>
              </a:rPr>
              <a:t>SUM</a:t>
            </a:r>
            <a:r>
              <a:rPr lang="en">
                <a:solidFill>
                  <a:schemeClr val="dk1"/>
                </a:solidFill>
              </a:rPr>
              <a:t>, </a:t>
            </a:r>
            <a:r>
              <a:rPr b="1" lang="en">
                <a:solidFill>
                  <a:srgbClr val="7A1743"/>
                </a:solidFill>
              </a:rPr>
              <a:t>AVG</a:t>
            </a:r>
            <a:r>
              <a:rPr lang="en">
                <a:solidFill>
                  <a:schemeClr val="dk1"/>
                </a:solidFill>
              </a:rPr>
              <a:t>, </a:t>
            </a:r>
            <a:r>
              <a:rPr b="1" lang="en">
                <a:solidFill>
                  <a:srgbClr val="7A1743"/>
                </a:solidFill>
              </a:rPr>
              <a:t>IF</a:t>
            </a:r>
            <a:r>
              <a:rPr lang="en">
                <a:solidFill>
                  <a:schemeClr val="dk1"/>
                </a:solidFill>
              </a:rPr>
              <a:t> </a:t>
            </a:r>
            <a:r>
              <a:rPr b="1" lang="en">
                <a:solidFill>
                  <a:srgbClr val="7A1743"/>
                </a:solidFill>
              </a:rPr>
              <a:t>THEN</a:t>
            </a:r>
            <a:r>
              <a:rPr lang="en">
                <a:solidFill>
                  <a:schemeClr val="dk1"/>
                </a:solidFill>
              </a:rPr>
              <a:t> </a:t>
            </a:r>
            <a:r>
              <a:rPr b="1" lang="en">
                <a:solidFill>
                  <a:srgbClr val="7A1743"/>
                </a:solidFill>
              </a:rPr>
              <a:t>ELSE</a:t>
            </a:r>
            <a:r>
              <a:rPr lang="en">
                <a:solidFill>
                  <a:schemeClr val="dk1"/>
                </a:solidFill>
              </a:rPr>
              <a:t>, etc.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SQL databases provide users with a much more efficient way to connect related data. It’s also much more scalable than Excel, allowing users to interact</a:t>
            </a:r>
            <a:r>
              <a:rPr lang="en">
                <a:solidFill>
                  <a:schemeClr val="dk1"/>
                </a:solidFill>
              </a:rPr>
              <a:t> remotely</a:t>
            </a:r>
            <a:r>
              <a:rPr lang="en">
                <a:solidFill>
                  <a:schemeClr val="dk1"/>
                </a:solidFill>
              </a:rPr>
              <a:t> with large data sets in production environments.</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ac5d1d3e5e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ac5d1d3e5e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86c50fcba5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86c50fcba5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a:t>
            </a:r>
            <a:r>
              <a:rPr lang="en">
                <a:solidFill>
                  <a:schemeClr val="dk1"/>
                </a:solidFill>
              </a:rPr>
              <a:t> 15 minutes</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86c50fcba5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86c50fcba5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the SQL database tool for this unit.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Many of the SQL skills we’ll learn are applicable to other SQL database implementations. Many of the same principles and syntax rules apply to other versions, such as MS SQL, etc.</a:t>
            </a:r>
            <a:endParaRPr>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b="1" lang="en">
                <a:solidFill>
                  <a:schemeClr val="dk1"/>
                </a:solidFill>
              </a:rPr>
              <a:t>Note: </a:t>
            </a:r>
            <a:r>
              <a:rPr lang="en">
                <a:solidFill>
                  <a:schemeClr val="dk1"/>
                </a:solidFill>
              </a:rPr>
              <a:t>SQL syntax (language) is a declarative syntax used in many RDBMS and querying commands, such as MySQL, PostgreSQL, Hive (a Hadoop wrapper), and even some imperative language libraries such as C#/Linq.</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831f62a2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831f62a2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6c50fcba5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6c50fcba5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Set the stage for using the Superstore data set.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Connect to the SQL database for the Superstore data set.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Review how to access PostgreSQL and tables.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Reference the </a:t>
            </a:r>
            <a:r>
              <a:rPr lang="en" u="sng">
                <a:solidFill>
                  <a:schemeClr val="hlink"/>
                </a:solidFill>
                <a:hlinkClick r:id="rId2"/>
              </a:rPr>
              <a:t>Accessing the Superstore Data Set</a:t>
            </a:r>
            <a:r>
              <a:rPr lang="en">
                <a:solidFill>
                  <a:schemeClr val="dk1"/>
                </a:solidFill>
              </a:rPr>
              <a:t> document for more details. This document CAN be shared with students if needed!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D00"/>
                </a:highlight>
              </a:rPr>
              <a:t>For remote deliveries</a:t>
            </a:r>
            <a:r>
              <a:rPr lang="en">
                <a:solidFill>
                  <a:schemeClr val="dk1"/>
                </a:solidFill>
              </a:rPr>
              <a:t>:</a:t>
            </a: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to share out the link via Slack or Zoom.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6c50fcba5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6c50fcba5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the Superstore data set in SQL.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94000"/>
              </a:lnSpc>
              <a:spcBef>
                <a:spcPts val="0"/>
              </a:spcBef>
              <a:spcAft>
                <a:spcPts val="0"/>
              </a:spcAft>
              <a:buClr>
                <a:schemeClr val="dk1"/>
              </a:buClr>
              <a:buSzPts val="1100"/>
              <a:buChar char="●"/>
            </a:pPr>
            <a:r>
              <a:rPr lang="en">
                <a:solidFill>
                  <a:schemeClr val="dk1"/>
                </a:solidFill>
              </a:rPr>
              <a:t>Connect to the server by navigating to it in the object browser. We’ll explore the object browser to see how the database is organized.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establishing the host connection, we’ll check out the data directory structure. Here is the directory tree we’ll need to navigate to reveal the data tables.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86c50fcba5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6c50fcba5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Show an example of a query for one row.</a:t>
            </a:r>
            <a:endParaRPr/>
          </a:p>
          <a:p>
            <a:pPr indent="0" lvl="0" marL="0" rtl="0" algn="l">
              <a:lnSpc>
                <a:spcPct val="100000"/>
              </a:lnSpc>
              <a:spcBef>
                <a:spcPts val="0"/>
              </a:spcBef>
              <a:spcAft>
                <a:spcPts val="0"/>
              </a:spcAft>
              <a:buNone/>
            </a:pPr>
            <a:r>
              <a:t/>
            </a:r>
            <a:endParaRPr b="1"/>
          </a:p>
          <a:p>
            <a:pPr indent="0" lvl="0" marL="0" rtl="0" algn="l">
              <a:lnSpc>
                <a:spcPct val="100000"/>
              </a:lnSpc>
              <a:spcBef>
                <a:spcPts val="0"/>
              </a:spcBef>
              <a:spcAft>
                <a:spcPts val="0"/>
              </a:spcAft>
              <a:buNone/>
            </a:pPr>
            <a:r>
              <a:rPr b="1" lang="en"/>
              <a:t>TALKING POINTS:</a:t>
            </a:r>
            <a:endParaRPr b="1"/>
          </a:p>
          <a:p>
            <a:pPr indent="0" lvl="0" marL="0" rtl="0" algn="l">
              <a:lnSpc>
                <a:spcPct val="100000"/>
              </a:lnSpc>
              <a:spcBef>
                <a:spcPts val="0"/>
              </a:spcBef>
              <a:spcAft>
                <a:spcPts val="0"/>
              </a:spcAft>
              <a:buNone/>
            </a:pPr>
            <a:r>
              <a:t/>
            </a:r>
            <a:endParaRPr b="1"/>
          </a:p>
          <a:p>
            <a:pPr indent="-298450" lvl="0" marL="457200" rtl="0" algn="l">
              <a:lnSpc>
                <a:spcPct val="100000"/>
              </a:lnSpc>
              <a:spcBef>
                <a:spcPts val="0"/>
              </a:spcBef>
              <a:spcAft>
                <a:spcPts val="0"/>
              </a:spcAft>
              <a:buClr>
                <a:srgbClr val="000000"/>
              </a:buClr>
              <a:buSzPts val="1100"/>
              <a:buChar char="●"/>
            </a:pPr>
            <a:r>
              <a:rPr lang="en">
                <a:highlight>
                  <a:srgbClr val="FFFFFF"/>
                </a:highlight>
              </a:rPr>
              <a:t>If you’d like, you can also read out loud across one row of your data and see what you uncover.</a:t>
            </a:r>
            <a:endParaRPr>
              <a:highlight>
                <a:srgbClr val="FFFFFF"/>
              </a:highlight>
            </a:endParaRPr>
          </a:p>
          <a:p>
            <a:pPr indent="-298450" lvl="0" marL="457200" rtl="0" algn="l">
              <a:lnSpc>
                <a:spcPct val="100000"/>
              </a:lnSpc>
              <a:spcBef>
                <a:spcPts val="0"/>
              </a:spcBef>
              <a:spcAft>
                <a:spcPts val="0"/>
              </a:spcAft>
              <a:buClr>
                <a:srgbClr val="000000"/>
              </a:buClr>
              <a:buSzPts val="1100"/>
              <a:buChar char="●"/>
            </a:pPr>
            <a:r>
              <a:rPr lang="en">
                <a:highlight>
                  <a:srgbClr val="FFFFFF"/>
                </a:highlight>
              </a:rPr>
              <a:t>Telling the story of one row (of your data) can also save you a lot of time or unnecessary work because you know exactly what you have.</a:t>
            </a:r>
            <a:endParaRPr>
              <a:highlight>
                <a:srgbClr val="FFFFFF"/>
              </a:highlight>
            </a:endParaRPr>
          </a:p>
          <a:p>
            <a:pPr indent="0" lvl="0" marL="0" rtl="0" algn="l">
              <a:lnSpc>
                <a:spcPct val="100000"/>
              </a:lnSpc>
              <a:spcBef>
                <a:spcPts val="0"/>
              </a:spcBef>
              <a:spcAft>
                <a:spcPts val="0"/>
              </a:spcAft>
              <a:buNone/>
            </a:pPr>
            <a:r>
              <a:t/>
            </a:r>
            <a:endParaRPr>
              <a:highlight>
                <a:srgbClr val="FFFFFF"/>
              </a:highlight>
            </a:endParaRPr>
          </a:p>
          <a:p>
            <a:pPr indent="0" lvl="0" marL="0" rtl="0" algn="l">
              <a:lnSpc>
                <a:spcPct val="100000"/>
              </a:lnSpc>
              <a:spcBef>
                <a:spcPts val="0"/>
              </a:spcBef>
              <a:spcAft>
                <a:spcPts val="0"/>
              </a:spcAft>
              <a:buNone/>
            </a:pPr>
            <a:r>
              <a:rPr b="1" lang="en"/>
              <a:t>TEACHING TIPS:</a:t>
            </a:r>
            <a:endParaRPr b="1"/>
          </a:p>
          <a:p>
            <a:pPr indent="0" lvl="0" marL="0" rtl="0" algn="l">
              <a:lnSpc>
                <a:spcPct val="100000"/>
              </a:lnSpc>
              <a:spcBef>
                <a:spcPts val="0"/>
              </a:spcBef>
              <a:spcAft>
                <a:spcPts val="0"/>
              </a:spcAft>
              <a:buNone/>
            </a:pPr>
            <a:r>
              <a:t/>
            </a:r>
            <a:endParaRPr b="1"/>
          </a:p>
          <a:p>
            <a:pPr indent="-298450" lvl="0" marL="457200" rtl="0" algn="l">
              <a:lnSpc>
                <a:spcPct val="100000"/>
              </a:lnSpc>
              <a:spcBef>
                <a:spcPts val="0"/>
              </a:spcBef>
              <a:spcAft>
                <a:spcPts val="0"/>
              </a:spcAft>
              <a:buClr>
                <a:srgbClr val="000000"/>
              </a:buClr>
              <a:buSzPts val="1100"/>
              <a:buChar char="●"/>
            </a:pPr>
            <a:r>
              <a:rPr lang="en"/>
              <a:t>Walk students through the new window showing a subset of the data. Point out the data types underneath the column titles.</a:t>
            </a:r>
            <a:endParaRPr/>
          </a:p>
          <a:p>
            <a:pPr indent="-298450" lvl="1" marL="914400" rtl="0" algn="l">
              <a:lnSpc>
                <a:spcPct val="100000"/>
              </a:lnSpc>
              <a:spcBef>
                <a:spcPts val="0"/>
              </a:spcBef>
              <a:spcAft>
                <a:spcPts val="0"/>
              </a:spcAft>
              <a:buClr>
                <a:srgbClr val="000000"/>
              </a:buClr>
              <a:buSzPts val="1100"/>
              <a:buChar char="○"/>
            </a:pPr>
            <a:r>
              <a:rPr lang="en"/>
              <a:t>Discuss (briefly) that part of being well-defined means that RDBMs are typed systems and that each column has a type.</a:t>
            </a:r>
            <a:endParaRPr/>
          </a:p>
          <a:p>
            <a:pPr indent="-298450" lvl="1" marL="914400" rtl="0" algn="l">
              <a:lnSpc>
                <a:spcPct val="100000"/>
              </a:lnSpc>
              <a:spcBef>
                <a:spcPts val="0"/>
              </a:spcBef>
              <a:spcAft>
                <a:spcPts val="0"/>
              </a:spcAft>
              <a:buClr>
                <a:srgbClr val="000000"/>
              </a:buClr>
              <a:buSzPts val="1100"/>
              <a:buChar char="○"/>
            </a:pPr>
            <a:r>
              <a:rPr lang="en"/>
              <a:t>Note that we will be learning about types later 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93896c4ea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93896c4ea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TEACHING TIPS: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Speak to the decision-making of a DB admin in assigning data types.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E.g., Why do some columns have numbers and yet are assigned a text data type?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86c50fcba5_0_1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6c50fcba5_0_1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Show an example of a query for our data set.</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highlight>
                  <a:srgbClr val="FFFFFF"/>
                </a:highlight>
              </a:rPr>
              <a:t>If you’d like, you can also read out loud across one row of your data and see what you uncover.</a:t>
            </a:r>
            <a:endParaRPr>
              <a:highlight>
                <a:srgbClr val="FFFFFF"/>
              </a:highlight>
            </a:endParaRPr>
          </a:p>
          <a:p>
            <a:pPr indent="-298450" lvl="0" marL="457200" rtl="0" algn="l">
              <a:lnSpc>
                <a:spcPct val="100000"/>
              </a:lnSpc>
              <a:spcBef>
                <a:spcPts val="0"/>
              </a:spcBef>
              <a:spcAft>
                <a:spcPts val="0"/>
              </a:spcAft>
              <a:buClr>
                <a:srgbClr val="000000"/>
              </a:buClr>
              <a:buSzPts val="1100"/>
              <a:buChar char="●"/>
            </a:pPr>
            <a:r>
              <a:rPr lang="en">
                <a:highlight>
                  <a:srgbClr val="FFFFFF"/>
                </a:highlight>
              </a:rPr>
              <a:t>Telling the story of one row (of your data) can also save you a lot of time or unnecessary work because you know exactly what you have.</a:t>
            </a:r>
            <a:endParaRPr>
              <a:highlight>
                <a:srgbClr val="FFFFFF"/>
              </a:highlight>
            </a:endParaRPr>
          </a:p>
          <a:p>
            <a:pPr indent="0" lvl="0" marL="0" rtl="0" algn="l">
              <a:lnSpc>
                <a:spcPct val="100000"/>
              </a:lnSpc>
              <a:spcBef>
                <a:spcPts val="0"/>
              </a:spcBef>
              <a:spcAft>
                <a:spcPts val="0"/>
              </a:spcAft>
              <a:buNone/>
            </a:pPr>
            <a:r>
              <a:t/>
            </a:r>
            <a:endParaRPr>
              <a:highlight>
                <a:srgbClr val="FFFFFF"/>
              </a:highlight>
            </a:endParaRPr>
          </a:p>
          <a:p>
            <a:pPr indent="0" lvl="0" marL="0" rtl="0" algn="l">
              <a:lnSpc>
                <a:spcPct val="100000"/>
              </a:lnSpc>
              <a:spcBef>
                <a:spcPts val="0"/>
              </a:spcBef>
              <a:spcAft>
                <a:spcPts val="0"/>
              </a:spcAft>
              <a:buNone/>
            </a:pPr>
            <a:r>
              <a:rPr b="1" lang="en">
                <a:highlight>
                  <a:srgbClr val="FFD966"/>
                </a:highlight>
              </a:rPr>
              <a:t>For remote deliveries</a:t>
            </a:r>
            <a:r>
              <a:rPr lang="en"/>
              <a:t>: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Screenshot the image and drop it in the Slack channel. Ask students to thread their answers or come off mute.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86c50fcba5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86c50fcba5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Show an example of a query for our data set.</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TALKING POINTS:</a:t>
            </a:r>
            <a:br>
              <a:rPr b="1" lang="en"/>
            </a:br>
            <a:endParaRPr/>
          </a:p>
          <a:p>
            <a:pPr indent="-298450" lvl="0" marL="457200" rtl="0" algn="l">
              <a:lnSpc>
                <a:spcPct val="115000"/>
              </a:lnSpc>
              <a:spcBef>
                <a:spcPts val="0"/>
              </a:spcBef>
              <a:spcAft>
                <a:spcPts val="0"/>
              </a:spcAft>
              <a:buClr>
                <a:srgbClr val="000000"/>
              </a:buClr>
              <a:buSzPts val="1100"/>
              <a:buChar char="●"/>
            </a:pPr>
            <a:r>
              <a:rPr lang="en">
                <a:highlight>
                  <a:schemeClr val="lt1"/>
                </a:highlight>
              </a:rPr>
              <a:t>Five tables: Customers, Orders, Products, Regions, Returns.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86c50fcba5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86c50fcba5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Discuss transactional versus reference tables.</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the context of the Superstore tables, there is an opportunity to talk about transactional tables and reference tables. Ask the students which table they think is the transactional table and which ones are the reference tables.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Transaction tables are tables that are updated frequently. Order is a good example of a transactional table. The tables are very large and oftentimes updated throughout the day.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Reference, or master, tables are rarely modified. These are smaller tables holding information such as addresses or item descriptions.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Discuss normalized tables and the attempt by database designers to minimize redundancy.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question in Slack and tell students to add [X] emoji for transactional or [X] emoji for reference. Then, call on people based on which emoji they chose to start the discussion.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6c50fcba5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86c50fcba5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Practice with a partner for the Superstore data set.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SzPts val="1100"/>
              <a:buChar char="●"/>
            </a:pPr>
            <a:r>
              <a:rPr lang="en"/>
              <a:t>Examining a subset of data will help us better understand if it’s what we need to answer our research questions. </a:t>
            </a:r>
            <a:endParaRPr/>
          </a:p>
          <a:p>
            <a:pPr indent="-298450" lvl="0" marL="457200" rtl="0" algn="l">
              <a:lnSpc>
                <a:spcPct val="100000"/>
              </a:lnSpc>
              <a:spcBef>
                <a:spcPts val="0"/>
              </a:spcBef>
              <a:spcAft>
                <a:spcPts val="0"/>
              </a:spcAft>
              <a:buSzPts val="1100"/>
              <a:buChar char="●"/>
            </a:pPr>
            <a:r>
              <a:rPr lang="en"/>
              <a:t>This allows us to preview what we’ll find in the rest of the set. Start by looking at it </a:t>
            </a:r>
            <a:r>
              <a:rPr i="1" lang="en"/>
              <a:t>one row at a time</a:t>
            </a:r>
            <a:r>
              <a:rPr lang="en"/>
              <a:t>. </a:t>
            </a:r>
            <a:endParaRPr/>
          </a:p>
          <a:p>
            <a:pPr indent="0" lvl="0" marL="0" rtl="0" algn="l">
              <a:lnSpc>
                <a:spcPct val="100000"/>
              </a:lnSpc>
              <a:spcBef>
                <a:spcPts val="1600"/>
              </a:spcBef>
              <a:spcAft>
                <a:spcPts val="0"/>
              </a:spcAft>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None/>
            </a:pPr>
            <a:r>
              <a:t/>
            </a:r>
            <a:endParaRPr b="1">
              <a:solidFill>
                <a:schemeClr val="dk1"/>
              </a:solidFill>
              <a:highlight>
                <a:srgbClr val="FFFF00"/>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6c50fcba5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6c50fcba5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ERD as a tool for understanding table relationships.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Another way to preview the data is by looking at its logical structure.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 entity relationship diagram (ERD) shows the relationships of entities stored in a database.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 entity, in this context, is a component of data — it can be a person, place, object, event, or concept.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 attribute is the characteristic of an entity. Here, the primary and foreign keys are the attributes.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 relationship (as illustrated by the lines) is how the entities are related to each other.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ERDs illustrate the logical structure of tables in databases and emphasize the opportunities to build connections between the tables.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Referencing the relationship of PK to FK in this ERD will be useful for us later when we start to build SQL queries.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you may have already noticed, the Regions table is not connected to the other tables by a simple PK to FK relationship; we will need to build our own unique identifier.</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Share additional examples of ERDs featuring other databases and ask students to identify the PK and the FK.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a00104c0a0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a00104c0a0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60bc0e29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a60bc0e29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2b1da1bf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2b1da1bf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try a solo exercise with the starter code provided.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create the “table” group that exists in a physical setting) or allow students to work independently in the main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t>
            </a:r>
            <a:r>
              <a:rPr lang="en">
                <a:solidFill>
                  <a:schemeClr val="dk1"/>
                </a:solidFill>
              </a:rPr>
              <a:t>emind and encourage students to ask questions if they get stuck — by coming off mic or sending a message via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The solution will be shared in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(next slide) in Slack.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92b1da1bf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92b1da1bf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86c50fcb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86c50fcb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a:t>
            </a:r>
            <a:r>
              <a:rPr lang="en">
                <a:solidFill>
                  <a:schemeClr val="dk1"/>
                </a:solidFill>
              </a:rPr>
              <a:t>: 90 minutes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There are a million ways to query a table, but it all starts with three magic words: SELECT, FROM, and WHERE. In simple terms, these query components address the big questions around your query: </a:t>
            </a:r>
            <a:r>
              <a:rPr lang="en">
                <a:solidFill>
                  <a:schemeClr val="dk1"/>
                </a:solidFill>
              </a:rPr>
              <a:t>What data do you want, where is it stored, and wh</a:t>
            </a:r>
            <a:r>
              <a:rPr lang="en">
                <a:solidFill>
                  <a:schemeClr val="dk1"/>
                </a:solidFill>
              </a:rPr>
              <a:t>ich kinds of rows do you want to access?</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a4a04e049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a4a04e049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86c50fcba5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86c50fcba5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 Introduce SQL syntax.</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highlight>
                  <a:srgbClr val="FFFFFF"/>
                </a:highlight>
              </a:rPr>
              <a:t>A SQL query is different from a program in that it does not say HOW to do something, just WHAT THE RESULT IS.</a:t>
            </a:r>
            <a:endParaRPr/>
          </a:p>
          <a:p>
            <a:pPr indent="-298450" lvl="0" marL="457200" rtl="0" algn="l">
              <a:lnSpc>
                <a:spcPct val="100000"/>
              </a:lnSpc>
              <a:spcBef>
                <a:spcPts val="0"/>
              </a:spcBef>
              <a:spcAft>
                <a:spcPts val="0"/>
              </a:spcAft>
              <a:buClr>
                <a:srgbClr val="000000"/>
              </a:buClr>
              <a:buSzPts val="1100"/>
              <a:buChar char="●"/>
            </a:pPr>
            <a:r>
              <a:rPr lang="en"/>
              <a:t>SQL is used to communicate questions to the database. The three main clauses are SELECT, FROM, and WHERE. </a:t>
            </a:r>
            <a:endParaRPr/>
          </a:p>
          <a:p>
            <a:pPr indent="-298450" lvl="0" marL="457200" rtl="0" algn="l">
              <a:lnSpc>
                <a:spcPct val="100000"/>
              </a:lnSpc>
              <a:spcBef>
                <a:spcPts val="0"/>
              </a:spcBef>
              <a:spcAft>
                <a:spcPts val="0"/>
              </a:spcAft>
              <a:buClr>
                <a:srgbClr val="000000"/>
              </a:buClr>
              <a:buSzPts val="1100"/>
              <a:buChar char="●"/>
            </a:pPr>
            <a:r>
              <a:rPr b="1" lang="en"/>
              <a:t>SELECT</a:t>
            </a:r>
            <a:r>
              <a:rPr lang="en"/>
              <a:t>: Provides an opportunity to create calculated values.</a:t>
            </a:r>
            <a:endParaRPr/>
          </a:p>
          <a:p>
            <a:pPr indent="-298450" lvl="0" marL="457200" rtl="0" algn="l">
              <a:lnSpc>
                <a:spcPct val="100000"/>
              </a:lnSpc>
              <a:spcBef>
                <a:spcPts val="0"/>
              </a:spcBef>
              <a:spcAft>
                <a:spcPts val="0"/>
              </a:spcAft>
              <a:buClr>
                <a:srgbClr val="000000"/>
              </a:buClr>
              <a:buSzPts val="1100"/>
              <a:buChar char="●"/>
            </a:pPr>
            <a:r>
              <a:rPr b="1" lang="en"/>
              <a:t>FROM</a:t>
            </a:r>
            <a:r>
              <a:rPr lang="en"/>
              <a:t>: Defines the relationships between the tables (JOIN conditions). </a:t>
            </a:r>
            <a:endParaRPr/>
          </a:p>
          <a:p>
            <a:pPr indent="-298450" lvl="0" marL="457200" rtl="0" algn="l">
              <a:lnSpc>
                <a:spcPct val="100000"/>
              </a:lnSpc>
              <a:spcBef>
                <a:spcPts val="0"/>
              </a:spcBef>
              <a:spcAft>
                <a:spcPts val="0"/>
              </a:spcAft>
              <a:buClr>
                <a:srgbClr val="000000"/>
              </a:buClr>
              <a:buSzPts val="1100"/>
              <a:buChar char="●"/>
            </a:pPr>
            <a:r>
              <a:rPr b="1" lang="en"/>
              <a:t>WHERE</a:t>
            </a:r>
            <a:r>
              <a:rPr lang="en"/>
              <a:t>: </a:t>
            </a:r>
            <a:endParaRPr/>
          </a:p>
          <a:p>
            <a:pPr indent="-298450" lvl="1" marL="914400" rtl="0" algn="l">
              <a:lnSpc>
                <a:spcPct val="100000"/>
              </a:lnSpc>
              <a:spcBef>
                <a:spcPts val="0"/>
              </a:spcBef>
              <a:spcAft>
                <a:spcPts val="0"/>
              </a:spcAft>
              <a:buClr>
                <a:srgbClr val="000000"/>
              </a:buClr>
              <a:buSzPts val="1100"/>
              <a:buChar char="○"/>
            </a:pPr>
            <a:r>
              <a:rPr lang="en"/>
              <a:t>Addresses raw data in its original state in a database table.</a:t>
            </a:r>
            <a:endParaRPr/>
          </a:p>
          <a:p>
            <a:pPr indent="-298450" lvl="1" marL="914400" rtl="0" algn="l">
              <a:lnSpc>
                <a:spcPct val="100000"/>
              </a:lnSpc>
              <a:spcBef>
                <a:spcPts val="0"/>
              </a:spcBef>
              <a:spcAft>
                <a:spcPts val="0"/>
              </a:spcAft>
              <a:buClr>
                <a:srgbClr val="000000"/>
              </a:buClr>
              <a:buSzPts val="1100"/>
              <a:buChar char="○"/>
            </a:pPr>
            <a:r>
              <a:rPr lang="en"/>
              <a:t>Filters which rows are selected from the tables.</a:t>
            </a:r>
            <a:endParaRPr/>
          </a:p>
          <a:p>
            <a:pPr indent="-298450" lvl="1" marL="914400" rtl="0" algn="l">
              <a:lnSpc>
                <a:spcPct val="100000"/>
              </a:lnSpc>
              <a:spcBef>
                <a:spcPts val="0"/>
              </a:spcBef>
              <a:spcAft>
                <a:spcPts val="0"/>
              </a:spcAft>
              <a:buClr>
                <a:srgbClr val="000000"/>
              </a:buClr>
              <a:buSzPts val="1100"/>
              <a:buChar char="○"/>
            </a:pPr>
            <a:r>
              <a:rPr lang="en"/>
              <a:t>Filters and focuses the data to be included in processing. </a:t>
            </a:r>
            <a:endParaRPr/>
          </a:p>
          <a:p>
            <a:pPr indent="-298450" lvl="1" marL="914400" rtl="0" algn="l">
              <a:lnSpc>
                <a:spcPct val="100000"/>
              </a:lnSpc>
              <a:spcBef>
                <a:spcPts val="0"/>
              </a:spcBef>
              <a:spcAft>
                <a:spcPts val="0"/>
              </a:spcAft>
              <a:buClr>
                <a:srgbClr val="000000"/>
              </a:buClr>
              <a:buSzPts val="1100"/>
              <a:buChar char="○"/>
            </a:pPr>
            <a:r>
              <a:rPr lang="en"/>
              <a:t>Compares and contrasts similar data types (for example: text to text, numbers to numbers).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86c50fcba5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86c50fcba5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SQL syntax.</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Show students the SQL window in pgAdmin by clicking on the Tools &gt; Query Tools option (execute the command by clicking the dropdown next to the lightning bolt icon).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Run query SELECT * FROM products LIMIT 100; to show that the results are the same as when we selected “Top 100” from the context menu earlier.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86c50fcba5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86c50fcba5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Introducing the SELECT statement and the three main clauses for writing basic queries.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think of a SQL query as a well-functioning building with various parts that all contribute to its operation.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line listed is a clause, and each boldfaced command has a specific job to accomplish.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SELECT, FROM, and WHERE are the three main clauses of a SQL query. They’re like the three main pillars of the “query building,” and without them the building will not be able to stand.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You’re setting the stage here; quickly describe the goal of each phrase and tell students we’ll start with SELECT and build from there.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Recommend that they use the major command structure down the left edge for readability and ease of debugging.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all commands must be included but, when used, this is their required sequence. (For beginners, keep it simple; resist the temptation to describe all of the nested possibilities.)</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86c50fcba5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86c50fcba5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Introduce SQL syntax and grammar.</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Effective communication needs good grammar. The same idea applies to SQL. Here are a few rules of the road. </a:t>
            </a:r>
            <a:endParaRPr/>
          </a:p>
          <a:p>
            <a:pPr indent="-298450" lvl="0" marL="457200" rtl="0" algn="l">
              <a:spcBef>
                <a:spcPts val="0"/>
              </a:spcBef>
              <a:spcAft>
                <a:spcPts val="0"/>
              </a:spcAft>
              <a:buSzPts val="1100"/>
              <a:buChar char="●"/>
            </a:pPr>
            <a:r>
              <a:rPr lang="en"/>
              <a:t>Words in queries are not usually case sensitive (except within strings).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Clr>
                <a:srgbClr val="000000"/>
              </a:buClr>
              <a:buSzPts val="1100"/>
              <a:buFont typeface="Proxima Nova"/>
              <a:buChar char="●"/>
            </a:pPr>
            <a:r>
              <a:rPr lang="en"/>
              <a:t>Demonstrate these </a:t>
            </a:r>
            <a:r>
              <a:rPr lang="en">
                <a:highlight>
                  <a:srgbClr val="FFFFFF"/>
                </a:highlight>
              </a:rPr>
              <a:t>best practices as you code on screen. </a:t>
            </a:r>
            <a:endParaRPr>
              <a:highlight>
                <a:srgbClr val="FFFFFF"/>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86c50fcba5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86c50fcba5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lang="en">
                <a:solidFill>
                  <a:schemeClr val="dk1"/>
                </a:solidFill>
              </a:rPr>
              <a:t>SELECT statement is used to select data from a database.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FROM command is used to specify the table from which to select or delete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FROM is very common and will provide the row set to be exposed through a SELECT statement.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Tie output to queries by revisiting the business questions as you show students how to modify queries.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the impact of SELECT * versus SELECT-specific column list.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students miss the connection to the listed columns determining the output order.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the ways to confirm the number of rows in output (rows affected).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the students run each of the scripts and call out the row count received.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Discuss the fact that this is total table count (due to the lack of restrictions).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a00104c0a0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a00104c0a0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86c50fcba5_0_1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86c50fcba5_0_1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highlight>
                  <a:srgbClr val="FFD966"/>
                </a:highlight>
              </a:rPr>
              <a:t>For remote deliveries</a:t>
            </a:r>
            <a:r>
              <a:rPr lang="en"/>
              <a:t>:</a:t>
            </a:r>
            <a:br>
              <a:rPr b="1" lang="en">
                <a:highlight>
                  <a:srgbClr val="FFFF00"/>
                </a:highlight>
              </a:rPr>
            </a:br>
            <a:endParaRPr b="1">
              <a:highlight>
                <a:srgbClr val="FFFF00"/>
              </a:highlight>
            </a:endParaRPr>
          </a:p>
          <a:p>
            <a:pPr indent="-298450" lvl="0" marL="457200" rtl="0" algn="l">
              <a:lnSpc>
                <a:spcPct val="100000"/>
              </a:lnSpc>
              <a:spcBef>
                <a:spcPts val="0"/>
              </a:spcBef>
              <a:spcAft>
                <a:spcPts val="0"/>
              </a:spcAft>
              <a:buClr>
                <a:srgbClr val="000000"/>
              </a:buClr>
              <a:buSzPts val="1100"/>
              <a:buChar char="●"/>
            </a:pPr>
            <a:r>
              <a:rPr lang="en"/>
              <a:t>Set up breakout rooms for student pairs/groups. Screenshot the slide and post it in the Slack channel before opening the rooms.</a:t>
            </a:r>
            <a:endParaRPr/>
          </a:p>
          <a:p>
            <a:pPr indent="-298450" lvl="0" marL="457200" rtl="0" algn="l">
              <a:lnSpc>
                <a:spcPct val="100000"/>
              </a:lnSpc>
              <a:spcBef>
                <a:spcPts val="0"/>
              </a:spcBef>
              <a:spcAft>
                <a:spcPts val="0"/>
              </a:spcAft>
              <a:buClr>
                <a:srgbClr val="000000"/>
              </a:buClr>
              <a:buSzPts val="1100"/>
              <a:buChar char="●"/>
            </a:pPr>
            <a:r>
              <a:rPr lang="en"/>
              <a:t>At the 60-second mark, send a message to all rooms: “Start to wrap up your discussions. The solution will be shared in Slack. Rooms will close in one minute!”</a:t>
            </a:r>
            <a:endParaRPr/>
          </a:p>
          <a:p>
            <a:pPr indent="-298450" lvl="0" marL="457200" rtl="0" algn="l">
              <a:lnSpc>
                <a:spcPct val="100000"/>
              </a:lnSpc>
              <a:spcBef>
                <a:spcPts val="0"/>
              </a:spcBef>
              <a:spcAft>
                <a:spcPts val="0"/>
              </a:spcAft>
              <a:buClr>
                <a:srgbClr val="000000"/>
              </a:buClr>
              <a:buSzPts val="1100"/>
              <a:buChar char="●"/>
            </a:pPr>
            <a:r>
              <a:rPr lang="en"/>
              <a:t>Post the solution (next slide) in Slack.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86c50fcba5_0_1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86c50fcba5_0_1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000">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6c50fcba5_0_1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6c50fcba5_0_1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Introduce SQL syntax and grammar.</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br>
              <a:rPr b="1" lang="en"/>
            </a:br>
            <a:endParaRPr b="1"/>
          </a:p>
          <a:p>
            <a:pPr indent="-298450" lvl="0" marL="457200" rtl="0" algn="l">
              <a:spcBef>
                <a:spcPts val="0"/>
              </a:spcBef>
              <a:spcAft>
                <a:spcPts val="0"/>
              </a:spcAft>
              <a:buSzPts val="1100"/>
              <a:buChar char="●"/>
            </a:pPr>
            <a:r>
              <a:rPr lang="en"/>
              <a:t>Effective communication needs good grammar. The same applies to SQL. Here are a few rules of the road. </a:t>
            </a:r>
            <a:endParaRPr/>
          </a:p>
          <a:p>
            <a:pPr indent="-298450" lvl="0" marL="457200" rtl="0" algn="l">
              <a:spcBef>
                <a:spcPts val="0"/>
              </a:spcBef>
              <a:spcAft>
                <a:spcPts val="0"/>
              </a:spcAft>
              <a:buSzPts val="1100"/>
              <a:buChar char="●"/>
            </a:pPr>
            <a:r>
              <a:rPr lang="en"/>
              <a:t>Words in queries are not usually case sensitive (except within strings).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Clr>
                <a:srgbClr val="000000"/>
              </a:buClr>
              <a:buSzPts val="1100"/>
              <a:buFont typeface="Proxima Nova"/>
              <a:buChar char="●"/>
            </a:pPr>
            <a:r>
              <a:rPr lang="en"/>
              <a:t>Demonstrate these </a:t>
            </a:r>
            <a:r>
              <a:rPr lang="en">
                <a:highlight>
                  <a:srgbClr val="FFFFFF"/>
                </a:highlight>
              </a:rPr>
              <a:t>best practices as you code on screen. </a:t>
            </a:r>
            <a:endParaRPr>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6c50fcba5_0_1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6c50fcba5_0_1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SELECT statement is used to select data from a database.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FROM command is used to specify from which table to select or delete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FROM is very common and will provide the row set to be exposed through a SELECT statement.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the impact of SELECT * versus SELECT-specific column list.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students miss the connection to the listed columns determining the output order.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the ways to confirm the number of rows in output (rows affected).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the students run each of the scripts and call out the row count received.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Discuss the fact that this is total table count (due to the lack of restrictions).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86c50fcba5_0_1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86c50fcba5_0_1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6c50fcba5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6c50fcba5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Introduce SQL syntax for ORDER BY.</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t>Take a look at this example. What does the number “1” reference? </a:t>
            </a:r>
            <a:endParaRPr/>
          </a:p>
          <a:p>
            <a:pPr indent="-298450" lvl="1" marL="914400" rtl="0" algn="l">
              <a:lnSpc>
                <a:spcPct val="100000"/>
              </a:lnSpc>
              <a:spcBef>
                <a:spcPts val="0"/>
              </a:spcBef>
              <a:spcAft>
                <a:spcPts val="0"/>
              </a:spcAft>
              <a:buClr>
                <a:srgbClr val="000000"/>
              </a:buClr>
              <a:buSzPts val="1100"/>
              <a:buChar char="○"/>
            </a:pPr>
            <a:r>
              <a:rPr b="1" lang="en"/>
              <a:t>Answer</a:t>
            </a:r>
            <a:r>
              <a:rPr lang="en"/>
              <a:t>: The number “1” references the sort column by its position in the table, because the SELECT clause is calling for all columns (*) to be included in the output. </a:t>
            </a:r>
            <a:endParaRPr b="1"/>
          </a:p>
          <a:p>
            <a:pPr indent="-298450" lvl="0" marL="457200" rtl="0" algn="l">
              <a:lnSpc>
                <a:spcPct val="100000"/>
              </a:lnSpc>
              <a:spcBef>
                <a:spcPts val="0"/>
              </a:spcBef>
              <a:spcAft>
                <a:spcPts val="0"/>
              </a:spcAft>
              <a:buClr>
                <a:srgbClr val="000000"/>
              </a:buClr>
              <a:buSzPts val="1100"/>
              <a:buFont typeface="Proxima Nova"/>
              <a:buChar char="●"/>
            </a:pPr>
            <a:r>
              <a:rPr b="1" lang="en"/>
              <a:t>Pro tip: </a:t>
            </a:r>
            <a:r>
              <a:rPr lang="en"/>
              <a:t>If sharing your queries in a work group, using the column name for sorting is clearer and doesn’t leave a hard-coded conditional value behind.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br>
              <a:rPr b="1" lang="en"/>
            </a:br>
            <a:endParaRPr/>
          </a:p>
          <a:p>
            <a:pPr indent="-298450" lvl="0" marL="457200" rtl="0" algn="l">
              <a:lnSpc>
                <a:spcPct val="100000"/>
              </a:lnSpc>
              <a:spcBef>
                <a:spcPts val="0"/>
              </a:spcBef>
              <a:spcAft>
                <a:spcPts val="0"/>
              </a:spcAft>
              <a:buClr>
                <a:srgbClr val="000000"/>
              </a:buClr>
              <a:buSzPts val="1100"/>
              <a:buChar char="●"/>
            </a:pPr>
            <a:r>
              <a:rPr lang="en"/>
              <a:t>Demonstrate the query listed where the SELECT clause changes and causes an error condition.</a:t>
            </a:r>
            <a:endParaRPr/>
          </a:p>
          <a:p>
            <a:pPr indent="-298450" lvl="0" marL="457200" rtl="0" algn="l">
              <a:lnSpc>
                <a:spcPct val="100000"/>
              </a:lnSpc>
              <a:spcBef>
                <a:spcPts val="0"/>
              </a:spcBef>
              <a:spcAft>
                <a:spcPts val="0"/>
              </a:spcAft>
              <a:buClr>
                <a:srgbClr val="000000"/>
              </a:buClr>
              <a:buSzPts val="1100"/>
              <a:buChar char="●"/>
            </a:pPr>
            <a:r>
              <a:rPr lang="en"/>
              <a:t>Encourage best practices over shortcuts.</a:t>
            </a:r>
            <a:endParaRPr/>
          </a:p>
          <a:p>
            <a:pPr indent="-298450" lvl="0" marL="457200" rtl="0" algn="l">
              <a:lnSpc>
                <a:spcPct val="100000"/>
              </a:lnSpc>
              <a:spcBef>
                <a:spcPts val="0"/>
              </a:spcBef>
              <a:spcAft>
                <a:spcPts val="0"/>
              </a:spcAft>
              <a:buClr>
                <a:srgbClr val="000000"/>
              </a:buClr>
              <a:buSzPts val="1100"/>
              <a:buChar char="●"/>
            </a:pPr>
            <a:r>
              <a:rPr lang="en"/>
              <a:t>Encourage the use of ORDER BY to validate output.</a:t>
            </a:r>
            <a:endParaRPr/>
          </a:p>
          <a:p>
            <a:pPr indent="-298450" lvl="0" marL="457200" rtl="0" algn="l">
              <a:lnSpc>
                <a:spcPct val="100000"/>
              </a:lnSpc>
              <a:spcBef>
                <a:spcPts val="0"/>
              </a:spcBef>
              <a:spcAft>
                <a:spcPts val="0"/>
              </a:spcAft>
              <a:buClr>
                <a:srgbClr val="000000"/>
              </a:buClr>
              <a:buSzPts val="1100"/>
              <a:buChar char="●"/>
            </a:pPr>
            <a:r>
              <a:rPr lang="en"/>
              <a:t>Suggest that sequence reference is great for testing but not a best practice for shared or stored queries.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6c50fcba5_0_1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6c50fcba5_0_1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15 minutes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86c50fcba5_0_1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86c50fcba5_0_1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 Introduce SQL syntax.</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highlight>
                  <a:srgbClr val="FFFFFF"/>
                </a:highlight>
              </a:rPr>
              <a:t>A SQL query is different from a program in that it does not say </a:t>
            </a:r>
            <a:r>
              <a:rPr i="1" lang="en">
                <a:highlight>
                  <a:srgbClr val="FFFFFF"/>
                </a:highlight>
              </a:rPr>
              <a:t>how</a:t>
            </a:r>
            <a:r>
              <a:rPr lang="en">
                <a:highlight>
                  <a:srgbClr val="FFFFFF"/>
                </a:highlight>
              </a:rPr>
              <a:t> to do something, just </a:t>
            </a:r>
            <a:r>
              <a:rPr i="1" lang="en">
                <a:highlight>
                  <a:srgbClr val="FFFFFF"/>
                </a:highlight>
              </a:rPr>
              <a:t>what the result is</a:t>
            </a:r>
            <a:r>
              <a:rPr lang="en">
                <a:highlight>
                  <a:srgbClr val="FFFFFF"/>
                </a:highlight>
              </a:rPr>
              <a:t>.</a:t>
            </a:r>
            <a:endParaRPr/>
          </a:p>
          <a:p>
            <a:pPr indent="-298450" lvl="0" marL="457200" rtl="0" algn="l">
              <a:lnSpc>
                <a:spcPct val="100000"/>
              </a:lnSpc>
              <a:spcBef>
                <a:spcPts val="0"/>
              </a:spcBef>
              <a:spcAft>
                <a:spcPts val="0"/>
              </a:spcAft>
              <a:buClr>
                <a:srgbClr val="000000"/>
              </a:buClr>
              <a:buSzPts val="1100"/>
              <a:buChar char="●"/>
            </a:pPr>
            <a:r>
              <a:rPr lang="en"/>
              <a:t>SQL is used to communicate questions to the database. The three main clauses are SELECT, FROM, and WHERE. </a:t>
            </a:r>
            <a:endParaRPr/>
          </a:p>
          <a:p>
            <a:pPr indent="-298450" lvl="0" marL="457200" rtl="0" algn="l">
              <a:lnSpc>
                <a:spcPct val="100000"/>
              </a:lnSpc>
              <a:spcBef>
                <a:spcPts val="0"/>
              </a:spcBef>
              <a:spcAft>
                <a:spcPts val="0"/>
              </a:spcAft>
              <a:buClr>
                <a:srgbClr val="000000"/>
              </a:buClr>
              <a:buSzPts val="1100"/>
              <a:buChar char="●"/>
            </a:pPr>
            <a:r>
              <a:rPr b="1" lang="en"/>
              <a:t>SELECT</a:t>
            </a:r>
            <a:r>
              <a:rPr lang="en"/>
              <a:t>: Provides an opportunity to create calculated values.</a:t>
            </a:r>
            <a:endParaRPr/>
          </a:p>
          <a:p>
            <a:pPr indent="-298450" lvl="0" marL="457200" rtl="0" algn="l">
              <a:lnSpc>
                <a:spcPct val="100000"/>
              </a:lnSpc>
              <a:spcBef>
                <a:spcPts val="0"/>
              </a:spcBef>
              <a:spcAft>
                <a:spcPts val="0"/>
              </a:spcAft>
              <a:buClr>
                <a:srgbClr val="000000"/>
              </a:buClr>
              <a:buSzPts val="1100"/>
              <a:buChar char="●"/>
            </a:pPr>
            <a:r>
              <a:rPr b="1" lang="en"/>
              <a:t>FROM</a:t>
            </a:r>
            <a:r>
              <a:rPr lang="en"/>
              <a:t>: Defines the relationships between the tables (JOIN conditions). </a:t>
            </a:r>
            <a:endParaRPr/>
          </a:p>
          <a:p>
            <a:pPr indent="-298450" lvl="0" marL="457200" rtl="0" algn="l">
              <a:lnSpc>
                <a:spcPct val="100000"/>
              </a:lnSpc>
              <a:spcBef>
                <a:spcPts val="0"/>
              </a:spcBef>
              <a:spcAft>
                <a:spcPts val="0"/>
              </a:spcAft>
              <a:buClr>
                <a:srgbClr val="000000"/>
              </a:buClr>
              <a:buSzPts val="1100"/>
              <a:buChar char="●"/>
            </a:pPr>
            <a:r>
              <a:rPr b="1" lang="en"/>
              <a:t>WHERE</a:t>
            </a:r>
            <a:r>
              <a:rPr lang="en"/>
              <a:t>: </a:t>
            </a:r>
            <a:endParaRPr/>
          </a:p>
          <a:p>
            <a:pPr indent="-298450" lvl="1" marL="914400" rtl="0" algn="l">
              <a:lnSpc>
                <a:spcPct val="100000"/>
              </a:lnSpc>
              <a:spcBef>
                <a:spcPts val="0"/>
              </a:spcBef>
              <a:spcAft>
                <a:spcPts val="0"/>
              </a:spcAft>
              <a:buClr>
                <a:srgbClr val="000000"/>
              </a:buClr>
              <a:buSzPts val="1100"/>
              <a:buChar char="○"/>
            </a:pPr>
            <a:r>
              <a:rPr lang="en"/>
              <a:t>Addresses raw data in its original state in a database table.</a:t>
            </a:r>
            <a:endParaRPr/>
          </a:p>
          <a:p>
            <a:pPr indent="-298450" lvl="1" marL="914400" rtl="0" algn="l">
              <a:lnSpc>
                <a:spcPct val="100000"/>
              </a:lnSpc>
              <a:spcBef>
                <a:spcPts val="0"/>
              </a:spcBef>
              <a:spcAft>
                <a:spcPts val="0"/>
              </a:spcAft>
              <a:buClr>
                <a:srgbClr val="000000"/>
              </a:buClr>
              <a:buSzPts val="1100"/>
              <a:buChar char="○"/>
            </a:pPr>
            <a:r>
              <a:rPr lang="en"/>
              <a:t>Filters which rows are selected from the tables.</a:t>
            </a:r>
            <a:endParaRPr/>
          </a:p>
          <a:p>
            <a:pPr indent="-298450" lvl="1" marL="914400" rtl="0" algn="l">
              <a:lnSpc>
                <a:spcPct val="100000"/>
              </a:lnSpc>
              <a:spcBef>
                <a:spcPts val="0"/>
              </a:spcBef>
              <a:spcAft>
                <a:spcPts val="0"/>
              </a:spcAft>
              <a:buClr>
                <a:srgbClr val="000000"/>
              </a:buClr>
              <a:buSzPts val="1100"/>
              <a:buChar char="○"/>
            </a:pPr>
            <a:r>
              <a:rPr lang="en"/>
              <a:t>Filters and focuses the data to be included in processing. </a:t>
            </a:r>
            <a:endParaRPr/>
          </a:p>
          <a:p>
            <a:pPr indent="-298450" lvl="1" marL="914400" rtl="0" algn="l">
              <a:lnSpc>
                <a:spcPct val="100000"/>
              </a:lnSpc>
              <a:spcBef>
                <a:spcPts val="0"/>
              </a:spcBef>
              <a:spcAft>
                <a:spcPts val="0"/>
              </a:spcAft>
              <a:buClr>
                <a:srgbClr val="000000"/>
              </a:buClr>
              <a:buSzPts val="1100"/>
              <a:buChar char="○"/>
            </a:pPr>
            <a:r>
              <a:rPr lang="en"/>
              <a:t>Compares and contrasts similar data types (e.g., text to text, numbers to numbers).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86c50fcba5_0_1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86c50fcba5_0_1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Introducing the WHERE clause.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think of a SQL query as a well-functioning building with various parts that all contribute to its operation.</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line listed is a clause and each boldfaced command has a specific job to accomplish.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SELECT, FROM, and WHERE are the three main clauses of a SQL query. They’re like the three main pillars of the “query building” and, without them, the building will not be able to stand.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You’re setting the stage here; quickly describe the goal of each phrase and tell students we’ll start with SELECT and build from there.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Recommend they use the major command structure down the left edge for readability and ease of debugging.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all commands must be included but, when used, this is their required sequence. (For beginners, keep it simple; resist the temptation to describe all the nested possibilities.)</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86c50fcba5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86c50fcba5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Font typeface="Arial"/>
              <a:buChar char="●"/>
            </a:pPr>
            <a:r>
              <a:rPr lang="en">
                <a:solidFill>
                  <a:schemeClr val="dk1"/>
                </a:solidFill>
              </a:rPr>
              <a:t>We’re going to talk in more detail about filtering with WHERE in the next slides.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c5d1d3e5e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c5d1d3e5e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6c50fcba5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86c50fcba5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Set the context for discussing operators for filtering with WHERE.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rgbClr val="000000"/>
              </a:buClr>
              <a:buSzPts val="1100"/>
              <a:buFont typeface="Proxima Nova"/>
              <a:buChar char="●"/>
            </a:pPr>
            <a:r>
              <a:rPr lang="en"/>
              <a:t>We know that the </a:t>
            </a:r>
            <a:r>
              <a:rPr b="1" lang="en"/>
              <a:t>WHERE</a:t>
            </a:r>
            <a:r>
              <a:rPr lang="en"/>
              <a:t> clause filters rows in the table by setting criteria. Here’s a step-by-step guide to help you create efficient filters.</a:t>
            </a:r>
            <a:endParaRPr/>
          </a:p>
          <a:p>
            <a:pPr indent="-298450" lvl="1" marL="914400" rtl="0" algn="l">
              <a:lnSpc>
                <a:spcPct val="100000"/>
              </a:lnSpc>
              <a:spcBef>
                <a:spcPts val="0"/>
              </a:spcBef>
              <a:spcAft>
                <a:spcPts val="0"/>
              </a:spcAft>
              <a:buClr>
                <a:srgbClr val="000000"/>
              </a:buClr>
              <a:buSzPts val="1100"/>
              <a:buFont typeface="Arial"/>
              <a:buChar char="○"/>
            </a:pPr>
            <a:r>
              <a:rPr lang="en"/>
              <a:t>The first bullet point refers to the data collection process. This is a reminder that the Data Analytics Workflow is iterative and never linear. </a:t>
            </a:r>
            <a:endParaRPr/>
          </a:p>
          <a:p>
            <a:pPr indent="-298450" lvl="1" marL="914400" rtl="0" algn="l">
              <a:lnSpc>
                <a:spcPct val="100000"/>
              </a:lnSpc>
              <a:spcBef>
                <a:spcPts val="0"/>
              </a:spcBef>
              <a:spcAft>
                <a:spcPts val="0"/>
              </a:spcAft>
              <a:buClr>
                <a:srgbClr val="000000"/>
              </a:buClr>
              <a:buSzPts val="1100"/>
              <a:buFont typeface="Arial"/>
              <a:buChar char="○"/>
            </a:pPr>
            <a:r>
              <a:rPr lang="en">
                <a:solidFill>
                  <a:schemeClr val="dk1"/>
                </a:solidFill>
              </a:rPr>
              <a:t>An example for the second bullet point would be using ILIKE, a comparison operator, to compare content and disregard the stored data’s case.</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Discuss how SQL columns’ properties are defined in table creation and don’t inherit their definition from their content, as is true for other environments. </a:t>
            </a:r>
            <a:endParaRPr b="1">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86c50fcba5_0_1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86c50fcba5_0_1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specify the condition in the WHERE clause, let’s start with these basic operators.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t>They follow the same rules in math and are pretty self-explanatory. </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Let’s take a look at how they can be used in a query.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86c50fcba5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86c50fcba5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specify the condition in the WHERE clause, let’s start with these basic operators.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t>They follow the same rules in math and are pretty self-explanatory. </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Let’s take a look at how they can be used in a query.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86c50fcba5_0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86c50fcba5_0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build alongside the instructor, comparing results and creating their own copies of queries.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specify the condition in the WHERE clause, let’s start with these basic operators.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t>They follow the same rules in math and are pretty self-explanatory. </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Let’s take a look at how they can be used in a query.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86c50fcba5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86c50fcba5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SQL syntax for AND, OR, NOT.</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another set of operators for specifying the condition in the WHERE clause to get the level of filtering you want.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Oftentimes, we’ll need to place more than one filter or condition at one time.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Logical operators, such as the ones described here, can extend your ability to ask better questions by combining more than one condition. </a:t>
            </a:r>
            <a:endParaRPr>
              <a:solidFill>
                <a:schemeClr val="dk1"/>
              </a:solidFill>
            </a:endParaRPr>
          </a:p>
          <a:p>
            <a:pPr indent="-298450" lvl="1" marL="914400" rtl="0" algn="l">
              <a:spcBef>
                <a:spcPts val="0"/>
              </a:spcBef>
              <a:spcAft>
                <a:spcPts val="0"/>
              </a:spcAft>
              <a:buClr>
                <a:schemeClr val="dk1"/>
              </a:buClr>
              <a:buSzPts val="1100"/>
              <a:buFont typeface="Proxima Nova"/>
              <a:buChar char="○"/>
            </a:pPr>
            <a:r>
              <a:rPr b="1" lang="en">
                <a:solidFill>
                  <a:schemeClr val="dk1"/>
                </a:solidFill>
              </a:rPr>
              <a:t>Pro tip:</a:t>
            </a:r>
            <a:r>
              <a:rPr lang="en">
                <a:solidFill>
                  <a:schemeClr val="dk1"/>
                </a:solidFill>
              </a:rPr>
              <a:t> Parentheses may be required to limit the scope of influence for </a:t>
            </a:r>
            <a:r>
              <a:rPr lang="en">
                <a:solidFill>
                  <a:schemeClr val="dk1"/>
                </a:solidFill>
              </a:rPr>
              <a:t>OR</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learn more about other operators for specifying WHERE conditions in the next section.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00104c0a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00104c0a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92b1da1bf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92b1da1bf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Remind them that each row is a unique product and they can use the Messages tab to find row count.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create the “table” group that exists in a physical setting) or allow students to work independently in the main session.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The solution will be shared in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(next slide) in Slack.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92b1da1bf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92b1da1bf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86c50fcba5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86c50fcba5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SQL syntax for comparison operators.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the previous section, we learned about logical operators — AND, OR, NOT — that extend our ability to ask questions.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 this section, we’ll focus on comparison operators that also extend our ability to ask questions through comparison.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86c50fcba5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86c50fcba5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Demonstrate how the IN operator is used in the WHERE clause.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IN operator is a shorthand for including multiple OR conditions.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Contrast IN() to testing for multiple OR conditions — SQL must find one that is a match (i.e., one that is true).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example, the WHERE clause in the slide could also be written as WHERE category = “Furniture” OR category = “Technology,” with both statements giving the same query results.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c5d1d3e5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c5d1d3e5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86c50fcba5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86c50fcba5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how the BETWEEN operator is used in the WHERE clause.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rgbClr val="FFFFFF"/>
                </a:highlight>
              </a:rPr>
              <a:t>The values in BETWEEN can be numbers, text, or dates.</a:t>
            </a:r>
            <a:endParaRPr>
              <a:solidFill>
                <a:schemeClr val="dk1"/>
              </a:solidFill>
              <a:highlight>
                <a:srgbClr val="FFFFFF"/>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highlight>
                  <a:srgbClr val="FFFFFF"/>
                </a:highlight>
              </a:rPr>
              <a:t>The BETWEEN operator is inclusive, meaning that the beginning and end values are included. </a:t>
            </a:r>
            <a:endParaRPr>
              <a:solidFill>
                <a:schemeClr val="dk1"/>
              </a:solidFill>
              <a:highlight>
                <a:srgbClr val="FFFFFF"/>
              </a:highlight>
            </a:endParaRPr>
          </a:p>
          <a:p>
            <a:pPr indent="-298450" lvl="0" marL="457200" rtl="0" algn="l">
              <a:lnSpc>
                <a:spcPct val="100000"/>
              </a:lnSpc>
              <a:spcBef>
                <a:spcPts val="0"/>
              </a:spcBef>
              <a:spcAft>
                <a:spcPts val="0"/>
              </a:spcAft>
              <a:buClr>
                <a:schemeClr val="dk1"/>
              </a:buClr>
              <a:buSzPts val="1100"/>
              <a:buChar char="●"/>
            </a:pPr>
            <a:r>
              <a:rPr lang="en">
                <a:solidFill>
                  <a:srgbClr val="222222"/>
                </a:solidFill>
                <a:highlight>
                  <a:srgbClr val="FFFFFF"/>
                </a:highlight>
              </a:rPr>
              <a:t>It allows you to easily test if an expression is within a range of values.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86c50fcba5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86c50fcba5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Demonstrate how the LIKE and ILIKE operators are used in the WHERE clause. </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TALKING POINTS:</a:t>
            </a:r>
            <a:br>
              <a:rPr b="1" lang="en"/>
            </a:br>
            <a:endParaRPr/>
          </a:p>
          <a:p>
            <a:pPr indent="-298450" lvl="0" marL="457200" rtl="0" algn="l">
              <a:lnSpc>
                <a:spcPct val="100000"/>
              </a:lnSpc>
              <a:spcBef>
                <a:spcPts val="0"/>
              </a:spcBef>
              <a:spcAft>
                <a:spcPts val="0"/>
              </a:spcAft>
              <a:buClr>
                <a:srgbClr val="000000"/>
              </a:buClr>
              <a:buSzPts val="1100"/>
              <a:buChar char="●"/>
            </a:pPr>
            <a:r>
              <a:rPr lang="en">
                <a:highlight>
                  <a:schemeClr val="lt1"/>
                </a:highlight>
              </a:rPr>
              <a:t>While LIKE is the SQL standard, ILIKE is a useful extension made by PostgreSQL.</a:t>
            </a:r>
            <a:endParaRPr>
              <a:highlight>
                <a:schemeClr val="lt1"/>
              </a:highlight>
            </a:endParaRPr>
          </a:p>
          <a:p>
            <a:pPr indent="-298450" lvl="0" marL="457200" rtl="0" algn="l">
              <a:lnSpc>
                <a:spcPct val="100000"/>
              </a:lnSpc>
              <a:spcBef>
                <a:spcPts val="0"/>
              </a:spcBef>
              <a:spcAft>
                <a:spcPts val="0"/>
              </a:spcAft>
              <a:buClr>
                <a:srgbClr val="000000"/>
              </a:buClr>
              <a:buSzPts val="1100"/>
              <a:buChar char="●"/>
            </a:pPr>
            <a:r>
              <a:rPr lang="en">
                <a:highlight>
                  <a:schemeClr val="lt1"/>
                </a:highlight>
              </a:rPr>
              <a:t>ILIKE can be used instead of LIKE to make the match case-insensitive according to the active locale.</a:t>
            </a:r>
            <a:endParaRPr>
              <a:highlight>
                <a:schemeClr val="lt1"/>
              </a:highlight>
            </a:endParaRPr>
          </a:p>
          <a:p>
            <a:pPr indent="-298450" lvl="0" marL="457200" rtl="0" algn="l">
              <a:lnSpc>
                <a:spcPct val="100000"/>
              </a:lnSpc>
              <a:spcBef>
                <a:spcPts val="0"/>
              </a:spcBef>
              <a:spcAft>
                <a:spcPts val="0"/>
              </a:spcAft>
              <a:buClr>
                <a:srgbClr val="000000"/>
              </a:buClr>
              <a:buSzPts val="1100"/>
              <a:buChar char="●"/>
            </a:pPr>
            <a:r>
              <a:rPr lang="en">
                <a:highlight>
                  <a:schemeClr val="lt1"/>
                </a:highlight>
              </a:rPr>
              <a:t>Both ILIKE and LIKE are excellent testing tools for contents of any kind of string.</a:t>
            </a:r>
            <a:endParaRPr>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br>
              <a:rPr b="1" lang="en"/>
            </a:br>
            <a:endParaRPr/>
          </a:p>
          <a:p>
            <a:pPr indent="-298450" lvl="0" marL="457200" rtl="0" algn="l">
              <a:lnSpc>
                <a:spcPct val="100000"/>
              </a:lnSpc>
              <a:spcBef>
                <a:spcPts val="0"/>
              </a:spcBef>
              <a:spcAft>
                <a:spcPts val="0"/>
              </a:spcAft>
              <a:buSzPts val="1100"/>
              <a:buChar char="●"/>
            </a:pPr>
            <a:r>
              <a:rPr lang="en">
                <a:highlight>
                  <a:schemeClr val="lt1"/>
                </a:highlight>
              </a:rPr>
              <a:t>Discuss what to do in an environment without the use of a case-insensitive ILIKE tool — perhaps use LOWER around the column to pre-process data. </a:t>
            </a:r>
            <a:endParaRPr>
              <a:highlight>
                <a:schemeClr val="lt1"/>
              </a:highlight>
            </a:endParaRPr>
          </a:p>
          <a:p>
            <a:pPr indent="-298450" lvl="1" marL="914400" rtl="0" algn="l">
              <a:lnSpc>
                <a:spcPct val="100000"/>
              </a:lnSpc>
              <a:spcBef>
                <a:spcPts val="0"/>
              </a:spcBef>
              <a:spcAft>
                <a:spcPts val="0"/>
              </a:spcAft>
              <a:buSzPts val="1100"/>
              <a:buChar char="○"/>
            </a:pPr>
            <a:r>
              <a:rPr lang="en">
                <a:highlight>
                  <a:schemeClr val="lt1"/>
                </a:highlight>
              </a:rPr>
              <a:t>For example — WHERE LOWER(column) LIKE. </a:t>
            </a:r>
            <a:endParaRPr b="1"/>
          </a:p>
          <a:p>
            <a:pPr indent="-298450" lvl="0" marL="457200" rtl="0" algn="l">
              <a:lnSpc>
                <a:spcPct val="100000"/>
              </a:lnSpc>
              <a:spcBef>
                <a:spcPts val="0"/>
              </a:spcBef>
              <a:spcAft>
                <a:spcPts val="0"/>
              </a:spcAft>
              <a:buSzPts val="1100"/>
              <a:buChar char="●"/>
            </a:pPr>
            <a:r>
              <a:rPr lang="en"/>
              <a:t>Take this opportunity to also review the NOT operator from earlier.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86c50fcba5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86c50fcba5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wildcards and how they work.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working with the LIKE operator, we used the wildcard character “%," which matched the characters in the single quotation marks </a:t>
            </a:r>
            <a:r>
              <a:rPr lang="en">
                <a:solidFill>
                  <a:schemeClr val="dk1"/>
                </a:solidFill>
              </a:rPr>
              <a:t>no matter the sequence.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Notice how the percent character can be used before and after characters to represent sequence of characters on both sides of a keyword.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More than one underscore character can be used to match a pattern of multiple characters.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more advanced students, you can also discuss other types of wildcard characters in the SQL server.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86c50fcba5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86c50fcba5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15 minutes</a:t>
            </a:r>
            <a:endParaRPr>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86c50fcba5_0_1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86c50fcba5_0_1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the process of translating a stakeholder question into a SQL query.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highlight>
                  <a:srgbClr val="FFFFFF"/>
                </a:highlight>
              </a:rPr>
              <a:t>A critically important part of the data analyst’s job is the ability to “translate” stakeholder questions in SQL queries. </a:t>
            </a:r>
            <a:endParaRPr>
              <a:highlight>
                <a:srgbClr val="FFFFFF"/>
              </a:highlight>
            </a:endParaRPr>
          </a:p>
          <a:p>
            <a:pPr indent="-298450" lvl="0" marL="457200" rtl="0" algn="l">
              <a:spcBef>
                <a:spcPts val="0"/>
              </a:spcBef>
              <a:spcAft>
                <a:spcPts val="0"/>
              </a:spcAft>
              <a:buClr>
                <a:schemeClr val="dk1"/>
              </a:buClr>
              <a:buSzPts val="1100"/>
              <a:buChar char="●"/>
            </a:pPr>
            <a:r>
              <a:rPr lang="en">
                <a:highlight>
                  <a:srgbClr val="FFFFFF"/>
                </a:highlight>
              </a:rPr>
              <a:t>Now that we’ve had some practice with basic SQL queries, let’s work together to turn stakeholder questions into efficient queries. </a:t>
            </a:r>
            <a:endParaRPr>
              <a:highlight>
                <a:srgbClr val="FFFFFF"/>
              </a:highlight>
            </a:endParaRPr>
          </a:p>
          <a:p>
            <a:pPr indent="-298450" lvl="0" marL="457200" rtl="0" algn="l">
              <a:spcBef>
                <a:spcPts val="0"/>
              </a:spcBef>
              <a:spcAft>
                <a:spcPts val="0"/>
              </a:spcAft>
              <a:buClr>
                <a:schemeClr val="dk1"/>
              </a:buClr>
              <a:buSzPts val="1100"/>
              <a:buChar char="●"/>
            </a:pPr>
            <a:r>
              <a:rPr lang="en">
                <a:highlight>
                  <a:srgbClr val="FFFFFF"/>
                </a:highlight>
              </a:rPr>
              <a:t>Our stakeholder wants to know the salespeople’s names specifically for the United States. </a:t>
            </a:r>
            <a:endParaRPr>
              <a:highlight>
                <a:srgbClr val="FFFFFF"/>
              </a:highlight>
            </a:endParaRPr>
          </a:p>
          <a:p>
            <a:pPr indent="-298450" lvl="1" marL="914400" rtl="0" algn="l">
              <a:spcBef>
                <a:spcPts val="0"/>
              </a:spcBef>
              <a:spcAft>
                <a:spcPts val="0"/>
              </a:spcAft>
              <a:buClr>
                <a:schemeClr val="dk1"/>
              </a:buClr>
              <a:buSzPts val="1100"/>
              <a:buChar char="○"/>
            </a:pPr>
            <a:r>
              <a:rPr lang="en">
                <a:highlight>
                  <a:srgbClr val="FFFFFF"/>
                </a:highlight>
              </a:rPr>
              <a:t>Where would we find this? </a:t>
            </a:r>
            <a:endParaRPr>
              <a:highlight>
                <a:srgbClr val="FFFFFF"/>
              </a:highlight>
            </a:endParaRPr>
          </a:p>
          <a:p>
            <a:pPr indent="-298450" lvl="1" marL="914400" rtl="0" algn="l">
              <a:spcBef>
                <a:spcPts val="0"/>
              </a:spcBef>
              <a:spcAft>
                <a:spcPts val="0"/>
              </a:spcAft>
              <a:buClr>
                <a:schemeClr val="dk1"/>
              </a:buClr>
              <a:buSzPts val="1100"/>
              <a:buChar char="○"/>
            </a:pPr>
            <a:r>
              <a:rPr lang="en">
                <a:highlight>
                  <a:srgbClr val="FFFFFF"/>
                </a:highlight>
              </a:rPr>
              <a:t>What do we need to return?</a:t>
            </a:r>
            <a:endParaRPr>
              <a:highlight>
                <a:srgbClr val="FFFFFF"/>
              </a:highlight>
            </a:endParaRPr>
          </a:p>
          <a:p>
            <a:pPr indent="-298450" lvl="0" marL="457200" rtl="0" algn="l">
              <a:spcBef>
                <a:spcPts val="0"/>
              </a:spcBef>
              <a:spcAft>
                <a:spcPts val="0"/>
              </a:spcAft>
              <a:buClr>
                <a:schemeClr val="dk1"/>
              </a:buClr>
              <a:buSzPts val="1100"/>
              <a:buChar char="●"/>
            </a:pPr>
            <a:r>
              <a:rPr lang="en">
                <a:highlight>
                  <a:srgbClr val="FFFFFF"/>
                </a:highlight>
              </a:rPr>
              <a:t>Notice that the query does not include other columns, tables, or filter criteria — just enough query language to answer the question.</a:t>
            </a:r>
            <a:endParaRPr b="1">
              <a:solidFill>
                <a:schemeClr val="dk1"/>
              </a:solidFill>
              <a:highlight>
                <a:srgbClr val="FFFF00"/>
              </a:highlight>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86c50fcba5_0_1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86c50fcba5_0_1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the process of translating a stakeholder question into a SQL query.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 critically important part of the data analyst’s job is the ability to “translate” stakeholder questions in SQL queries.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Now that we’ve had some practice with basic SQL queries, let’s work together to turn stakeholder questions into efficient queries.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Our stakeholder now wants to know the top five sales in 2019.</a:t>
            </a:r>
            <a:endParaRPr>
              <a:solidFill>
                <a:schemeClr val="dk1"/>
              </a:solidFill>
              <a:highlight>
                <a:schemeClr val="lt1"/>
              </a:highlight>
            </a:endParaRPr>
          </a:p>
          <a:p>
            <a:pPr indent="-298450" lvl="1" marL="914400" rtl="0" algn="l">
              <a:spcBef>
                <a:spcPts val="0"/>
              </a:spcBef>
              <a:spcAft>
                <a:spcPts val="0"/>
              </a:spcAft>
              <a:buClr>
                <a:schemeClr val="dk1"/>
              </a:buClr>
              <a:buSzPts val="1100"/>
              <a:buChar char="○"/>
            </a:pPr>
            <a:r>
              <a:rPr lang="en">
                <a:solidFill>
                  <a:schemeClr val="dk1"/>
                </a:solidFill>
                <a:highlight>
                  <a:schemeClr val="lt1"/>
                </a:highlight>
              </a:rPr>
              <a:t>Where does this data come from?</a:t>
            </a:r>
            <a:endParaRPr>
              <a:solidFill>
                <a:schemeClr val="dk1"/>
              </a:solidFill>
              <a:highlight>
                <a:schemeClr val="lt1"/>
              </a:highlight>
            </a:endParaRPr>
          </a:p>
          <a:p>
            <a:pPr indent="-298450" lvl="1" marL="914400" rtl="0" algn="l">
              <a:spcBef>
                <a:spcPts val="0"/>
              </a:spcBef>
              <a:spcAft>
                <a:spcPts val="0"/>
              </a:spcAft>
              <a:buClr>
                <a:schemeClr val="dk1"/>
              </a:buClr>
              <a:buSzPts val="1100"/>
              <a:buChar char="○"/>
            </a:pPr>
            <a:r>
              <a:rPr lang="en">
                <a:solidFill>
                  <a:schemeClr val="dk1"/>
                </a:solidFill>
                <a:highlight>
                  <a:schemeClr val="lt1"/>
                </a:highlight>
              </a:rPr>
              <a:t>What do we need to return?</a:t>
            </a:r>
            <a:endParaRPr>
              <a:solidFill>
                <a:schemeClr val="dk1"/>
              </a:solidFill>
              <a:highlight>
                <a:schemeClr val="lt1"/>
              </a:highlight>
            </a:endParaRPr>
          </a:p>
          <a:p>
            <a:pPr indent="-298450" lvl="1" marL="914400" rtl="0" algn="l">
              <a:spcBef>
                <a:spcPts val="0"/>
              </a:spcBef>
              <a:spcAft>
                <a:spcPts val="0"/>
              </a:spcAft>
              <a:buClr>
                <a:schemeClr val="dk1"/>
              </a:buClr>
              <a:buSzPts val="1100"/>
              <a:buChar char="○"/>
            </a:pPr>
            <a:r>
              <a:rPr lang="en">
                <a:solidFill>
                  <a:schemeClr val="dk1"/>
                </a:solidFill>
                <a:highlight>
                  <a:schemeClr val="lt1"/>
                </a:highlight>
              </a:rPr>
              <a:t>What is our filter?</a:t>
            </a:r>
            <a:endParaRPr>
              <a:solidFill>
                <a:schemeClr val="dk1"/>
              </a:solidFill>
              <a:highlight>
                <a:schemeClr val="lt1"/>
              </a:highlight>
            </a:endParaRPr>
          </a:p>
          <a:p>
            <a:pPr indent="-298450" lvl="1" marL="914400" rtl="0" algn="l">
              <a:spcBef>
                <a:spcPts val="0"/>
              </a:spcBef>
              <a:spcAft>
                <a:spcPts val="0"/>
              </a:spcAft>
              <a:buClr>
                <a:schemeClr val="dk1"/>
              </a:buClr>
              <a:buSzPts val="1100"/>
              <a:buChar char="○"/>
            </a:pPr>
            <a:r>
              <a:rPr lang="en">
                <a:solidFill>
                  <a:schemeClr val="dk1"/>
                </a:solidFill>
                <a:highlight>
                  <a:schemeClr val="lt1"/>
                </a:highlight>
              </a:rPr>
              <a:t>Do we need to sort or limit our data?</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Remember, each row in our Orders table represents one transaction from a customer. The question does not ask for us to identify specific customers or customer segments, so we don’t need to reference the Customers table.</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86c50fcba5_0_1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86c50fcba5_0_1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Demonstrate the process of translating a stakeholder question into a SQL query.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Our stakeholder still wants both the volume (count of rows) and the dollars (sum of sales) for a specific year.</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The question adds two additional criteria to filter (NOT same day shipping and NO discounts).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Remember, each row in our Orders table represents one transaction from a customer. The question does not ask for us to identify specific customers or customer segments, so we don’t need to reference the Customers table.</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Instead of listing all of the other shipping types, we can write the query using NOT.</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If discount = 0, then we know that no discount code was applied to that specific order.</a:t>
            </a:r>
            <a:endParaRPr b="1">
              <a:solidFill>
                <a:schemeClr val="dk1"/>
              </a:solidFill>
              <a:highlight>
                <a:srgbClr val="FFFF00"/>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a00104c0a0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a00104c0a0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86c50fcba5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86c50fcba5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Practice the process of translating a stakeholder question into a SQL query.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The solutions will be shared on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solutions (next slide) in Slack. </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86c50fcba5_0_1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86c50fcba5_0_1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Practice the process of translating a stakeholder question into a SQL query.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b="1" lang="en">
                <a:solidFill>
                  <a:schemeClr val="dk1"/>
                </a:solidFill>
              </a:rPr>
              <a:t>:</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highlight>
                  <a:schemeClr val="lt1"/>
                </a:highlight>
              </a:rPr>
              <a:t>Q1</a:t>
            </a:r>
            <a:r>
              <a:rPr lang="en">
                <a:solidFill>
                  <a:schemeClr val="dk1"/>
                </a:solidFill>
                <a:highlight>
                  <a:schemeClr val="lt1"/>
                </a:highlight>
              </a:rPr>
              <a:t>: “How many” is the key phrase (count of rows), with “Americas” as filter criteria (use WHERE).</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b="1" lang="en">
                <a:solidFill>
                  <a:schemeClr val="dk1"/>
                </a:solidFill>
                <a:highlight>
                  <a:schemeClr val="lt1"/>
                </a:highlight>
              </a:rPr>
              <a:t>Q2</a:t>
            </a:r>
            <a:r>
              <a:rPr lang="en">
                <a:solidFill>
                  <a:schemeClr val="dk1"/>
                </a:solidFill>
                <a:highlight>
                  <a:schemeClr val="lt1"/>
                </a:highlight>
              </a:rPr>
              <a:t>: “Which” is the key phrase (list of rows), with “technology” and “more than $1,000” as filter criteria.</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Note that “products sold to consumers” directs us to Products table, and “product_cost_to_consumer” column.</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b="1" lang="en">
                <a:solidFill>
                  <a:schemeClr val="dk1"/>
                </a:solidFill>
                <a:highlight>
                  <a:schemeClr val="lt1"/>
                </a:highlight>
              </a:rPr>
              <a:t>Q3</a:t>
            </a:r>
            <a:r>
              <a:rPr lang="en">
                <a:solidFill>
                  <a:schemeClr val="dk1"/>
                </a:solidFill>
                <a:highlight>
                  <a:schemeClr val="lt1"/>
                </a:highlight>
              </a:rPr>
              <a:t>: “How many” is the key phrase (count of rows), with “2019” and “unknown reasons” as filter criteria.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c5d1d3e5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c5d1d3e5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50">
                <a:solidFill>
                  <a:schemeClr val="dk1"/>
                </a:solidFill>
                <a:highlight>
                  <a:schemeClr val="lt1"/>
                </a:highlight>
              </a:rPr>
              <a:t>Purpose: Introduce General Assembly</a:t>
            </a:r>
            <a:endParaRPr b="1" sz="1050">
              <a:solidFill>
                <a:schemeClr val="dk1"/>
              </a:solidFill>
              <a:highlight>
                <a:schemeClr val="lt1"/>
              </a:highlight>
            </a:endParaRPr>
          </a:p>
          <a:p>
            <a:pPr indent="0" lvl="0" marL="0" rtl="0" algn="l">
              <a:spcBef>
                <a:spcPts val="0"/>
              </a:spcBef>
              <a:spcAft>
                <a:spcPts val="0"/>
              </a:spcAft>
              <a:buNone/>
            </a:pPr>
            <a:r>
              <a:t/>
            </a:r>
            <a:endParaRPr b="1" sz="1050">
              <a:solidFill>
                <a:schemeClr val="dk1"/>
              </a:solidFill>
              <a:highlight>
                <a:schemeClr val="lt1"/>
              </a:highlight>
            </a:endParaRPr>
          </a:p>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00104c0a0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00104c0a0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92b1da1bfb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92b1da1bfb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Remind them that each row is a unique product and that they can use Messages tab to find row count.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create the “table” group that exists in a physical setting) or allow students to work independently in the main session.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The solution will be shared in Slack.”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 (next slide) in Slack.</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92b1da1bfb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92b1da1bfb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solutions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92b1da1bf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92b1da1bf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Wrap up and discuss the solo activity.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did it go? Take a look at the solutions provided.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Encourage students to review their project instructions and start thinking about how they’ll use aggregate functions to help them classify their data.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86c50fcba5_0_1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86c50fcba5_0_18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Check if SQL query is correct.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b="1" lang="en">
                <a:solidFill>
                  <a:schemeClr val="dk1"/>
                </a:solidFill>
              </a:rPr>
              <a:t>:</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Check the table and column names.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Check correct use of single or double quotes.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Check operators are correct.</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Use EXPLAIN before SELECT statements to check the query path.</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Resolve error messages.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Business context or industry knowledge (of similar data) helps check the order of magnitude or your results.</a:t>
            </a:r>
            <a:endParaRPr b="1">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a00104c0a0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a00104c0a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86c50fcba5_0_19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86c50fcba5_0_19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Verify that students were able to export their queries as CSV files. </a:t>
            </a:r>
            <a:endParaRPr>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b="1" lang="en">
                <a:solidFill>
                  <a:schemeClr val="dk1"/>
                </a:solidFill>
              </a:rPr>
              <a:t>Optional knowledge check: </a:t>
            </a:r>
            <a:r>
              <a:rPr lang="en">
                <a:solidFill>
                  <a:schemeClr val="dk1"/>
                </a:solidFill>
              </a:rPr>
              <a:t>What is the difference between using AND and OR in your conditions?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The solution will be shared on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solutions (next slide) in Slack.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 a wrap up for this exercise, post the optional knowledge check in Slack and ask students to thread their responses.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86c50fcba5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86c50fcba5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a00104c0a0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a00104c0a0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of lunch: </a:t>
            </a:r>
            <a:r>
              <a:rPr lang="en"/>
              <a:t>60 minutes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r>
              <a:rPr lang="en">
                <a:solidFill>
                  <a:schemeClr val="dk1"/>
                </a:solidFill>
              </a:rPr>
              <a:t>If you’d like, replace</a:t>
            </a:r>
            <a:r>
              <a:rPr lang="en">
                <a:solidFill>
                  <a:schemeClr val="dk1"/>
                </a:solidFill>
              </a:rPr>
              <a:t> Winnie the Pooh with your favorite GIF or image related to food/eating. :)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a00104c0a0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a00104c0a0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c5d1d3e5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c5d1d3e5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Share the topics General Assembly teaches.</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390c5229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390c5229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Answers:</a:t>
            </a:r>
            <a:br>
              <a:rPr b="1" lang="en">
                <a:solidFill>
                  <a:schemeClr val="dk1"/>
                </a:solidFill>
              </a:rPr>
            </a:br>
            <a:endParaRPr b="1">
              <a:solidFill>
                <a:schemeClr val="dk1"/>
              </a:solidFill>
            </a:endParaRPr>
          </a:p>
          <a:p>
            <a:pPr indent="0" lvl="0" marL="457200" rtl="0" algn="l">
              <a:lnSpc>
                <a:spcPct val="100000"/>
              </a:lnSpc>
              <a:spcBef>
                <a:spcPts val="0"/>
              </a:spcBef>
              <a:spcAft>
                <a:spcPts val="0"/>
              </a:spcAft>
              <a:buNone/>
            </a:pPr>
            <a:r>
              <a:rPr lang="en">
                <a:solidFill>
                  <a:schemeClr val="dk1"/>
                </a:solidFill>
              </a:rPr>
              <a:t>1. SELECT * FROM products WHERE product_name LIKE “% Xerox%”;</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260 rows</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2. SELECT COUNT(country) FROM regions WHERE sub_region = “Western Europe”;</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6 countries</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3. SELECT COUNT(customer_name) FROM customers WHERE segment = “Consumer” AND customer_name LIKE “S%”</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70</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4. SELECT SUM(return_quantity) FROM returns WHERE reason_returned != “Not Given”</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31,941</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5. SELECT * FROM orders WHERE ship_mode = “Standard Class” AND discount &gt; 0</a:t>
            </a:r>
            <a:endParaRPr>
              <a:solidFill>
                <a:schemeClr val="dk1"/>
              </a:solidFill>
            </a:endParaRPr>
          </a:p>
          <a:p>
            <a:pPr indent="0" lvl="0" marL="457200" rtl="0" algn="l">
              <a:lnSpc>
                <a:spcPct val="100000"/>
              </a:lnSpc>
              <a:spcBef>
                <a:spcPts val="0"/>
              </a:spcBef>
              <a:spcAft>
                <a:spcPts val="0"/>
              </a:spcAft>
              <a:buNone/>
            </a:pPr>
            <a:r>
              <a:rPr lang="en">
                <a:solidFill>
                  <a:schemeClr val="dk1"/>
                </a:solidFill>
              </a:rPr>
              <a:t>405,356 rows</a:t>
            </a:r>
            <a:endParaRPr>
              <a:solidFill>
                <a:schemeClr val="dk1"/>
              </a:solidFill>
            </a:endParaRPr>
          </a:p>
          <a:p>
            <a:pPr indent="0" lvl="0" marL="0" rtl="0" algn="l">
              <a:lnSpc>
                <a:spcPct val="100000"/>
              </a:lnSpc>
              <a:spcBef>
                <a:spcPts val="0"/>
              </a:spcBef>
              <a:spcAft>
                <a:spcPts val="0"/>
              </a:spcAft>
              <a:buNone/>
            </a:pPr>
            <a:r>
              <a:t/>
            </a:r>
            <a:endParaRPr b="1">
              <a:solidFill>
                <a:schemeClr val="dk1"/>
              </a:solidFill>
              <a:highlight>
                <a:srgbClr val="FFFF00"/>
              </a:high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and post this slide in Slack. Ask students to thread their answers first and then post the correct answers after some time.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86c50fcba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86c50fcba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a:t>
            </a:r>
            <a:r>
              <a:rPr lang="en">
                <a:solidFill>
                  <a:schemeClr val="dk1"/>
                </a:solidFill>
              </a:rPr>
              <a:t>: 90 minutes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 </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Data insights are often generated by splitting up the data according to specific filters. With SQL filtering and aggregating conditions, we can examine the impact of specific properties and start forming clear hypotheses around trends and outliers in our data.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4a04e049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4a04e049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86c50fcba5_0_2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86c50fcba5_0_2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15 minutes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86c50fcba5_0_2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86c50fcba5_0_2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Provide an introduction and summary of the most commonly used aggregate functions.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rgbClr val="000000"/>
              </a:buClr>
              <a:buSzPts val="1100"/>
              <a:buChar char="●"/>
            </a:pPr>
            <a:r>
              <a:rPr lang="en"/>
              <a:t>In the previous section, we learned that we can use CASE statements to return values based on condi</a:t>
            </a:r>
            <a:r>
              <a:rPr lang="en"/>
              <a:t>tions</a:t>
            </a:r>
            <a:r>
              <a:rPr lang="en"/>
              <a:t>.</a:t>
            </a:r>
            <a:endParaRPr/>
          </a:p>
          <a:p>
            <a:pPr indent="-298450" lvl="0" marL="457200" rtl="0" algn="l">
              <a:spcBef>
                <a:spcPts val="0"/>
              </a:spcBef>
              <a:spcAft>
                <a:spcPts val="0"/>
              </a:spcAft>
              <a:buClr>
                <a:srgbClr val="000000"/>
              </a:buClr>
              <a:buSzPts val="1100"/>
              <a:buChar char="●"/>
            </a:pPr>
            <a:r>
              <a:rPr lang="en"/>
              <a:t>In order to aggregate the values return, you need to use aggregate functions. Here are the most common, and we’ll look at their use cases in this section. </a:t>
            </a:r>
            <a:endParaRPr/>
          </a:p>
          <a:p>
            <a:pPr indent="-298450" lvl="1" marL="914400" rtl="0" algn="l">
              <a:spcBef>
                <a:spcPts val="0"/>
              </a:spcBef>
              <a:spcAft>
                <a:spcPts val="0"/>
              </a:spcAft>
              <a:buClr>
                <a:srgbClr val="000000"/>
              </a:buClr>
              <a:buSzPts val="1100"/>
              <a:buFont typeface="Proxima Nova"/>
              <a:buChar char="○"/>
            </a:pPr>
            <a:r>
              <a:rPr b="1" lang="en"/>
              <a:t>COUNT</a:t>
            </a:r>
            <a:r>
              <a:rPr lang="en"/>
              <a:t>:</a:t>
            </a:r>
            <a:r>
              <a:rPr b="1" lang="en"/>
              <a:t> </a:t>
            </a:r>
            <a:r>
              <a:rPr lang="en"/>
              <a:t>Counts how many NON-NULL rows are in a particular column; </a:t>
            </a:r>
            <a:r>
              <a:rPr lang="en">
                <a:solidFill>
                  <a:schemeClr val="dk1"/>
                </a:solidFill>
              </a:rPr>
              <a:t>can be used as a checksum, for evaluating scope, or for quantifying data that meets a specified criteria.</a:t>
            </a:r>
            <a:endParaRPr>
              <a:solidFill>
                <a:schemeClr val="dk1"/>
              </a:solidFill>
            </a:endParaRPr>
          </a:p>
          <a:p>
            <a:pPr indent="-298450" lvl="2" marL="1371600" rtl="0" algn="l">
              <a:spcBef>
                <a:spcPts val="0"/>
              </a:spcBef>
              <a:spcAft>
                <a:spcPts val="0"/>
              </a:spcAft>
              <a:buClr>
                <a:schemeClr val="dk1"/>
              </a:buClr>
              <a:buSzPts val="1100"/>
              <a:buFont typeface="Proxima Nova"/>
              <a:buChar char="■"/>
            </a:pPr>
            <a:r>
              <a:rPr lang="en">
                <a:solidFill>
                  <a:schemeClr val="dk1"/>
                </a:solidFill>
              </a:rPr>
              <a:t>To count how many NON-NULL </a:t>
            </a:r>
            <a:r>
              <a:rPr b="1" i="1" lang="en">
                <a:solidFill>
                  <a:schemeClr val="dk1"/>
                </a:solidFill>
              </a:rPr>
              <a:t>and</a:t>
            </a:r>
            <a:r>
              <a:rPr lang="en">
                <a:solidFill>
                  <a:schemeClr val="dk1"/>
                </a:solidFill>
              </a:rPr>
              <a:t> NULL rows are in a column, use COUNT(*).</a:t>
            </a:r>
            <a:endParaRPr>
              <a:solidFill>
                <a:schemeClr val="dk1"/>
              </a:solidFill>
            </a:endParaRPr>
          </a:p>
          <a:p>
            <a:pPr indent="-298450" lvl="1" marL="914400" rtl="0" algn="l">
              <a:lnSpc>
                <a:spcPct val="105000"/>
              </a:lnSpc>
              <a:spcBef>
                <a:spcPts val="0"/>
              </a:spcBef>
              <a:spcAft>
                <a:spcPts val="0"/>
              </a:spcAft>
              <a:buClr>
                <a:srgbClr val="000000"/>
              </a:buClr>
              <a:buSzPts val="1100"/>
              <a:buFont typeface="Proxima Nova"/>
              <a:buChar char="○"/>
            </a:pPr>
            <a:r>
              <a:rPr b="1" lang="en"/>
              <a:t>SUM</a:t>
            </a:r>
            <a:r>
              <a:rPr lang="en"/>
              <a:t>: Adds together all of the values in a particular (numeric type) column.</a:t>
            </a:r>
            <a:endParaRPr/>
          </a:p>
          <a:p>
            <a:pPr indent="-298450" lvl="1" marL="914400" rtl="0" algn="l">
              <a:spcBef>
                <a:spcPts val="0"/>
              </a:spcBef>
              <a:spcAft>
                <a:spcPts val="0"/>
              </a:spcAft>
              <a:buClr>
                <a:srgbClr val="000000"/>
              </a:buClr>
              <a:buSzPts val="1100"/>
              <a:buFont typeface="Proxima Nova"/>
              <a:buChar char="○"/>
            </a:pPr>
            <a:r>
              <a:rPr b="1" lang="en"/>
              <a:t>AVG</a:t>
            </a:r>
            <a:r>
              <a:rPr lang="en"/>
              <a:t>: Calculates the average of a group of selected values. </a:t>
            </a:r>
            <a:endParaRPr/>
          </a:p>
          <a:p>
            <a:pPr indent="-298450" lvl="1" marL="914400" rtl="0" algn="l">
              <a:lnSpc>
                <a:spcPct val="105000"/>
              </a:lnSpc>
              <a:spcBef>
                <a:spcPts val="0"/>
              </a:spcBef>
              <a:spcAft>
                <a:spcPts val="0"/>
              </a:spcAft>
              <a:buClr>
                <a:srgbClr val="000000"/>
              </a:buClr>
              <a:buSzPts val="1100"/>
              <a:buFont typeface="Proxima Nova"/>
              <a:buChar char="○"/>
            </a:pPr>
            <a:r>
              <a:rPr b="1" lang="en"/>
              <a:t>MIN/MAX</a:t>
            </a:r>
            <a:r>
              <a:rPr lang="en"/>
              <a:t>: Return the lowest and highest values in a particular column, respectively.</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86c50fcba5_0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86c50fcba5_0_2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Set context for how aggregate functions fit into SELECT.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94b515c5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94b515c5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SQL syntax for COUNT.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we’ve gone through the three main clauses, let’s circle back to SELECT and learn about two handy SQL functions that can help us aggregate our data: COUNT and CAST.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Similar to the COUNT function in Excel, the COUNT function in SQL returns the number of rows that matches some specified criteria.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a valuable tool for creating calculated values.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case, COUNT can help us with everything from sizing up tables to counting quantity of items sold.</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Pro tip</a:t>
            </a:r>
            <a:r>
              <a:rPr lang="en">
                <a:solidFill>
                  <a:schemeClr val="dk1"/>
                </a:solidFill>
              </a:rPr>
              <a:t>: Combine COUNT with DISTINCT to create the unique occurrences of a value.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Show combination of COUNT (</a:t>
            </a:r>
            <a:r>
              <a:rPr b="1" lang="en">
                <a:solidFill>
                  <a:srgbClr val="7A1743"/>
                </a:solidFill>
              </a:rPr>
              <a:t>DISTINCT column_name)</a:t>
            </a:r>
            <a:r>
              <a:rPr lang="en"/>
              <a:t>.</a:t>
            </a:r>
            <a:r>
              <a:rPr b="1" lang="en">
                <a:solidFill>
                  <a:srgbClr val="7A1743"/>
                </a:solidFill>
              </a:rPr>
              <a:t>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86c50fcba5_0_2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86c50fcba5_0_2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the definition of aggregate functions through a matching activity.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Take a few moments to match each scenario with the right aggregate function.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Answers</a:t>
            </a:r>
            <a:r>
              <a:rPr lang="en">
                <a:solidFill>
                  <a:schemeClr val="dk1"/>
                </a:solidFill>
              </a:rPr>
              <a: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1: COUNT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2: MAX</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3: AVG (although you could also use MEDIAN, which would probably be better.)</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4: COUNT DISTINCT (depending on how the data is laid out; in our case, COUNT would be a better fit.)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5: MIN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Do a call-and-response and ask your class: “Which one is the function for the first scenario?”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Cycle through all of the scenarios and ask if students have any other questions before the next partner activity.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Note that there are two partner exercises (this and the next slides) at five minutes each. You can allot 10 minutes and have students work on both in one session.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this exercise. Answers will be posted in Slack. We’ll move on to the next exercise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answers (listed above) in Slack or ask students to thread their answers first.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86c50fcba5_0_2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86c50fcba5_0_2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Practice writing simple queries with aggregate functions.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How did it go? Any questions about writing queries with aggregate functions?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What does the column header say after the aggregate is applied?</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Try renaming the resultant column by adding ‘AS “total_lifetime_sales”’ at the end of the SELECT statement.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How does the resultant column look now?</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There is no need to write out all of the queries or discuss them in detail, as this is purely a practice activity.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86c50fcba5_0_2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86c50fcba5_0_2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50 minutes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FF00"/>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ac5d1d3e5e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ac5d1d3e5e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yourself!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86c50fcba5_0_2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86c50fcba5_0_2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GROUP BY and HAVING.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SzPts val="1100"/>
              <a:buFont typeface="Proxima Nova"/>
              <a:buChar char="●"/>
            </a:pPr>
            <a:r>
              <a:rPr lang="en"/>
              <a:t>Aggregate functions often need a </a:t>
            </a:r>
            <a:r>
              <a:rPr b="1" lang="en"/>
              <a:t>GROUP BY</a:t>
            </a:r>
            <a:r>
              <a:rPr lang="en"/>
              <a:t>: </a:t>
            </a:r>
            <a:endParaRPr/>
          </a:p>
          <a:p>
            <a:pPr indent="-298450" lvl="1" marL="914400" rtl="0" algn="l">
              <a:lnSpc>
                <a:spcPct val="100000"/>
              </a:lnSpc>
              <a:spcBef>
                <a:spcPts val="0"/>
              </a:spcBef>
              <a:spcAft>
                <a:spcPts val="0"/>
              </a:spcAft>
              <a:buSzPts val="1100"/>
              <a:buChar char="○"/>
            </a:pPr>
            <a:r>
              <a:rPr lang="en"/>
              <a:t>Aggregates are typically performed on measurement fields: sales, miles, heights, etc.</a:t>
            </a:r>
            <a:endParaRPr/>
          </a:p>
          <a:p>
            <a:pPr indent="-298450" lvl="1" marL="914400" rtl="0" algn="l">
              <a:lnSpc>
                <a:spcPct val="100000"/>
              </a:lnSpc>
              <a:spcBef>
                <a:spcPts val="0"/>
              </a:spcBef>
              <a:spcAft>
                <a:spcPts val="0"/>
              </a:spcAft>
              <a:buSzPts val="1100"/>
              <a:buFont typeface="Proxima Nova"/>
              <a:buChar char="○"/>
            </a:pPr>
            <a:r>
              <a:rPr b="1" lang="en"/>
              <a:t>GROUP BY</a:t>
            </a:r>
            <a:r>
              <a:rPr lang="en"/>
              <a:t> is performed on the dimensions that are being measured. </a:t>
            </a:r>
            <a:endParaRPr/>
          </a:p>
          <a:p>
            <a:pPr indent="-298450" lvl="0" marL="457200" rtl="0" algn="l">
              <a:lnSpc>
                <a:spcPct val="100000"/>
              </a:lnSpc>
              <a:spcBef>
                <a:spcPts val="0"/>
              </a:spcBef>
              <a:spcAft>
                <a:spcPts val="0"/>
              </a:spcAft>
              <a:buSzPts val="1100"/>
              <a:buFont typeface="Proxima Nova"/>
              <a:buChar char="●"/>
            </a:pPr>
            <a:r>
              <a:rPr lang="en"/>
              <a:t>In many cases, fields need to be </a:t>
            </a:r>
            <a:r>
              <a:rPr b="1" lang="en"/>
              <a:t>CAST</a:t>
            </a:r>
            <a:r>
              <a:rPr lang="en"/>
              <a:t> before an aggregation can be performed: </a:t>
            </a:r>
            <a:endParaRPr/>
          </a:p>
          <a:p>
            <a:pPr indent="-298450" lvl="1" marL="914400" rtl="0" algn="l">
              <a:lnSpc>
                <a:spcPct val="100000"/>
              </a:lnSpc>
              <a:spcBef>
                <a:spcPts val="0"/>
              </a:spcBef>
              <a:spcAft>
                <a:spcPts val="0"/>
              </a:spcAft>
              <a:buSzPts val="1100"/>
              <a:buChar char="○"/>
            </a:pPr>
            <a:r>
              <a:rPr lang="en"/>
              <a:t>Count(CAST(field1 as INTEGER))</a:t>
            </a:r>
            <a:endParaRPr/>
          </a:p>
          <a:p>
            <a:pPr indent="-298450" lvl="0" marL="457200" rtl="0" algn="l">
              <a:lnSpc>
                <a:spcPct val="100000"/>
              </a:lnSpc>
              <a:spcBef>
                <a:spcPts val="0"/>
              </a:spcBef>
              <a:spcAft>
                <a:spcPts val="0"/>
              </a:spcAft>
              <a:buSzPts val="1100"/>
              <a:buChar char="●"/>
            </a:pPr>
            <a:r>
              <a:rPr lang="en"/>
              <a:t>The next three in-class activities will focus on GROUP BY and HAVING. Because CASE is a bit more complicated, we’ll talk about it in greater detail a bit later.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86c50fcba5_0_2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86c50fcba5_0_2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the order of operations in a query and show where GROUP BY and HAVING are positioned.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298450" lvl="0" marL="457200" rtl="0" algn="l">
              <a:lnSpc>
                <a:spcPct val="100000"/>
              </a:lnSpc>
              <a:spcBef>
                <a:spcPts val="1000"/>
              </a:spcBef>
              <a:spcAft>
                <a:spcPts val="0"/>
              </a:spcAft>
              <a:buClr>
                <a:schemeClr val="dk1"/>
              </a:buClr>
              <a:buSzPts val="1100"/>
              <a:buChar char="●"/>
            </a:pPr>
            <a:r>
              <a:rPr lang="en">
                <a:solidFill>
                  <a:schemeClr val="dk1"/>
                </a:solidFill>
              </a:rPr>
              <a:t>Here’s a quick review of the order of operations in a query.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Think of it as a map that shows you where GROUP BY and HAVING are “located” in the structure of a query.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86c50fcba5_0_2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86c50fcba5_0_2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warm-up </a:t>
            </a:r>
            <a:r>
              <a:rPr lang="en">
                <a:solidFill>
                  <a:schemeClr val="dk1"/>
                </a:solidFill>
              </a:rPr>
              <a:t>activity</a:t>
            </a:r>
            <a:r>
              <a:rPr lang="en">
                <a:solidFill>
                  <a:schemeClr val="dk1"/>
                </a:solidFill>
              </a:rPr>
              <a:t> before moving on to more complex examples.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Here’s a hypothetical example to help us conceptualize what GROUP BY and HAVING can do in a SQL query.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this example with another. Guidelines: keep the table simple (max three columns). </a:t>
            </a:r>
            <a:r>
              <a:rPr lang="en">
                <a:solidFill>
                  <a:schemeClr val="dk1"/>
                </a:solidFill>
              </a:rPr>
              <a:t>One variable should be numerical and another categorical. Aim for about half of the rows to not meet the “HAVING” criteria.  </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86c50fcba5_0_2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86c50fcba5_0_2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warm-up </a:t>
            </a:r>
            <a:r>
              <a:rPr lang="en">
                <a:solidFill>
                  <a:schemeClr val="dk1"/>
                </a:solidFill>
              </a:rPr>
              <a:t>activity</a:t>
            </a:r>
            <a:r>
              <a:rPr lang="en">
                <a:solidFill>
                  <a:schemeClr val="dk1"/>
                </a:solidFill>
              </a:rPr>
              <a:t> before moving on to more complex examples.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Here’s a hypothetical example to help us conceptualize what GROUP BY and HAVING can do in a SQL query. </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86c50fcba5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86c50fcba5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warm-up </a:t>
            </a:r>
            <a:r>
              <a:rPr lang="en">
                <a:solidFill>
                  <a:schemeClr val="dk1"/>
                </a:solidFill>
              </a:rPr>
              <a:t>activity</a:t>
            </a:r>
            <a:r>
              <a:rPr lang="en">
                <a:solidFill>
                  <a:schemeClr val="dk1"/>
                </a:solidFill>
              </a:rPr>
              <a:t> before moving on to more complex examples.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Here’s a hypothetical example to help us conceptualize what GROUP BY and HAVING can do in a SQL query. </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86c50fcba5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86c50fcba5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warm-up activity before moving on to more complex examples.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 </a:t>
            </a:r>
            <a:r>
              <a:rPr lang="en">
                <a:solidFill>
                  <a:schemeClr val="dk1"/>
                </a:solidFill>
              </a:rPr>
              <a:t>Here are a couple of things to remember about GROUP BY:</a:t>
            </a:r>
            <a:endParaRPr>
              <a:solidFill>
                <a:schemeClr val="dk1"/>
              </a:solidFill>
            </a:endParaRPr>
          </a:p>
          <a:p>
            <a:pPr indent="-298450" lvl="1" marL="914400" rtl="0" algn="l">
              <a:lnSpc>
                <a:spcPct val="100000"/>
              </a:lnSpc>
              <a:spcBef>
                <a:spcPts val="0"/>
              </a:spcBef>
              <a:spcAft>
                <a:spcPts val="0"/>
              </a:spcAft>
              <a:buSzPts val="1100"/>
              <a:buChar char="○"/>
            </a:pPr>
            <a:r>
              <a:rPr lang="en">
                <a:highlight>
                  <a:srgbClr val="FFFFFF"/>
                </a:highlight>
              </a:rPr>
              <a:t>It aggregates the results on the basis of the selected column: COUNT, MAX, MIN, SUM, AVG, etc.</a:t>
            </a:r>
            <a:endParaRPr>
              <a:highlight>
                <a:srgbClr val="FFFFFF"/>
              </a:highlight>
            </a:endParaRPr>
          </a:p>
          <a:p>
            <a:pPr indent="-298450" lvl="1" marL="914400" rtl="0" algn="l">
              <a:lnSpc>
                <a:spcPct val="100000"/>
              </a:lnSpc>
              <a:spcBef>
                <a:spcPts val="0"/>
              </a:spcBef>
              <a:spcAft>
                <a:spcPts val="0"/>
              </a:spcAft>
              <a:buSzPts val="1100"/>
              <a:buChar char="○"/>
            </a:pPr>
            <a:r>
              <a:rPr lang="en">
                <a:highlight>
                  <a:srgbClr val="FFFFFF"/>
                </a:highlight>
              </a:rPr>
              <a:t>It returns only one result per group of data.</a:t>
            </a:r>
            <a:endParaRPr>
              <a:highlight>
                <a:srgbClr val="FFFFFF"/>
              </a:highlight>
            </a:endParaRPr>
          </a:p>
          <a:p>
            <a:pPr indent="-298450" lvl="1" marL="914400" rtl="0" algn="l">
              <a:lnSpc>
                <a:spcPct val="100000"/>
              </a:lnSpc>
              <a:spcBef>
                <a:spcPts val="0"/>
              </a:spcBef>
              <a:spcAft>
                <a:spcPts val="0"/>
              </a:spcAft>
              <a:buSzPts val="1100"/>
              <a:buChar char="○"/>
            </a:pPr>
            <a:r>
              <a:rPr lang="en">
                <a:highlight>
                  <a:srgbClr val="FFFFFF"/>
                </a:highlight>
              </a:rPr>
              <a:t>It always follows the WHERE clause.</a:t>
            </a:r>
            <a:endParaRPr>
              <a:highlight>
                <a:srgbClr val="FFFFFF"/>
              </a:highlight>
            </a:endParaRPr>
          </a:p>
          <a:p>
            <a:pPr indent="-298450" lvl="1" marL="914400" rtl="0" algn="l">
              <a:lnSpc>
                <a:spcPct val="100000"/>
              </a:lnSpc>
              <a:spcBef>
                <a:spcPts val="0"/>
              </a:spcBef>
              <a:spcAft>
                <a:spcPts val="0"/>
              </a:spcAft>
              <a:buSzPts val="1100"/>
              <a:buChar char="○"/>
            </a:pPr>
            <a:r>
              <a:rPr lang="en">
                <a:highlight>
                  <a:srgbClr val="FFFFFF"/>
                </a:highlight>
              </a:rPr>
              <a:t>It always precedes the ORDER BY.</a:t>
            </a:r>
            <a:endParaRPr>
              <a:highlight>
                <a:srgbClr val="FFFFFF"/>
              </a:highlight>
            </a:endParaRPr>
          </a:p>
          <a:p>
            <a:pPr indent="-298450" lvl="0" marL="457200" rtl="0" algn="l">
              <a:lnSpc>
                <a:spcPct val="100000"/>
              </a:lnSpc>
              <a:spcBef>
                <a:spcPts val="0"/>
              </a:spcBef>
              <a:spcAft>
                <a:spcPts val="0"/>
              </a:spcAft>
              <a:buSzPts val="1100"/>
              <a:buChar char="●"/>
            </a:pPr>
            <a:r>
              <a:rPr lang="en">
                <a:highlight>
                  <a:srgbClr val="FFFFFF"/>
                </a:highlight>
              </a:rPr>
              <a:t>Here are a couple of things to remember about HAVING:</a:t>
            </a:r>
            <a:endParaRPr>
              <a:highlight>
                <a:srgbClr val="FFFFFF"/>
              </a:highlight>
            </a:endParaRPr>
          </a:p>
          <a:p>
            <a:pPr indent="-298450" lvl="1" marL="914400" rtl="0" algn="l">
              <a:lnSpc>
                <a:spcPct val="100000"/>
              </a:lnSpc>
              <a:spcBef>
                <a:spcPts val="0"/>
              </a:spcBef>
              <a:spcAft>
                <a:spcPts val="0"/>
              </a:spcAft>
              <a:buSzPts val="1100"/>
              <a:buChar char="○"/>
            </a:pPr>
            <a:r>
              <a:rPr lang="en">
                <a:highlight>
                  <a:srgbClr val="FFFFFF"/>
                </a:highlight>
              </a:rPr>
              <a:t>It’s always used in combination with GROUP BY.</a:t>
            </a:r>
            <a:endParaRPr>
              <a:highlight>
                <a:srgbClr val="FFFFFF"/>
              </a:highlight>
            </a:endParaRPr>
          </a:p>
          <a:p>
            <a:pPr indent="-298450" lvl="1" marL="914400" rtl="0" algn="l">
              <a:lnSpc>
                <a:spcPct val="100000"/>
              </a:lnSpc>
              <a:spcBef>
                <a:spcPts val="0"/>
              </a:spcBef>
              <a:spcAft>
                <a:spcPts val="0"/>
              </a:spcAft>
              <a:buSzPts val="1100"/>
              <a:buChar char="○"/>
            </a:pPr>
            <a:r>
              <a:rPr lang="en">
                <a:highlight>
                  <a:srgbClr val="FFFFFF"/>
                </a:highlight>
              </a:rPr>
              <a:t>It restricts the data on the </a:t>
            </a:r>
            <a:r>
              <a:rPr i="1" lang="en">
                <a:highlight>
                  <a:srgbClr val="FFFFFF"/>
                </a:highlight>
              </a:rPr>
              <a:t>group</a:t>
            </a:r>
            <a:r>
              <a:rPr lang="en">
                <a:highlight>
                  <a:srgbClr val="FFFFFF"/>
                </a:highlight>
              </a:rPr>
              <a:t> records rather than individual records.</a:t>
            </a:r>
            <a:endParaRPr b="1">
              <a:solidFill>
                <a:schemeClr val="dk1"/>
              </a:solidFill>
            </a:endParaRPr>
          </a:p>
          <a:p>
            <a:pPr indent="0" lvl="0" marL="0" rtl="0" algn="l">
              <a:spcBef>
                <a:spcPts val="150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Point out anything else that students should pay atten</a:t>
            </a:r>
            <a:r>
              <a:rPr lang="en">
                <a:solidFill>
                  <a:schemeClr val="dk1"/>
                </a:solidFill>
              </a:rPr>
              <a:t>tion t</a:t>
            </a:r>
            <a:r>
              <a:rPr lang="en">
                <a:solidFill>
                  <a:schemeClr val="dk1"/>
                </a:solidFill>
              </a:rPr>
              <a:t>o when it comes to using GROUP BY and HAVING before moving on to other examples. </a:t>
            </a:r>
            <a:endParaRPr>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a00104c0a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a00104c0a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6c50fcba5_0_2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6c50fcba5_0_2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practice writing queries with GROUP BY and HAVING.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Here are the answers to the first prompt: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Output of query on the left:</a:t>
            </a:r>
            <a:endParaRPr>
              <a:solidFill>
                <a:schemeClr val="dk1"/>
              </a:solidFill>
            </a:endParaRPr>
          </a:p>
          <a:p>
            <a:pPr indent="0" lvl="0" marL="914400" rtl="0" algn="l">
              <a:lnSpc>
                <a:spcPct val="100000"/>
              </a:lnSpc>
              <a:spcBef>
                <a:spcPts val="0"/>
              </a:spcBef>
              <a:spcAft>
                <a:spcPts val="0"/>
              </a:spcAft>
              <a:buNone/>
            </a:pPr>
            <a:r>
              <a:rPr lang="en">
                <a:solidFill>
                  <a:schemeClr val="dk1"/>
                </a:solidFill>
              </a:rPr>
              <a:t>Consumer	818</a:t>
            </a:r>
            <a:endParaRPr>
              <a:solidFill>
                <a:schemeClr val="dk1"/>
              </a:solidFill>
            </a:endParaRPr>
          </a:p>
          <a:p>
            <a:pPr indent="0" lvl="0" marL="914400" rtl="0" algn="l">
              <a:lnSpc>
                <a:spcPct val="100000"/>
              </a:lnSpc>
              <a:spcBef>
                <a:spcPts val="0"/>
              </a:spcBef>
              <a:spcAft>
                <a:spcPts val="0"/>
              </a:spcAft>
              <a:buNone/>
            </a:pPr>
            <a:r>
              <a:rPr lang="en">
                <a:solidFill>
                  <a:schemeClr val="dk1"/>
                </a:solidFill>
              </a:rPr>
              <a:t>Home Office	296</a:t>
            </a:r>
            <a:endParaRPr>
              <a:solidFill>
                <a:schemeClr val="dk1"/>
              </a:solidFill>
            </a:endParaRPr>
          </a:p>
          <a:p>
            <a:pPr indent="0" lvl="0" marL="914400" rtl="0" algn="l">
              <a:lnSpc>
                <a:spcPct val="100000"/>
              </a:lnSpc>
              <a:spcBef>
                <a:spcPts val="0"/>
              </a:spcBef>
              <a:spcAft>
                <a:spcPts val="0"/>
              </a:spcAft>
              <a:buNone/>
            </a:pPr>
            <a:r>
              <a:rPr lang="en">
                <a:solidFill>
                  <a:schemeClr val="dk1"/>
                </a:solidFill>
              </a:rPr>
              <a:t>Corporate	476</a:t>
            </a:r>
            <a:endParaRPr>
              <a:solidFill>
                <a:schemeClr val="dk1"/>
              </a:solidFill>
            </a:endParaRPr>
          </a:p>
          <a:p>
            <a:pPr indent="-298450" lvl="0" marL="914400" rtl="0" algn="l">
              <a:lnSpc>
                <a:spcPct val="100000"/>
              </a:lnSpc>
              <a:spcBef>
                <a:spcPts val="0"/>
              </a:spcBef>
              <a:spcAft>
                <a:spcPts val="0"/>
              </a:spcAft>
              <a:buClr>
                <a:schemeClr val="dk1"/>
              </a:buClr>
              <a:buSzPts val="1100"/>
              <a:buChar char="●"/>
            </a:pPr>
            <a:r>
              <a:rPr lang="en">
                <a:solidFill>
                  <a:schemeClr val="dk1"/>
                </a:solidFill>
              </a:rPr>
              <a:t>Output of query on the right:</a:t>
            </a:r>
            <a:endParaRPr>
              <a:solidFill>
                <a:schemeClr val="dk1"/>
              </a:solidFill>
            </a:endParaRPr>
          </a:p>
          <a:p>
            <a:pPr indent="457200" lvl="0" marL="457200" rtl="0" algn="l">
              <a:lnSpc>
                <a:spcPct val="100000"/>
              </a:lnSpc>
              <a:spcBef>
                <a:spcPts val="0"/>
              </a:spcBef>
              <a:spcAft>
                <a:spcPts val="0"/>
              </a:spcAft>
              <a:buClr>
                <a:schemeClr val="dk1"/>
              </a:buClr>
              <a:buSzPts val="1100"/>
              <a:buFont typeface="Arial"/>
              <a:buNone/>
            </a:pPr>
            <a:r>
              <a:rPr lang="en">
                <a:solidFill>
                  <a:schemeClr val="dk1"/>
                </a:solidFill>
              </a:rPr>
              <a:t>Consumer	818</a:t>
            </a:r>
            <a:endParaRPr>
              <a:solidFill>
                <a:schemeClr val="dk1"/>
              </a:solidFill>
            </a:endParaRPr>
          </a:p>
          <a:p>
            <a:pPr indent="457200" lvl="0" marL="457200" rtl="0" algn="l">
              <a:lnSpc>
                <a:spcPct val="100000"/>
              </a:lnSpc>
              <a:spcBef>
                <a:spcPts val="0"/>
              </a:spcBef>
              <a:spcAft>
                <a:spcPts val="0"/>
              </a:spcAft>
              <a:buNone/>
            </a:pPr>
            <a:r>
              <a:rPr lang="en">
                <a:solidFill>
                  <a:schemeClr val="dk1"/>
                </a:solidFill>
              </a:rPr>
              <a:t>Corporate	476</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Answers to the three questions at the bottom of the slide: </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Three rows: Consumer, Home Office, and Corporate.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Same result: Consumer, Home Office, and Corporate (SELECT DISTINCT segment FROM customers).</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Two rows: Consumer and Corporate only.</a:t>
            </a:r>
            <a:endParaRPr b="1">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 pairs/groups. Screenshot the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The answers will be shared in Slack.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Post the answers in Slack. </a:t>
            </a:r>
            <a:endParaRPr b="1">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86c50fcba5_0_2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86c50fcba5_0_2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Demonstrate how data can be aggregated with GROUP BY and HAVING.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br>
              <a:rPr b="1" lang="en">
                <a:solidFill>
                  <a:schemeClr val="dk1"/>
                </a:solidFill>
              </a:rPr>
            </a:br>
            <a:endParaRPr/>
          </a:p>
          <a:p>
            <a:pPr indent="-298450" lvl="0" marL="457200" rtl="0" algn="l">
              <a:spcBef>
                <a:spcPts val="0"/>
              </a:spcBef>
              <a:spcAft>
                <a:spcPts val="0"/>
              </a:spcAft>
              <a:buClr>
                <a:srgbClr val="000000"/>
              </a:buClr>
              <a:buSzPts val="1100"/>
              <a:buFont typeface="Arial"/>
              <a:buChar char="●"/>
            </a:pPr>
            <a:r>
              <a:rPr lang="en"/>
              <a:t>“1” in this case is the first column index (discount), filtering discount to be greater than 15% (0.15).</a:t>
            </a:r>
            <a:endParaRPr/>
          </a:p>
          <a:p>
            <a:pPr indent="-298450" lvl="0" marL="457200" rtl="0" algn="l">
              <a:spcBef>
                <a:spcPts val="0"/>
              </a:spcBef>
              <a:spcAft>
                <a:spcPts val="0"/>
              </a:spcAft>
              <a:buClr>
                <a:schemeClr val="dk1"/>
              </a:buClr>
              <a:buSzPts val="1100"/>
              <a:buFont typeface="Arial"/>
              <a:buChar char="●"/>
            </a:pPr>
            <a:r>
              <a:rPr lang="en"/>
              <a:t>“3” in this case is the third column index (avg sales), with a descending sort… highest on top.</a:t>
            </a:r>
            <a:endParaRPr/>
          </a:p>
          <a:p>
            <a:pPr indent="-298450" lvl="0" marL="457200" rtl="0" algn="l">
              <a:spcBef>
                <a:spcPts val="0"/>
              </a:spcBef>
              <a:spcAft>
                <a:spcPts val="0"/>
              </a:spcAft>
              <a:buClr>
                <a:schemeClr val="dk1"/>
              </a:buClr>
              <a:buSzPts val="1100"/>
              <a:buFont typeface="Arial"/>
              <a:buChar char="●"/>
            </a:pPr>
            <a:r>
              <a:rPr lang="en"/>
              <a:t>The “::money” is CAST shorthand, displaying our sales with a nice dollar figure and rounding to two decimal places.</a:t>
            </a:r>
            <a:endParaRPr/>
          </a:p>
          <a:p>
            <a:pPr indent="-298450" lvl="0" marL="457200" rtl="0" algn="l">
              <a:spcBef>
                <a:spcPts val="0"/>
              </a:spcBef>
              <a:spcAft>
                <a:spcPts val="0"/>
              </a:spcAft>
              <a:buClr>
                <a:schemeClr val="dk1"/>
              </a:buClr>
              <a:buSzPts val="1100"/>
              <a:buFont typeface="Arial"/>
              <a:buChar char="●"/>
            </a:pPr>
            <a:r>
              <a:rPr lang="en"/>
              <a:t>Note that we are aliasing the result of our aggregates for more readable output display.</a:t>
            </a:r>
            <a:endParaRPr/>
          </a:p>
          <a:p>
            <a:pPr indent="-298450" lvl="0" marL="457200" rtl="0" algn="l">
              <a:spcBef>
                <a:spcPts val="0"/>
              </a:spcBef>
              <a:spcAft>
                <a:spcPts val="0"/>
              </a:spcAft>
              <a:buClr>
                <a:schemeClr val="dk1"/>
              </a:buClr>
              <a:buSzPts val="1100"/>
              <a:buFont typeface="Arial"/>
              <a:buChar char="●"/>
            </a:pPr>
            <a:r>
              <a:rPr lang="en"/>
              <a:t>Finally, we must include the aggregate of the column in the HAVING verb, as we can’t just identify the column by itself. </a:t>
            </a:r>
            <a:endParaRPr/>
          </a:p>
          <a:p>
            <a:pPr indent="-298450" lvl="1" marL="914400" rtl="0" algn="l">
              <a:spcBef>
                <a:spcPts val="0"/>
              </a:spcBef>
              <a:spcAft>
                <a:spcPts val="0"/>
              </a:spcAft>
              <a:buClr>
                <a:schemeClr val="dk1"/>
              </a:buClr>
              <a:buSzPts val="1100"/>
              <a:buFont typeface="Arial"/>
              <a:buChar char="○"/>
            </a:pPr>
            <a:r>
              <a:rPr lang="en"/>
              <a:t>It also appears that PostgreSQL doesn’t allow column indexing for the HAVING verb (YMMV).</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a00104c0a0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a00104c0a0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2" name="Google Shape;92;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105" name="Google Shape;105;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6" name="Google Shape;106;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7" name="Google Shape;107;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9" name="Google Shape;119;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120" name="Google Shape;120;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7" name="Google Shape;127;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8" name="Google Shape;128;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_1">
    <p:spTree>
      <p:nvGrpSpPr>
        <p:cNvPr id="212" name="Shape 212"/>
        <p:cNvGrpSpPr/>
        <p:nvPr/>
      </p:nvGrpSpPr>
      <p:grpSpPr>
        <a:xfrm>
          <a:off x="0" y="0"/>
          <a:ext cx="0" cy="0"/>
          <a:chOff x="0" y="0"/>
          <a:chExt cx="0" cy="0"/>
        </a:xfrm>
      </p:grpSpPr>
      <p:sp>
        <p:nvSpPr>
          <p:cNvPr id="213" name="Google Shape;213;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5" name="Google Shape;215;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6" name="Google Shape;216;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7" name="Google Shape;217;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18" name="Google Shape;218;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9" name="Google Shape;219;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0" name="Google Shape;220;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21" name="Google Shape;221;p26"/>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222" name="Google Shape;222;p26"/>
          <p:cNvSpPr txBox="1"/>
          <p:nvPr>
            <p:ph idx="4"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63" name="Shape 263"/>
        <p:cNvGrpSpPr/>
        <p:nvPr/>
      </p:nvGrpSpPr>
      <p:grpSpPr>
        <a:xfrm>
          <a:off x="0" y="0"/>
          <a:ext cx="0" cy="0"/>
          <a:chOff x="0" y="0"/>
          <a:chExt cx="0" cy="0"/>
        </a:xfrm>
      </p:grpSpPr>
      <p:pic>
        <p:nvPicPr>
          <p:cNvPr id="264" name="Google Shape;264;p3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5" name="Google Shape;85;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6" name="Google Shape;86;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7" name="Google Shape;87;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8" name="Google Shape;88;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9" name="Google Shape;89;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3.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 Id="rId3" Type="http://schemas.openxmlformats.org/officeDocument/2006/relationships/image" Target="../media/image3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 Id="rId3" Type="http://schemas.openxmlformats.org/officeDocument/2006/relationships/hyperlink" Target="https://solutionsreview.com/data-integration/companies-are-drawing-from-over-400-different-data-sources-on-average/" TargetMode="External"/><Relationship Id="rId4" Type="http://schemas.openxmlformats.org/officeDocument/2006/relationships/hyperlink" Target="https://imgflip.com/memegenerator/44809274/The-A-Team" TargetMode="External"/><Relationship Id="rId5" Type="http://schemas.openxmlformats.org/officeDocument/2006/relationships/image" Target="../media/image3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5.xml"/><Relationship Id="rId3" Type="http://schemas.openxmlformats.org/officeDocument/2006/relationships/image" Target="../media/image4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 Id="rId3" Type="http://schemas.openxmlformats.org/officeDocument/2006/relationships/image" Target="../media/image5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 Id="rId3" Type="http://schemas.openxmlformats.org/officeDocument/2006/relationships/image" Target="../media/image6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 Id="rId3"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 Id="rId3"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 Id="rId3" Type="http://schemas.openxmlformats.org/officeDocument/2006/relationships/hyperlink" Target="https://ga-instruction.s3.amazonaws.com/assets/data/sql-joining-tables/left-join.png" TargetMode="External"/><Relationship Id="rId4" Type="http://schemas.openxmlformats.org/officeDocument/2006/relationships/image" Target="../media/image45.png"/><Relationship Id="rId5" Type="http://schemas.openxmlformats.org/officeDocument/2006/relationships/image" Target="../media/image46.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47.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4.xml"/><Relationship Id="rId3" Type="http://schemas.openxmlformats.org/officeDocument/2006/relationships/image" Target="../media/image5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40.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1.xml"/><Relationship Id="rId3" Type="http://schemas.openxmlformats.org/officeDocument/2006/relationships/image" Target="../media/image4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 Id="rId3" Type="http://schemas.openxmlformats.org/officeDocument/2006/relationships/image" Target="../media/image4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8.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2.xml"/><Relationship Id="rId3" Type="http://schemas.openxmlformats.org/officeDocument/2006/relationships/image" Target="../media/image35.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3.xml"/><Relationship Id="rId3" Type="http://schemas.openxmlformats.org/officeDocument/2006/relationships/image" Target="../media/image5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65.xml"/><Relationship Id="rId3" Type="http://schemas.openxmlformats.org/officeDocument/2006/relationships/image" Target="../media/image27.jpg"/><Relationship Id="rId4" Type="http://schemas.openxmlformats.org/officeDocument/2006/relationships/image" Target="../media/image56.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6.xml"/><Relationship Id="rId3" Type="http://schemas.openxmlformats.org/officeDocument/2006/relationships/image" Target="../media/image60.jpg"/><Relationship Id="rId4" Type="http://schemas.openxmlformats.org/officeDocument/2006/relationships/hyperlink" Target="http://ga.co/workshop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8.xml"/><Relationship Id="rId3" Type="http://schemas.openxmlformats.org/officeDocument/2006/relationships/image" Target="../media/image64.jpg"/><Relationship Id="rId4" Type="http://schemas.openxmlformats.org/officeDocument/2006/relationships/hyperlink" Target="http://ga.co/financing" TargetMode="Externa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9.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59.png"/><Relationship Id="rId6" Type="http://schemas.openxmlformats.org/officeDocument/2006/relationships/image" Target="../media/image62.png"/><Relationship Id="rId7" Type="http://schemas.openxmlformats.org/officeDocument/2006/relationships/image" Target="../media/image5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hyperlink" Target="https://en.wikipedia.org/wiki/Relational_database" TargetMode="Externa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hyperlink" Target="https://analyticsga-global.generalassemb.ly/"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4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hyperlink" Target="https://www.guru99.com/er-diagram-tutorial-dbms.html"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docs.google.com/document/d/1k7J6AnB2ehkH9eocF_Sdz9V1YXSwoJCYseKL8ho-vRw/ed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2.png"/><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hyperlink" Target="https://www.postgresql.org/docs/9.3/sql-explain.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8.xml"/><Relationship Id="rId3" Type="http://schemas.openxmlformats.org/officeDocument/2006/relationships/image" Target="../media/image34.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1.png"/><Relationship Id="rId8"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3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54.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4.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 Id="rId3" Type="http://schemas.openxmlformats.org/officeDocument/2006/relationships/image" Target="../media/image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3"/>
          <p:cNvSpPr/>
          <p:nvPr/>
        </p:nvSpPr>
        <p:spPr>
          <a:xfrm>
            <a:off x="979500" y="1422100"/>
            <a:ext cx="7284300" cy="28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highlight>
                  <a:srgbClr val="FFD800"/>
                </a:highlight>
                <a:latin typeface="Proxima Nova"/>
                <a:ea typeface="Proxima Nova"/>
                <a:cs typeface="Proxima Nova"/>
                <a:sym typeface="Proxima Nova"/>
              </a:rPr>
              <a:t>Overview</a:t>
            </a:r>
            <a:r>
              <a:rPr b="1" lang="en" sz="1600">
                <a:highlight>
                  <a:srgbClr val="FFD800"/>
                </a:highlight>
                <a:latin typeface="Proxima Nova"/>
                <a:ea typeface="Proxima Nova"/>
                <a:cs typeface="Proxima Nova"/>
                <a:sym typeface="Proxima Nova"/>
              </a:rPr>
              <a:t>:</a:t>
            </a:r>
            <a:r>
              <a:rPr b="1" lang="en" sz="1600">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SQL provides powerful but reasonably simple tools for data analysis and handling. This bootcamp will take absolute beginners through the basics of SQL to an ability to write queries with confidence — and start using the tool immediately. </a:t>
            </a:r>
            <a:br>
              <a:rPr lang="en" sz="16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600">
                <a:solidFill>
                  <a:schemeClr val="dk1"/>
                </a:solidFill>
                <a:highlight>
                  <a:srgbClr val="FFD800"/>
                </a:highlight>
                <a:latin typeface="Proxima Nova"/>
                <a:ea typeface="Proxima Nova"/>
                <a:cs typeface="Proxima Nova"/>
                <a:sym typeface="Proxima Nova"/>
              </a:rPr>
              <a:t>Learner Objectives</a:t>
            </a:r>
            <a:r>
              <a:rPr b="1" lang="en" sz="1600">
                <a:solidFill>
                  <a:schemeClr val="dk1"/>
                </a:solidFill>
                <a:highlight>
                  <a:srgbClr val="FFD800"/>
                </a:highlight>
                <a:latin typeface="Proxima Nova"/>
                <a:ea typeface="Proxima Nova"/>
                <a:cs typeface="Proxima Nova"/>
                <a:sym typeface="Proxima Nova"/>
              </a:rPr>
              <a:t>:</a:t>
            </a:r>
            <a:endParaRPr b="1" sz="1600">
              <a:solidFill>
                <a:schemeClr val="dk1"/>
              </a:solidFill>
              <a:highlight>
                <a:srgbClr val="FFD800"/>
              </a:highlight>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Describe a relational database.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Illustrate the structure of a database using an entity relationship diagram.</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Write queries to retrieve data from a SQL database.</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Sort and segment query results to generate insights.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Combine data from multiple tables in complex queries.</a:t>
            </a:r>
            <a:endParaRPr b="1" sz="1600">
              <a:solidFill>
                <a:schemeClr val="dk1"/>
              </a:solidFill>
              <a:highlight>
                <a:srgbClr val="FFD800"/>
              </a:highlight>
              <a:latin typeface="Proxima Nova"/>
              <a:ea typeface="Proxima Nova"/>
              <a:cs typeface="Proxima Nova"/>
              <a:sym typeface="Proxima Nova"/>
            </a:endParaRPr>
          </a:p>
        </p:txBody>
      </p:sp>
      <p:sp>
        <p:nvSpPr>
          <p:cNvPr id="270" name="Google Shape;270;p33"/>
          <p:cNvSpPr txBox="1"/>
          <p:nvPr/>
        </p:nvSpPr>
        <p:spPr>
          <a:xfrm>
            <a:off x="1208000" y="877638"/>
            <a:ext cx="11259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71" name="Google Shape;271;p3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SQL Beginner Bootcamp</a:t>
            </a:r>
            <a:endParaRPr sz="2400"/>
          </a:p>
        </p:txBody>
      </p:sp>
      <p:pic>
        <p:nvPicPr>
          <p:cNvPr id="272" name="Google Shape;272;p33"/>
          <p:cNvPicPr preferRelativeResize="0"/>
          <p:nvPr/>
        </p:nvPicPr>
        <p:blipFill>
          <a:blip r:embed="rId3">
            <a:alphaModFix/>
          </a:blip>
          <a:stretch>
            <a:fillRect/>
          </a:stretch>
        </p:blipFill>
        <p:spPr>
          <a:xfrm>
            <a:off x="1070779" y="978214"/>
            <a:ext cx="137224" cy="155823"/>
          </a:xfrm>
          <a:prstGeom prst="rect">
            <a:avLst/>
          </a:prstGeom>
          <a:noFill/>
          <a:ln>
            <a:noFill/>
          </a:ln>
        </p:spPr>
      </p:pic>
      <p:pic>
        <p:nvPicPr>
          <p:cNvPr id="273" name="Google Shape;273;p33"/>
          <p:cNvPicPr preferRelativeResize="0"/>
          <p:nvPr/>
        </p:nvPicPr>
        <p:blipFill>
          <a:blip r:embed="rId4">
            <a:alphaModFix/>
          </a:blip>
          <a:stretch>
            <a:fillRect/>
          </a:stretch>
        </p:blipFill>
        <p:spPr>
          <a:xfrm>
            <a:off x="2333893" y="978213"/>
            <a:ext cx="137214" cy="180247"/>
          </a:xfrm>
          <a:prstGeom prst="rect">
            <a:avLst/>
          </a:prstGeom>
          <a:noFill/>
          <a:ln>
            <a:noFill/>
          </a:ln>
        </p:spPr>
      </p:pic>
      <p:pic>
        <p:nvPicPr>
          <p:cNvPr id="274" name="Google Shape;274;p33"/>
          <p:cNvPicPr preferRelativeResize="0"/>
          <p:nvPr/>
        </p:nvPicPr>
        <p:blipFill>
          <a:blip r:embed="rId5">
            <a:alphaModFix/>
          </a:blip>
          <a:stretch>
            <a:fillRect/>
          </a:stretch>
        </p:blipFill>
        <p:spPr>
          <a:xfrm>
            <a:off x="3857703" y="978210"/>
            <a:ext cx="177613" cy="180251"/>
          </a:xfrm>
          <a:prstGeom prst="rect">
            <a:avLst/>
          </a:prstGeom>
          <a:noFill/>
          <a:ln>
            <a:noFill/>
          </a:ln>
        </p:spPr>
      </p:pic>
      <p:sp>
        <p:nvSpPr>
          <p:cNvPr id="275" name="Google Shape;275;p33"/>
          <p:cNvSpPr txBox="1"/>
          <p:nvPr/>
        </p:nvSpPr>
        <p:spPr>
          <a:xfrm>
            <a:off x="2471088" y="877638"/>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76" name="Google Shape;276;p33"/>
          <p:cNvSpPr txBox="1"/>
          <p:nvPr/>
        </p:nvSpPr>
        <p:spPr>
          <a:xfrm>
            <a:off x="4029425" y="877638"/>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~7 Hours</a:t>
            </a:r>
            <a:endParaRPr/>
          </a:p>
        </p:txBody>
      </p:sp>
      <p:sp>
        <p:nvSpPr>
          <p:cNvPr id="277" name="Google Shape;277;p33"/>
          <p:cNvSpPr/>
          <p:nvPr/>
        </p:nvSpPr>
        <p:spPr>
          <a:xfrm>
            <a:off x="1070775"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
        <p:nvSpPr>
          <p:cNvPr id="278" name="Google Shape;278;p3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idx="1" type="body"/>
          </p:nvPr>
        </p:nvSpPr>
        <p:spPr>
          <a:xfrm>
            <a:off x="457200" y="1143000"/>
            <a:ext cx="4589100" cy="291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rPr b="1" lang="en" sz="2400">
                <a:solidFill>
                  <a:schemeClr val="dk1"/>
                </a:solidFill>
              </a:rPr>
              <a:t>There’s a lot of work ahead, </a:t>
            </a:r>
            <a:br>
              <a:rPr b="1" lang="en" sz="2400">
                <a:solidFill>
                  <a:schemeClr val="dk1"/>
                </a:solidFill>
              </a:rPr>
            </a:br>
            <a:r>
              <a:rPr b="1" lang="en" sz="2400">
                <a:solidFill>
                  <a:schemeClr val="dk1"/>
                </a:solidFill>
              </a:rPr>
              <a:t>and you’re going to need fuel.</a:t>
            </a:r>
            <a:endParaRPr b="1" sz="2400">
              <a:solidFill>
                <a:schemeClr val="dk1"/>
              </a:solidFill>
            </a:endParaRPr>
          </a:p>
          <a:p>
            <a:pPr indent="0" lvl="0" marL="0" rtl="0" algn="l">
              <a:lnSpc>
                <a:spcPct val="115000"/>
              </a:lnSpc>
              <a:spcBef>
                <a:spcPts val="0"/>
              </a:spcBef>
              <a:spcAft>
                <a:spcPts val="0"/>
              </a:spcAft>
              <a:buClr>
                <a:schemeClr val="dk1"/>
              </a:buClr>
              <a:buSzPts val="800"/>
              <a:buFont typeface="Arial"/>
              <a:buNone/>
            </a:pPr>
            <a:r>
              <a:t/>
            </a:r>
            <a:endParaRPr b="1" sz="2500">
              <a:solidFill>
                <a:schemeClr val="dk1"/>
              </a:solidFill>
            </a:endParaRPr>
          </a:p>
          <a:p>
            <a:pPr indent="0" lvl="0" marL="0" rtl="0" algn="l">
              <a:lnSpc>
                <a:spcPct val="115000"/>
              </a:lnSpc>
              <a:spcBef>
                <a:spcPts val="0"/>
              </a:spcBef>
              <a:spcAft>
                <a:spcPts val="0"/>
              </a:spcAft>
              <a:buClr>
                <a:schemeClr val="dk1"/>
              </a:buClr>
              <a:buSzPts val="800"/>
              <a:buFont typeface="Arial"/>
              <a:buNone/>
            </a:pPr>
            <a:r>
              <a:rPr b="1" lang="en" sz="2100">
                <a:solidFill>
                  <a:schemeClr val="dk1"/>
                </a:solidFill>
              </a:rPr>
              <a:t>Please share:</a:t>
            </a:r>
            <a:endParaRPr b="1" sz="21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name.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Why you’re taking this course.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favorite comfort food. </a:t>
            </a:r>
            <a:endParaRPr/>
          </a:p>
        </p:txBody>
      </p:sp>
      <p:sp>
        <p:nvSpPr>
          <p:cNvPr id="360" name="Google Shape;360;p4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Meet Your Classmates</a:t>
            </a:r>
            <a:endParaRPr>
              <a:solidFill>
                <a:srgbClr val="FFFFFF"/>
              </a:solidFill>
            </a:endParaRPr>
          </a:p>
        </p:txBody>
      </p:sp>
      <p:sp>
        <p:nvSpPr>
          <p:cNvPr id="361" name="Google Shape;361;p4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5 minutes</a:t>
            </a:r>
            <a:endParaRPr>
              <a:solidFill>
                <a:srgbClr val="FFFFFF"/>
              </a:solidFill>
            </a:endParaRPr>
          </a:p>
        </p:txBody>
      </p:sp>
      <p:pic>
        <p:nvPicPr>
          <p:cNvPr id="362" name="Google Shape;362;p42"/>
          <p:cNvPicPr preferRelativeResize="0"/>
          <p:nvPr/>
        </p:nvPicPr>
        <p:blipFill>
          <a:blip r:embed="rId3">
            <a:alphaModFix/>
          </a:blip>
          <a:stretch>
            <a:fillRect/>
          </a:stretch>
        </p:blipFill>
        <p:spPr>
          <a:xfrm>
            <a:off x="5278026" y="1472507"/>
            <a:ext cx="3180175" cy="2544135"/>
          </a:xfrm>
          <a:prstGeom prst="rect">
            <a:avLst/>
          </a:prstGeom>
          <a:noFill/>
          <a:ln>
            <a:noFill/>
          </a:ln>
          <a:effectLst>
            <a:outerShdw rotWithShape="0" algn="bl" dir="2700000" dist="285750">
              <a:schemeClr val="accent2"/>
            </a:outerShdw>
          </a:effectLst>
        </p:spPr>
      </p:pic>
      <p:sp>
        <p:nvSpPr>
          <p:cNvPr id="363" name="Google Shape;363;p4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4" name="Google Shape;364;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365" name="Google Shape;365;p42"/>
          <p:cNvGrpSpPr/>
          <p:nvPr/>
        </p:nvGrpSpPr>
        <p:grpSpPr>
          <a:xfrm>
            <a:off x="5844050" y="327925"/>
            <a:ext cx="927000" cy="927000"/>
            <a:chOff x="916150" y="2075225"/>
            <a:chExt cx="927000" cy="927000"/>
          </a:xfrm>
        </p:grpSpPr>
        <p:sp>
          <p:nvSpPr>
            <p:cNvPr id="366" name="Google Shape;366;p4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67" name="Google Shape;367;p4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3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15" name="Google Shape;1215;p13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Use the starter code below to find </a:t>
            </a:r>
            <a:r>
              <a:rPr b="1" lang="en">
                <a:solidFill>
                  <a:schemeClr val="dk1"/>
                </a:solidFill>
              </a:rPr>
              <a:t>the number of products by category </a:t>
            </a:r>
            <a:r>
              <a:rPr lang="en">
                <a:solidFill>
                  <a:schemeClr val="dk1"/>
                </a:solidFill>
              </a:rPr>
              <a:t>in the Superstore data set. </a:t>
            </a:r>
            <a:endParaRPr/>
          </a:p>
        </p:txBody>
      </p:sp>
      <p:sp>
        <p:nvSpPr>
          <p:cNvPr id="1216" name="Google Shape;1216;p13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a:t>
            </a:r>
            <a:endParaRPr/>
          </a:p>
        </p:txBody>
      </p:sp>
      <p:sp>
        <p:nvSpPr>
          <p:cNvPr id="1217" name="Google Shape;1217;p13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18" name="Google Shape;1218;p13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19" name="Google Shape;1219;p132"/>
          <p:cNvSpPr txBox="1"/>
          <p:nvPr/>
        </p:nvSpPr>
        <p:spPr>
          <a:xfrm>
            <a:off x="1761600" y="2160325"/>
            <a:ext cx="5620800" cy="13365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sz="1800">
                <a:solidFill>
                  <a:srgbClr val="7A1743"/>
                </a:solidFill>
                <a:latin typeface="Inconsolata"/>
                <a:ea typeface="Inconsolata"/>
                <a:cs typeface="Inconsolata"/>
                <a:sym typeface="Inconsolata"/>
              </a:rPr>
              <a:t>SELECT</a:t>
            </a:r>
            <a:r>
              <a:rPr lang="en" sz="1800">
                <a:solidFill>
                  <a:schemeClr val="dk1"/>
                </a:solidFill>
                <a:latin typeface="Inconsolata"/>
                <a:ea typeface="Inconsolata"/>
                <a:cs typeface="Inconsolata"/>
                <a:sym typeface="Inconsolata"/>
              </a:rPr>
              <a:t> category, </a:t>
            </a:r>
            <a:r>
              <a:rPr b="1" lang="en" sz="1800">
                <a:solidFill>
                  <a:schemeClr val="dk1"/>
                </a:solidFill>
                <a:latin typeface="Inconsolata"/>
                <a:ea typeface="Inconsolata"/>
                <a:cs typeface="Inconsolata"/>
                <a:sym typeface="Inconsolata"/>
              </a:rPr>
              <a:t>(aggregate of rows)</a:t>
            </a:r>
            <a:br>
              <a:rPr lang="en" sz="1800">
                <a:solidFill>
                  <a:schemeClr val="dk1"/>
                </a:solidFill>
                <a:latin typeface="Inconsolata"/>
                <a:ea typeface="Inconsolata"/>
                <a:cs typeface="Inconsolata"/>
                <a:sym typeface="Inconsolata"/>
              </a:rPr>
            </a:br>
            <a:r>
              <a:rPr lang="en" sz="1800">
                <a:solidFill>
                  <a:srgbClr val="7A1743"/>
                </a:solidFill>
                <a:latin typeface="Inconsolata"/>
                <a:ea typeface="Inconsolata"/>
                <a:cs typeface="Inconsolata"/>
                <a:sym typeface="Inconsolata"/>
              </a:rPr>
              <a:t>FROM</a:t>
            </a:r>
            <a:r>
              <a:rPr lang="en" sz="1800">
                <a:solidFill>
                  <a:schemeClr val="dk1"/>
                </a:solidFill>
                <a:latin typeface="Inconsolata"/>
                <a:ea typeface="Inconsolata"/>
                <a:cs typeface="Inconsolata"/>
                <a:sym typeface="Inconsolata"/>
              </a:rPr>
              <a:t> products</a:t>
            </a:r>
            <a:br>
              <a:rPr lang="en" sz="1800">
                <a:solidFill>
                  <a:schemeClr val="dk1"/>
                </a:solidFill>
                <a:latin typeface="Inconsolata"/>
                <a:ea typeface="Inconsolata"/>
                <a:cs typeface="Inconsolata"/>
                <a:sym typeface="Inconsolata"/>
              </a:rPr>
            </a:br>
            <a:r>
              <a:rPr lang="en" sz="1800">
                <a:solidFill>
                  <a:srgbClr val="7A1743"/>
                </a:solidFill>
                <a:latin typeface="Inconsolata"/>
                <a:ea typeface="Inconsolata"/>
                <a:cs typeface="Inconsolata"/>
                <a:sym typeface="Inconsolata"/>
              </a:rPr>
              <a:t>GROUP BY </a:t>
            </a:r>
            <a:r>
              <a:rPr lang="en" sz="1800">
                <a:solidFill>
                  <a:schemeClr val="dk1"/>
                </a:solidFill>
                <a:latin typeface="Inconsolata"/>
                <a:ea typeface="Inconsolata"/>
                <a:cs typeface="Inconsolata"/>
                <a:sym typeface="Inconsolata"/>
              </a:rPr>
              <a:t>category;</a:t>
            </a:r>
            <a:endParaRPr sz="1800">
              <a:latin typeface="Inconsolata"/>
              <a:ea typeface="Inconsolata"/>
              <a:cs typeface="Inconsolata"/>
              <a:sym typeface="Inconsolata"/>
            </a:endParaRPr>
          </a:p>
        </p:txBody>
      </p:sp>
      <p:sp>
        <p:nvSpPr>
          <p:cNvPr id="1220" name="Google Shape;1220;p13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3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Once you’ve filled in the parts of the starter code, try the following: </a:t>
            </a:r>
            <a:endParaRPr>
              <a:solidFill>
                <a:schemeClr val="dk1"/>
              </a:solidFill>
            </a:endParaRPr>
          </a:p>
          <a:p>
            <a:pPr indent="-330200" lvl="0" marL="457200" rtl="0" algn="l">
              <a:lnSpc>
                <a:spcPct val="100000"/>
              </a:lnSpc>
              <a:spcBef>
                <a:spcPts val="1000"/>
              </a:spcBef>
              <a:spcAft>
                <a:spcPts val="0"/>
              </a:spcAft>
              <a:buClr>
                <a:schemeClr val="dk1"/>
              </a:buClr>
              <a:buSzPts val="1600"/>
              <a:buFont typeface="Proxima Nova"/>
              <a:buChar char="●"/>
            </a:pPr>
            <a:r>
              <a:rPr lang="en" sz="1600">
                <a:solidFill>
                  <a:schemeClr val="dk1"/>
                </a:solidFill>
              </a:rPr>
              <a:t>Include only products with “computer” or “color” (case-insensitive) in the name.</a:t>
            </a:r>
            <a:endParaRPr sz="1600">
              <a:solidFill>
                <a:schemeClr val="dk1"/>
              </a:solidFill>
            </a:endParaRPr>
          </a:p>
          <a:p>
            <a:pPr indent="-330200" lvl="0" marL="457200" rtl="0" algn="l">
              <a:lnSpc>
                <a:spcPct val="100000"/>
              </a:lnSpc>
              <a:spcBef>
                <a:spcPts val="1000"/>
              </a:spcBef>
              <a:spcAft>
                <a:spcPts val="0"/>
              </a:spcAft>
              <a:buClr>
                <a:schemeClr val="dk1"/>
              </a:buClr>
              <a:buSzPts val="1600"/>
              <a:buFont typeface="Proxima Nova"/>
              <a:buChar char="●"/>
            </a:pPr>
            <a:r>
              <a:rPr lang="en" sz="1600">
                <a:solidFill>
                  <a:schemeClr val="dk1"/>
                </a:solidFill>
              </a:rPr>
              <a:t>Further refine to those that </a:t>
            </a:r>
            <a:r>
              <a:rPr i="1" lang="en" sz="1600">
                <a:solidFill>
                  <a:schemeClr val="dk1"/>
                </a:solidFill>
              </a:rPr>
              <a:t>have</a:t>
            </a:r>
            <a:r>
              <a:rPr lang="en" sz="1600">
                <a:solidFill>
                  <a:schemeClr val="dk1"/>
                </a:solidFill>
              </a:rPr>
              <a:t> an aggregate 100 or more products.</a:t>
            </a:r>
            <a:endParaRPr sz="1600">
              <a:solidFill>
                <a:schemeClr val="dk1"/>
              </a:solidFill>
            </a:endParaRPr>
          </a:p>
          <a:p>
            <a:pPr indent="-330200" lvl="0" marL="457200" rtl="0" algn="l">
              <a:lnSpc>
                <a:spcPct val="100000"/>
              </a:lnSpc>
              <a:spcBef>
                <a:spcPts val="1000"/>
              </a:spcBef>
              <a:spcAft>
                <a:spcPts val="0"/>
              </a:spcAft>
              <a:buClr>
                <a:schemeClr val="dk1"/>
              </a:buClr>
              <a:buSzPts val="1600"/>
              <a:buFont typeface="Proxima Nova"/>
              <a:buChar char="●"/>
            </a:pPr>
            <a:r>
              <a:rPr lang="en" sz="1600">
                <a:solidFill>
                  <a:schemeClr val="dk1"/>
                </a:solidFill>
              </a:rPr>
              <a:t>Alias your aggregate column to “count_of_products.”</a:t>
            </a:r>
            <a:endParaRPr sz="1600">
              <a:solidFill>
                <a:schemeClr val="dk1"/>
              </a:solidFill>
            </a:endParaRPr>
          </a:p>
          <a:p>
            <a:pPr indent="-330200" lvl="0" marL="457200" rtl="0" algn="l">
              <a:lnSpc>
                <a:spcPct val="100000"/>
              </a:lnSpc>
              <a:spcBef>
                <a:spcPts val="1000"/>
              </a:spcBef>
              <a:spcAft>
                <a:spcPts val="0"/>
              </a:spcAft>
              <a:buClr>
                <a:schemeClr val="dk1"/>
              </a:buClr>
              <a:buSzPts val="1600"/>
              <a:buFont typeface="Proxima Nova"/>
              <a:buChar char="●"/>
            </a:pPr>
            <a:r>
              <a:rPr lang="en" sz="1600">
                <a:solidFill>
                  <a:schemeClr val="dk1"/>
                </a:solidFill>
              </a:rPr>
              <a:t>Sort the results by the “count_of_products” column.</a:t>
            </a:r>
            <a:endParaRPr sz="1600">
              <a:solidFill>
                <a:schemeClr val="dk1"/>
              </a:solidFill>
            </a:endParaRPr>
          </a:p>
          <a:p>
            <a:pPr indent="-330200" lvl="0" marL="457200" rtl="0" algn="l">
              <a:lnSpc>
                <a:spcPct val="100000"/>
              </a:lnSpc>
              <a:spcBef>
                <a:spcPts val="1000"/>
              </a:spcBef>
              <a:spcAft>
                <a:spcPts val="0"/>
              </a:spcAft>
              <a:buClr>
                <a:schemeClr val="dk1"/>
              </a:buClr>
              <a:buSzPts val="1600"/>
              <a:buFont typeface="Proxima Nova"/>
              <a:buChar char="●"/>
            </a:pPr>
            <a:r>
              <a:rPr lang="en" sz="1600">
                <a:solidFill>
                  <a:schemeClr val="dk1"/>
                </a:solidFill>
              </a:rPr>
              <a:t>Limit the output to the first 10 rows.</a:t>
            </a:r>
            <a:endParaRPr sz="1600">
              <a:solidFill>
                <a:schemeClr val="dk1"/>
              </a:solidFill>
            </a:endParaRPr>
          </a:p>
          <a:p>
            <a:pPr indent="0" lvl="0" marL="0" rtl="0" algn="l">
              <a:spcBef>
                <a:spcPts val="1000"/>
              </a:spcBef>
              <a:spcAft>
                <a:spcPts val="1000"/>
              </a:spcAft>
              <a:buNone/>
            </a:pPr>
            <a:r>
              <a:rPr lang="en">
                <a:solidFill>
                  <a:schemeClr val="dk1"/>
                </a:solidFill>
              </a:rPr>
              <a:t>Ask for help if you have questions or need a hint. </a:t>
            </a:r>
            <a:endParaRPr/>
          </a:p>
        </p:txBody>
      </p:sp>
      <p:sp>
        <p:nvSpPr>
          <p:cNvPr id="1226" name="Google Shape;1226;p13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27" name="Google Shape;1227;p13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 An Extra Challenge</a:t>
            </a:r>
            <a:endParaRPr/>
          </a:p>
        </p:txBody>
      </p:sp>
      <p:sp>
        <p:nvSpPr>
          <p:cNvPr id="1228" name="Google Shape;1228;p13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a:t>
            </a:r>
            <a:r>
              <a:rPr lang="en"/>
              <a:t> minutes</a:t>
            </a:r>
            <a:endParaRPr/>
          </a:p>
        </p:txBody>
      </p:sp>
      <p:sp>
        <p:nvSpPr>
          <p:cNvPr id="1229" name="Google Shape;1229;p133"/>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30" name="Google Shape;1230;p13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34"/>
          <p:cNvSpPr txBox="1"/>
          <p:nvPr>
            <p:ph idx="1" type="body"/>
          </p:nvPr>
        </p:nvSpPr>
        <p:spPr>
          <a:xfrm>
            <a:off x="1344750" y="1487700"/>
            <a:ext cx="6454500" cy="29379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SELECT category, COUNT(*) as count_of_products</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FROM products</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WHERE </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  product_name ILIKE '%computer%'</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  OR product_name ILIKE '%color%'</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GROUP BY 1</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HAVING COUNT(*) &gt; 100</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ORDER BY 2 DESC</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LIMIT 10</a:t>
            </a:r>
            <a:endParaRPr>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lang="en">
                <a:latin typeface="Inconsolata"/>
                <a:ea typeface="Inconsolata"/>
                <a:cs typeface="Inconsolata"/>
                <a:sym typeface="Inconsolata"/>
              </a:rPr>
              <a:t>;</a:t>
            </a:r>
            <a:endParaRPr>
              <a:latin typeface="Inconsolata"/>
              <a:ea typeface="Inconsolata"/>
              <a:cs typeface="Inconsolata"/>
              <a:sym typeface="Inconsolata"/>
            </a:endParaRPr>
          </a:p>
        </p:txBody>
      </p:sp>
      <p:sp>
        <p:nvSpPr>
          <p:cNvPr id="1236" name="Google Shape;1236;p13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a:t>
            </a:r>
            <a:endParaRPr/>
          </a:p>
        </p:txBody>
      </p:sp>
      <p:sp>
        <p:nvSpPr>
          <p:cNvPr id="1237" name="Google Shape;1237;p13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38" name="Google Shape;1238;p134"/>
          <p:cNvSpPr txBox="1"/>
          <p:nvPr/>
        </p:nvSpPr>
        <p:spPr>
          <a:xfrm>
            <a:off x="457200" y="912675"/>
            <a:ext cx="75720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239" name="Google Shape;1239;p134"/>
          <p:cNvSpPr txBox="1"/>
          <p:nvPr/>
        </p:nvSpPr>
        <p:spPr>
          <a:xfrm>
            <a:off x="457200" y="1034213"/>
            <a:ext cx="7891500" cy="66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Here is what your end query might look like:</a:t>
            </a:r>
            <a:endParaRPr sz="1800">
              <a:latin typeface="Proxima Nova"/>
              <a:ea typeface="Proxima Nova"/>
              <a:cs typeface="Proxima Nova"/>
              <a:sym typeface="Proxima Nova"/>
            </a:endParaRPr>
          </a:p>
        </p:txBody>
      </p:sp>
      <p:sp>
        <p:nvSpPr>
          <p:cNvPr id="1240" name="Google Shape;1240;p13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41" name="Google Shape;1241;p1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35"/>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and Aggregating Dates </a:t>
            </a:r>
            <a:br>
              <a:rPr lang="en"/>
            </a:br>
            <a:r>
              <a:rPr lang="en"/>
              <a:t>in SQL</a:t>
            </a:r>
            <a:endParaRPr/>
          </a:p>
        </p:txBody>
      </p:sp>
      <p:sp>
        <p:nvSpPr>
          <p:cNvPr id="1247" name="Google Shape;1247;p13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Filtering and Aggregating Data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3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Dates are in a “YYYY-MM-DD-HH-MM-SS” format.</a:t>
            </a:r>
            <a:endParaRPr sz="1600">
              <a:solidFill>
                <a:schemeClr val="dk1"/>
              </a:solidFill>
            </a:endParaRPr>
          </a:p>
          <a:p>
            <a:pPr indent="-342900" lvl="0" marL="457200" rtl="0" algn="l">
              <a:spcBef>
                <a:spcPts val="1000"/>
              </a:spcBef>
              <a:spcAft>
                <a:spcPts val="0"/>
              </a:spcAft>
              <a:buClr>
                <a:schemeClr val="dk1"/>
              </a:buClr>
              <a:buSzPts val="1800"/>
              <a:buChar char="●"/>
            </a:pPr>
            <a:r>
              <a:rPr b="1" lang="en">
                <a:solidFill>
                  <a:schemeClr val="dk1"/>
                </a:solidFill>
                <a:highlight>
                  <a:schemeClr val="accent2"/>
                </a:highlight>
              </a:rPr>
              <a:t>&lt;, &lt;=, &gt;, &gt;=</a:t>
            </a:r>
            <a:r>
              <a:rPr lang="en">
                <a:solidFill>
                  <a:schemeClr val="dk1"/>
                </a:solidFill>
              </a:rPr>
              <a:t> allow you to filter date fields on a dateline, similar to how we have been using these operators on a number line.</a:t>
            </a:r>
            <a:endParaRPr>
              <a:solidFill>
                <a:schemeClr val="dk1"/>
              </a:solidFill>
            </a:endParaRPr>
          </a:p>
          <a:p>
            <a:pPr indent="-342900" lvl="0" marL="457200" rtl="0" algn="l">
              <a:spcBef>
                <a:spcPts val="1000"/>
              </a:spcBef>
              <a:spcAft>
                <a:spcPts val="1000"/>
              </a:spcAft>
              <a:buClr>
                <a:schemeClr val="dk1"/>
              </a:buClr>
              <a:buSzPts val="1800"/>
              <a:buChar char="●"/>
            </a:pPr>
            <a:r>
              <a:rPr b="1" lang="en">
                <a:solidFill>
                  <a:schemeClr val="dk1"/>
                </a:solidFill>
                <a:highlight>
                  <a:schemeClr val="accent2"/>
                </a:highlight>
              </a:rPr>
              <a:t>BETWEEN</a:t>
            </a:r>
            <a:r>
              <a:rPr lang="en">
                <a:solidFill>
                  <a:schemeClr val="dk1"/>
                </a:solidFill>
              </a:rPr>
              <a:t> will allow you to filter by segments of time. </a:t>
            </a:r>
            <a:endParaRPr/>
          </a:p>
        </p:txBody>
      </p:sp>
      <p:sp>
        <p:nvSpPr>
          <p:cNvPr id="1253" name="Google Shape;1253;p13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5000"/>
              </a:lnSpc>
              <a:spcBef>
                <a:spcPts val="600"/>
              </a:spcBef>
              <a:spcAft>
                <a:spcPts val="0"/>
              </a:spcAft>
              <a:buNone/>
            </a:pPr>
            <a:r>
              <a:rPr lang="en">
                <a:solidFill>
                  <a:srgbClr val="000000"/>
                </a:solidFill>
              </a:rPr>
              <a:t>Filtering Dates</a:t>
            </a:r>
            <a:endParaRPr b="0">
              <a:solidFill>
                <a:srgbClr val="000000"/>
              </a:solidFill>
            </a:endParaRPr>
          </a:p>
        </p:txBody>
      </p:sp>
      <p:sp>
        <p:nvSpPr>
          <p:cNvPr id="1254" name="Google Shape;1254;p1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55" name="Google Shape;1255;p13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13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61" name="Google Shape;1261;p137"/>
          <p:cNvSpPr txBox="1"/>
          <p:nvPr>
            <p:ph idx="1" type="body"/>
          </p:nvPr>
        </p:nvSpPr>
        <p:spPr>
          <a:xfrm>
            <a:off x="457200" y="1001550"/>
            <a:ext cx="8229600" cy="3079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Superstore wants to know: </a:t>
            </a:r>
            <a:r>
              <a:rPr lang="en"/>
              <a:t>1) H</a:t>
            </a:r>
            <a:r>
              <a:rPr lang="en"/>
              <a:t>ow many orders we have in 2020? </a:t>
            </a:r>
            <a:r>
              <a:rPr lang="en"/>
              <a:t>2)</a:t>
            </a:r>
            <a:r>
              <a:rPr lang="en"/>
              <a:t> How many orders did we have in the Q1 2019? To write our query, we’ll use: </a:t>
            </a:r>
            <a:endParaRPr/>
          </a:p>
          <a:p>
            <a:pPr indent="-342900" lvl="0" marL="457200" rtl="0" algn="l">
              <a:lnSpc>
                <a:spcPct val="115000"/>
              </a:lnSpc>
              <a:spcBef>
                <a:spcPts val="1000"/>
              </a:spcBef>
              <a:spcAft>
                <a:spcPts val="0"/>
              </a:spcAft>
              <a:buSzPts val="1800"/>
              <a:buAutoNum type="arabicPeriod"/>
            </a:pPr>
            <a:r>
              <a:rPr b="1" lang="en"/>
              <a:t>WHERE </a:t>
            </a:r>
            <a:r>
              <a:rPr lang="en"/>
              <a:t>to filter order_date to dates to only 2020.</a:t>
            </a:r>
            <a:endParaRPr/>
          </a:p>
          <a:p>
            <a:pPr indent="457200" lvl="0" marL="0" rtl="0" algn="l">
              <a:lnSpc>
                <a:spcPct val="115000"/>
              </a:lnSpc>
              <a:spcBef>
                <a:spcPts val="0"/>
              </a:spcBef>
              <a:spcAft>
                <a:spcPts val="0"/>
              </a:spcAft>
              <a:buNone/>
            </a:pPr>
            <a:r>
              <a:rPr lang="en"/>
              <a:t>WHERE order_date &gt; ‘2019-12-31’</a:t>
            </a:r>
            <a:endParaRPr/>
          </a:p>
          <a:p>
            <a:pPr indent="-342900" lvl="0" marL="457200" rtl="0" algn="l">
              <a:lnSpc>
                <a:spcPct val="115000"/>
              </a:lnSpc>
              <a:spcBef>
                <a:spcPts val="1000"/>
              </a:spcBef>
              <a:spcAft>
                <a:spcPts val="0"/>
              </a:spcAft>
              <a:buSzPts val="1800"/>
              <a:buAutoNum type="arabicPeriod"/>
            </a:pPr>
            <a:r>
              <a:rPr b="1" lang="en"/>
              <a:t>WHERE</a:t>
            </a:r>
            <a:r>
              <a:rPr lang="en"/>
              <a:t> to filter the Q1 2019 date segment.</a:t>
            </a:r>
            <a:endParaRPr/>
          </a:p>
          <a:p>
            <a:pPr indent="457200" lvl="0" marL="0" rtl="0" algn="l">
              <a:lnSpc>
                <a:spcPct val="115000"/>
              </a:lnSpc>
              <a:spcBef>
                <a:spcPts val="0"/>
              </a:spcBef>
              <a:spcAft>
                <a:spcPts val="0"/>
              </a:spcAft>
              <a:buNone/>
            </a:pPr>
            <a:r>
              <a:rPr lang="en"/>
              <a:t>WHERE order_date BETWEEN ‘2019-01-01’ AND ‘2019-03-31’</a:t>
            </a:r>
            <a:endParaRPr/>
          </a:p>
          <a:p>
            <a:pPr indent="0" lvl="0" marL="0" rtl="0" algn="l">
              <a:lnSpc>
                <a:spcPct val="115000"/>
              </a:lnSpc>
              <a:spcBef>
                <a:spcPts val="1000"/>
              </a:spcBef>
              <a:spcAft>
                <a:spcPts val="0"/>
              </a:spcAft>
              <a:buNone/>
            </a:pPr>
            <a:r>
              <a:t/>
            </a:r>
            <a:endParaRPr/>
          </a:p>
          <a:p>
            <a:pPr indent="0" lvl="0" marL="0" rtl="0" algn="l">
              <a:lnSpc>
                <a:spcPct val="115000"/>
              </a:lnSpc>
              <a:spcBef>
                <a:spcPts val="1000"/>
              </a:spcBef>
              <a:spcAft>
                <a:spcPts val="1000"/>
              </a:spcAft>
              <a:buNone/>
            </a:pPr>
            <a:r>
              <a:t/>
            </a:r>
            <a:endParaRPr/>
          </a:p>
        </p:txBody>
      </p:sp>
      <p:sp>
        <p:nvSpPr>
          <p:cNvPr id="1262" name="Google Shape;1262;p13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Dates</a:t>
            </a:r>
            <a:endParaRPr/>
          </a:p>
        </p:txBody>
      </p:sp>
      <p:sp>
        <p:nvSpPr>
          <p:cNvPr id="1263" name="Google Shape;1263;p13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64" name="Google Shape;1264;p137"/>
          <p:cNvSpPr txBox="1"/>
          <p:nvPr/>
        </p:nvSpPr>
        <p:spPr>
          <a:xfrm>
            <a:off x="645450" y="3378075"/>
            <a:ext cx="7705200" cy="981000"/>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SELECT</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FROM</a:t>
            </a:r>
            <a:r>
              <a:rPr lang="en">
                <a:latin typeface="Proxima Nova"/>
                <a:ea typeface="Proxima Nova"/>
                <a:cs typeface="Proxima Nova"/>
                <a:sym typeface="Proxima Nova"/>
              </a:rPr>
              <a:t> orders</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WHERE</a:t>
            </a:r>
            <a:r>
              <a:rPr lang="en">
                <a:latin typeface="Proxima Nova"/>
                <a:ea typeface="Proxima Nova"/>
                <a:cs typeface="Proxima Nova"/>
                <a:sym typeface="Proxima Nova"/>
              </a:rPr>
              <a:t> order_date BETWEEN ‘2019-01-01’ AND ‘2019-03-31’</a:t>
            </a:r>
            <a:endParaRPr>
              <a:latin typeface="Proxima Nova"/>
              <a:ea typeface="Proxima Nova"/>
              <a:cs typeface="Proxima Nova"/>
              <a:sym typeface="Proxima Nova"/>
            </a:endParaRPr>
          </a:p>
        </p:txBody>
      </p:sp>
      <p:sp>
        <p:nvSpPr>
          <p:cNvPr id="1265" name="Google Shape;1265;p13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38"/>
          <p:cNvSpPr txBox="1"/>
          <p:nvPr>
            <p:ph idx="4294967295" type="body"/>
          </p:nvPr>
        </p:nvSpPr>
        <p:spPr>
          <a:xfrm>
            <a:off x="457200" y="1102800"/>
            <a:ext cx="80325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Aggregate functions for dates allow us to focus on parts of time (years, months or seconds.)</a:t>
            </a:r>
            <a:endParaRPr/>
          </a:p>
          <a:p>
            <a:pPr indent="-330200" lvl="0" marL="457200" rtl="0" algn="l">
              <a:lnSpc>
                <a:spcPct val="115000"/>
              </a:lnSpc>
              <a:spcBef>
                <a:spcPts val="600"/>
              </a:spcBef>
              <a:spcAft>
                <a:spcPts val="0"/>
              </a:spcAft>
              <a:buClr>
                <a:srgbClr val="000000"/>
              </a:buClr>
              <a:buSzPts val="1600"/>
              <a:buChar char="●"/>
            </a:pPr>
            <a:r>
              <a:rPr b="1" lang="en" sz="1600">
                <a:highlight>
                  <a:schemeClr val="accent2"/>
                </a:highlight>
              </a:rPr>
              <a:t>DATE_PART</a:t>
            </a:r>
            <a:r>
              <a:rPr lang="en" sz="1600"/>
              <a:t> used in the WHERE part of the query filters date fields by specific parts of the date (year, day, second, etc.).</a:t>
            </a:r>
            <a:endParaRPr sz="1600"/>
          </a:p>
          <a:p>
            <a:pPr indent="-330200" lvl="0" marL="457200" rtl="0" algn="l">
              <a:lnSpc>
                <a:spcPct val="115000"/>
              </a:lnSpc>
              <a:spcBef>
                <a:spcPts val="1000"/>
              </a:spcBef>
              <a:spcAft>
                <a:spcPts val="0"/>
              </a:spcAft>
              <a:buClr>
                <a:srgbClr val="000000"/>
              </a:buClr>
              <a:buSzPts val="1600"/>
              <a:buChar char="●"/>
            </a:pPr>
            <a:r>
              <a:rPr b="1" lang="en" sz="1600">
                <a:highlight>
                  <a:schemeClr val="accent2"/>
                </a:highlight>
              </a:rPr>
              <a:t>DATE_PART</a:t>
            </a:r>
            <a:r>
              <a:rPr lang="en" sz="1600"/>
              <a:t> used in the SELECT part of the query in tandem with an aggregate function will create date groups (e.g., </a:t>
            </a:r>
            <a:r>
              <a:rPr lang="en" sz="1600">
                <a:solidFill>
                  <a:schemeClr val="dk1"/>
                </a:solidFill>
              </a:rPr>
              <a:t>Jan 2019, Jan 2018</a:t>
            </a:r>
            <a:r>
              <a:rPr lang="en" sz="1600"/>
              <a:t>, and Jan 2020 would be grouped as “January”).</a:t>
            </a:r>
            <a:endParaRPr sz="1600"/>
          </a:p>
          <a:p>
            <a:pPr indent="-330200" lvl="0" marL="457200" rtl="0" algn="l">
              <a:lnSpc>
                <a:spcPct val="115000"/>
              </a:lnSpc>
              <a:spcBef>
                <a:spcPts val="1000"/>
              </a:spcBef>
              <a:spcAft>
                <a:spcPts val="0"/>
              </a:spcAft>
              <a:buClr>
                <a:schemeClr val="dk1"/>
              </a:buClr>
              <a:buSzPts val="1600"/>
              <a:buChar char="●"/>
            </a:pPr>
            <a:r>
              <a:rPr b="1" lang="en" sz="1600">
                <a:solidFill>
                  <a:schemeClr val="dk1"/>
                </a:solidFill>
                <a:highlight>
                  <a:schemeClr val="accent2"/>
                </a:highlight>
              </a:rPr>
              <a:t>DATE_TRUNC</a:t>
            </a:r>
            <a:r>
              <a:rPr b="1" lang="en" sz="1600">
                <a:solidFill>
                  <a:schemeClr val="dk1"/>
                </a:solidFill>
              </a:rPr>
              <a:t> </a:t>
            </a:r>
            <a:r>
              <a:rPr lang="en" sz="1600">
                <a:solidFill>
                  <a:schemeClr val="dk1"/>
                </a:solidFill>
              </a:rPr>
              <a:t>used in the SELECT part of the query </a:t>
            </a:r>
            <a:r>
              <a:rPr lang="en" sz="1600">
                <a:solidFill>
                  <a:srgbClr val="202124"/>
                </a:solidFill>
                <a:highlight>
                  <a:srgbClr val="FFFFFF"/>
                </a:highlight>
              </a:rPr>
              <a:t>truncates the specified date to the accuracy specified by the DATE_PART. Together with an aggregate function, it creates subgroups (e.g., Jan 2019, Jan 2018, Jan 2020).</a:t>
            </a:r>
            <a:endParaRPr sz="1600">
              <a:solidFill>
                <a:srgbClr val="202124"/>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None/>
            </a:pPr>
            <a:r>
              <a:t/>
            </a:r>
            <a:endParaRPr/>
          </a:p>
        </p:txBody>
      </p:sp>
      <p:sp>
        <p:nvSpPr>
          <p:cNvPr id="1271" name="Google Shape;1271;p13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5000"/>
              </a:lnSpc>
              <a:spcBef>
                <a:spcPts val="600"/>
              </a:spcBef>
              <a:spcAft>
                <a:spcPts val="0"/>
              </a:spcAft>
              <a:buNone/>
            </a:pPr>
            <a:r>
              <a:rPr lang="en">
                <a:solidFill>
                  <a:srgbClr val="000000"/>
                </a:solidFill>
              </a:rPr>
              <a:t>Aggregating Dates</a:t>
            </a:r>
            <a:endParaRPr b="0">
              <a:solidFill>
                <a:srgbClr val="000000"/>
              </a:solidFill>
            </a:endParaRPr>
          </a:p>
        </p:txBody>
      </p:sp>
      <p:sp>
        <p:nvSpPr>
          <p:cNvPr id="1272" name="Google Shape;1272;p13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73" name="Google Shape;1273;p13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7" name="Shape 1277"/>
        <p:cNvGrpSpPr/>
        <p:nvPr/>
      </p:nvGrpSpPr>
      <p:grpSpPr>
        <a:xfrm>
          <a:off x="0" y="0"/>
          <a:ext cx="0" cy="0"/>
          <a:chOff x="0" y="0"/>
          <a:chExt cx="0" cy="0"/>
        </a:xfrm>
      </p:grpSpPr>
      <p:sp>
        <p:nvSpPr>
          <p:cNvPr id="1278" name="Google Shape;1278;p13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79" name="Google Shape;1279;p139"/>
          <p:cNvSpPr txBox="1"/>
          <p:nvPr>
            <p:ph idx="1" type="body"/>
          </p:nvPr>
        </p:nvSpPr>
        <p:spPr>
          <a:xfrm>
            <a:off x="457200" y="1143000"/>
            <a:ext cx="8229600" cy="190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Superstore wants to know: 1) How many sales in 2019? 2) What is our all-time most profitable month? 3) Which month/year was our most profitable?</a:t>
            </a:r>
            <a:endParaRPr/>
          </a:p>
          <a:p>
            <a:pPr indent="-342900" lvl="0" marL="457200" rtl="0" algn="l">
              <a:lnSpc>
                <a:spcPct val="115000"/>
              </a:lnSpc>
              <a:spcBef>
                <a:spcPts val="600"/>
              </a:spcBef>
              <a:spcAft>
                <a:spcPts val="0"/>
              </a:spcAft>
              <a:buSzPts val="1800"/>
              <a:buAutoNum type="arabicPeriod"/>
            </a:pPr>
            <a:r>
              <a:rPr b="1" lang="en"/>
              <a:t>DATE_PART </a:t>
            </a:r>
            <a:r>
              <a:rPr lang="en"/>
              <a:t>in WHERE will allow you to filter by date parts.</a:t>
            </a:r>
            <a:endParaRPr/>
          </a:p>
          <a:p>
            <a:pPr indent="-342900" lvl="0" marL="457200" rtl="0" algn="l">
              <a:lnSpc>
                <a:spcPct val="115000"/>
              </a:lnSpc>
              <a:spcBef>
                <a:spcPts val="0"/>
              </a:spcBef>
              <a:spcAft>
                <a:spcPts val="0"/>
              </a:spcAft>
              <a:buSzPts val="1800"/>
              <a:buAutoNum type="arabicPeriod"/>
            </a:pPr>
            <a:r>
              <a:rPr b="1" lang="en"/>
              <a:t>DATE_PART</a:t>
            </a:r>
            <a:r>
              <a:rPr lang="en"/>
              <a:t> in SELECT will create groups.</a:t>
            </a:r>
            <a:endParaRPr/>
          </a:p>
          <a:p>
            <a:pPr indent="-342900" lvl="0" marL="457200" rtl="0" algn="l">
              <a:lnSpc>
                <a:spcPct val="115000"/>
              </a:lnSpc>
              <a:spcBef>
                <a:spcPts val="0"/>
              </a:spcBef>
              <a:spcAft>
                <a:spcPts val="0"/>
              </a:spcAft>
              <a:buSzPts val="1800"/>
              <a:buAutoNum type="arabicPeriod"/>
            </a:pPr>
            <a:r>
              <a:rPr b="1" lang="en">
                <a:solidFill>
                  <a:schemeClr val="dk1"/>
                </a:solidFill>
              </a:rPr>
              <a:t>DATE_TRUNC</a:t>
            </a:r>
            <a:r>
              <a:rPr lang="en">
                <a:solidFill>
                  <a:schemeClr val="dk1"/>
                </a:solidFill>
              </a:rPr>
              <a:t> in SELECT</a:t>
            </a:r>
            <a:r>
              <a:rPr b="1" lang="en">
                <a:solidFill>
                  <a:schemeClr val="dk1"/>
                </a:solidFill>
              </a:rPr>
              <a:t> </a:t>
            </a:r>
            <a:r>
              <a:rPr lang="en">
                <a:solidFill>
                  <a:schemeClr val="dk1"/>
                </a:solidFill>
              </a:rPr>
              <a:t>will</a:t>
            </a:r>
            <a:r>
              <a:rPr lang="en">
                <a:solidFill>
                  <a:schemeClr val="dk1"/>
                </a:solidFill>
              </a:rPr>
              <a:t> create subgroups.</a:t>
            </a:r>
            <a:endParaRPr>
              <a:solidFill>
                <a:schemeClr val="dk1"/>
              </a:solidFill>
            </a:endParaRPr>
          </a:p>
          <a:p>
            <a:pPr indent="0" lvl="0" marL="0" rtl="0" algn="l">
              <a:lnSpc>
                <a:spcPct val="115000"/>
              </a:lnSpc>
              <a:spcBef>
                <a:spcPts val="600"/>
              </a:spcBef>
              <a:spcAft>
                <a:spcPts val="0"/>
              </a:spcAft>
              <a:buNone/>
            </a:pPr>
            <a:r>
              <a:t/>
            </a:r>
            <a:endParaRPr/>
          </a:p>
          <a:p>
            <a:pPr indent="0" lvl="0" marL="0" rtl="0" algn="l">
              <a:lnSpc>
                <a:spcPct val="115000"/>
              </a:lnSpc>
              <a:spcBef>
                <a:spcPts val="600"/>
              </a:spcBef>
              <a:spcAft>
                <a:spcPts val="0"/>
              </a:spcAft>
              <a:buNone/>
            </a:pPr>
            <a:r>
              <a:t/>
            </a:r>
            <a:endParaRPr/>
          </a:p>
        </p:txBody>
      </p:sp>
      <p:sp>
        <p:nvSpPr>
          <p:cNvPr id="1280" name="Google Shape;1280;p13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Aggregating Dates</a:t>
            </a:r>
            <a:endParaRPr/>
          </a:p>
        </p:txBody>
      </p:sp>
      <p:sp>
        <p:nvSpPr>
          <p:cNvPr id="1281" name="Google Shape;1281;p13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82" name="Google Shape;1282;p139"/>
          <p:cNvSpPr txBox="1"/>
          <p:nvPr/>
        </p:nvSpPr>
        <p:spPr>
          <a:xfrm>
            <a:off x="645450" y="3047050"/>
            <a:ext cx="7570500" cy="1450500"/>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SzPts val="1400"/>
              <a:buFont typeface="Proxima Nova"/>
              <a:buAutoNum type="arabicParenR"/>
            </a:pPr>
            <a:r>
              <a:rPr lang="en">
                <a:latin typeface="Proxima Nova"/>
                <a:ea typeface="Proxima Nova"/>
                <a:cs typeface="Proxima Nova"/>
                <a:sym typeface="Proxima Nova"/>
              </a:rPr>
              <a:t>SELECT</a:t>
            </a:r>
            <a:r>
              <a:rPr lang="en">
                <a:latin typeface="Proxima Nova"/>
                <a:ea typeface="Proxima Nova"/>
                <a:cs typeface="Proxima Nova"/>
                <a:sym typeface="Proxima Nova"/>
              </a:rPr>
              <a:t> COUNT(*) FROM orders WHERE DATE_PART(‘year’, order_date) = 2019;</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arenR"/>
            </a:pPr>
            <a:r>
              <a:rPr lang="en">
                <a:latin typeface="Proxima Nova"/>
                <a:ea typeface="Proxima Nova"/>
                <a:cs typeface="Proxima Nova"/>
                <a:sym typeface="Proxima Nova"/>
              </a:rPr>
              <a:t>SELECT DATE_PART(‘month’,order_date), SUM(profit) FROM orders GROUP BY 1 ORDER BY 2 DESC</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arenR"/>
            </a:pPr>
            <a:r>
              <a:rPr lang="en">
                <a:latin typeface="Proxima Nova"/>
                <a:ea typeface="Proxima Nova"/>
                <a:cs typeface="Proxima Nova"/>
                <a:sym typeface="Proxima Nova"/>
              </a:rPr>
              <a:t>SELECT DATE_TRUNC(‘month’, order_date), SUM(profit) FROM orders GROUP BY 1 ORDER BY 2 DESC</a:t>
            </a:r>
            <a:endParaRPr>
              <a:latin typeface="Proxima Nova"/>
              <a:ea typeface="Proxima Nova"/>
              <a:cs typeface="Proxima Nova"/>
              <a:sym typeface="Proxima Nova"/>
            </a:endParaRPr>
          </a:p>
        </p:txBody>
      </p:sp>
      <p:sp>
        <p:nvSpPr>
          <p:cNvPr id="1283" name="Google Shape;1283;p13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7" name="Shape 1287"/>
        <p:cNvGrpSpPr/>
        <p:nvPr/>
      </p:nvGrpSpPr>
      <p:grpSpPr>
        <a:xfrm>
          <a:off x="0" y="0"/>
          <a:ext cx="0" cy="0"/>
          <a:chOff x="0" y="0"/>
          <a:chExt cx="0" cy="0"/>
        </a:xfrm>
      </p:grpSpPr>
      <p:sp>
        <p:nvSpPr>
          <p:cNvPr id="1288" name="Google Shape;1288;p140"/>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Activity</a:t>
            </a:r>
            <a:endParaRPr b="1" sz="1400">
              <a:solidFill>
                <a:schemeClr val="dk1"/>
              </a:solidFill>
            </a:endParaRPr>
          </a:p>
          <a:p>
            <a:pPr indent="0" lvl="0" marL="0" rtl="0" algn="l">
              <a:spcBef>
                <a:spcPts val="0"/>
              </a:spcBef>
              <a:spcAft>
                <a:spcPts val="0"/>
              </a:spcAft>
              <a:buNone/>
            </a:pPr>
            <a:r>
              <a:rPr lang="en" sz="1400">
                <a:solidFill>
                  <a:schemeClr val="dk1"/>
                </a:solidFill>
              </a:rPr>
              <a:t>Give participants </a:t>
            </a:r>
            <a:r>
              <a:rPr b="1" lang="en" sz="1400">
                <a:solidFill>
                  <a:schemeClr val="dk1"/>
                </a:solidFill>
              </a:rPr>
              <a:t>10 minutes</a:t>
            </a:r>
            <a:r>
              <a:rPr lang="en" sz="1400">
                <a:solidFill>
                  <a:schemeClr val="dk1"/>
                </a:solidFill>
              </a:rPr>
              <a:t> to complete this activity. If you see more than half of the students stuck on the same thing, consider pausing the activity to address the common questions/sticking points.</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You will have about </a:t>
            </a:r>
            <a:r>
              <a:rPr b="1" lang="en" sz="1400">
                <a:solidFill>
                  <a:schemeClr val="dk1"/>
                </a:solidFill>
              </a:rPr>
              <a:t>five</a:t>
            </a:r>
            <a:r>
              <a:rPr b="1" lang="en" sz="1400">
                <a:solidFill>
                  <a:schemeClr val="dk1"/>
                </a:solidFill>
              </a:rPr>
              <a:t> minutes</a:t>
            </a:r>
            <a:r>
              <a:rPr lang="en" sz="1400">
                <a:solidFill>
                  <a:schemeClr val="dk1"/>
                </a:solidFill>
              </a:rPr>
              <a:t> to debrief this activity. </a:t>
            </a:r>
            <a:r>
              <a:rPr b="1" lang="en" sz="1400">
                <a:solidFill>
                  <a:schemeClr val="dk1"/>
                </a:solidFill>
              </a:rPr>
              <a:t>Before</a:t>
            </a:r>
            <a:r>
              <a:rPr lang="en" sz="1400">
                <a:solidFill>
                  <a:schemeClr val="dk1"/>
                </a:solidFill>
              </a:rPr>
              <a:t> moving on to the solution slide, we recommend you:</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Ask for a few volunteers to share their solutions with the class.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Poll the class on whether or not anyone had a different solution.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Take a few minutes to restate the differences in the shared solutions, identify which is correct and explain why. This gives you an opportunity to recap the content as it applies to this activity.</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1289" name="Google Shape;1289;p14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90" name="Google Shape;1290;p14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Aggregating Dates Solo Activity</a:t>
            </a:r>
            <a:endParaRPr/>
          </a:p>
        </p:txBody>
      </p:sp>
      <p:sp>
        <p:nvSpPr>
          <p:cNvPr id="1291" name="Google Shape;1291;p140"/>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41"/>
          <p:cNvSpPr txBox="1"/>
          <p:nvPr>
            <p:ph idx="1" type="body"/>
          </p:nvPr>
        </p:nvSpPr>
        <p:spPr>
          <a:xfrm>
            <a:off x="457200" y="1143000"/>
            <a:ext cx="8229600" cy="29379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What was our most profitable month in 2020?</a:t>
            </a:r>
            <a:endParaRPr b="1">
              <a:solidFill>
                <a:schemeClr val="dk1"/>
              </a:solidFill>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What was our least profitable month of all time?</a:t>
            </a:r>
            <a:endParaRPr b="1">
              <a:solidFill>
                <a:schemeClr val="dk1"/>
              </a:solidFill>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Which year had the highest average sales?</a:t>
            </a:r>
            <a:endParaRPr b="1">
              <a:solidFill>
                <a:schemeClr val="dk1"/>
              </a:solidFill>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Of months where we’ve had more than $20K in profit, which had the most transactions?</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1000"/>
              </a:spcAft>
              <a:buClr>
                <a:schemeClr val="dk1"/>
              </a:buClr>
              <a:buSzPts val="1100"/>
              <a:buFont typeface="Arial"/>
              <a:buNone/>
            </a:pPr>
            <a:r>
              <a:t/>
            </a:r>
            <a:endParaRPr b="1">
              <a:latin typeface="Inconsolata"/>
              <a:ea typeface="Inconsolata"/>
              <a:cs typeface="Inconsolata"/>
              <a:sym typeface="Inconsolata"/>
            </a:endParaRPr>
          </a:p>
        </p:txBody>
      </p:sp>
      <p:sp>
        <p:nvSpPr>
          <p:cNvPr id="1297" name="Google Shape;1297;p14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 Dates</a:t>
            </a:r>
            <a:endParaRPr/>
          </a:p>
        </p:txBody>
      </p:sp>
      <p:sp>
        <p:nvSpPr>
          <p:cNvPr id="1298" name="Google Shape;1298;p141"/>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99" name="Google Shape;1299;p14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00" name="Google Shape;1300;p14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01" name="Google Shape;1301;p14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Goals For Today </a:t>
            </a:r>
            <a:endParaRPr/>
          </a:p>
        </p:txBody>
      </p:sp>
      <p:pic>
        <p:nvPicPr>
          <p:cNvPr id="373" name="Google Shape;373;p43"/>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374" name="Google Shape;374;p4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375" name="Google Shape;375;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76" name="Google Shape;376;p4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7" name="Google Shape;377;p43"/>
          <p:cNvSpPr txBox="1"/>
          <p:nvPr>
            <p:ph idx="1" type="body"/>
          </p:nvPr>
        </p:nvSpPr>
        <p:spPr>
          <a:xfrm>
            <a:off x="457200" y="100645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Describe a relational database. </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Illustrate the structure of a database using an entity relationship diagram.</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Write queries to retrieve data from a SQL database.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Sort and segment query results to generate insights.</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Combine data from multiple tables in complex queries.</a:t>
            </a:r>
            <a:endParaRPr>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42"/>
          <p:cNvSpPr txBox="1"/>
          <p:nvPr>
            <p:ph idx="1" type="body"/>
          </p:nvPr>
        </p:nvSpPr>
        <p:spPr>
          <a:xfrm>
            <a:off x="457200" y="1011438"/>
            <a:ext cx="8229600" cy="7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Here is what your end queries should look like:</a:t>
            </a:r>
            <a:endParaRPr>
              <a:solidFill>
                <a:schemeClr val="dk1"/>
              </a:solidFill>
            </a:endParaRPr>
          </a:p>
        </p:txBody>
      </p:sp>
      <p:sp>
        <p:nvSpPr>
          <p:cNvPr id="1307" name="Google Shape;1307;p14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a:t>
            </a:r>
            <a:endParaRPr/>
          </a:p>
        </p:txBody>
      </p:sp>
      <p:sp>
        <p:nvSpPr>
          <p:cNvPr id="1308" name="Google Shape;1308;p14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09" name="Google Shape;1309;p14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10" name="Google Shape;1310;p142"/>
          <p:cNvSpPr txBox="1"/>
          <p:nvPr>
            <p:ph idx="1" type="body"/>
          </p:nvPr>
        </p:nvSpPr>
        <p:spPr>
          <a:xfrm>
            <a:off x="457200" y="1479813"/>
            <a:ext cx="8229600" cy="29550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7A1743"/>
              </a:buClr>
              <a:buSzPts val="1800"/>
              <a:buFont typeface="Inconsolata"/>
              <a:buAutoNum type="arabicParenR"/>
            </a:pPr>
            <a:r>
              <a:rPr b="1" lang="en">
                <a:latin typeface="Inconsolata"/>
                <a:ea typeface="Inconsolata"/>
                <a:cs typeface="Inconsolata"/>
                <a:sym typeface="Inconsolata"/>
              </a:rPr>
              <a:t>What was our most profitable month in 2020?</a:t>
            </a:r>
            <a:endParaRPr b="1">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SELECT DATE_PART(‘month’, order_date), SUM(profit) FROM orders WHERE DATE_PART(‘year’ order_date) = 2020 GROUP BY 1 ORDER BY 2 DESC;</a:t>
            </a:r>
            <a:endParaRPr sz="1600">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latin typeface="Inconsolata"/>
                <a:ea typeface="Inconsolata"/>
                <a:cs typeface="Inconsolata"/>
                <a:sym typeface="Inconsolata"/>
              </a:rPr>
              <a:t>What was our least profitable month of all time?</a:t>
            </a:r>
            <a:endParaRPr b="1">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SELECT DATE_PART(‘month’, order_date), SUM(profit) FROM orders GROUP BY 1 ORDER BY 2 ASC;</a:t>
            </a:r>
            <a:endParaRPr b="1">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latin typeface="Inconsolata"/>
                <a:ea typeface="Inconsolata"/>
                <a:cs typeface="Inconsolata"/>
                <a:sym typeface="Inconsolata"/>
              </a:rPr>
              <a:t>Which year had the highest average sales?</a:t>
            </a:r>
            <a:endParaRPr b="1">
              <a:latin typeface="Inconsolata"/>
              <a:ea typeface="Inconsolata"/>
              <a:cs typeface="Inconsolata"/>
              <a:sym typeface="Inconsolata"/>
            </a:endParaRPr>
          </a:p>
          <a:p>
            <a:pPr indent="0" lvl="0" marL="457200" rtl="0" algn="l">
              <a:spcBef>
                <a:spcPts val="0"/>
              </a:spcBef>
              <a:spcAft>
                <a:spcPts val="0"/>
              </a:spcAft>
              <a:buNone/>
            </a:pPr>
            <a:r>
              <a:rPr lang="en" sz="1600">
                <a:latin typeface="Inconsolata"/>
                <a:ea typeface="Inconsolata"/>
                <a:cs typeface="Inconsolata"/>
                <a:sym typeface="Inconsolata"/>
              </a:rPr>
              <a:t>SELECT DATE_PART(‘year’, order_date), AVG(sales) FROM orders GROUP BY 1 ORDER BY 2 DESC</a:t>
            </a:r>
            <a:endParaRPr sz="1600">
              <a:latin typeface="Inconsolata"/>
              <a:ea typeface="Inconsolata"/>
              <a:cs typeface="Inconsolata"/>
              <a:sym typeface="Inconsolata"/>
            </a:endParaRPr>
          </a:p>
          <a:p>
            <a:pPr indent="0" lvl="0" marL="457200" rtl="0" algn="l">
              <a:spcBef>
                <a:spcPts val="0"/>
              </a:spcBef>
              <a:spcAft>
                <a:spcPts val="0"/>
              </a:spcAft>
              <a:buNone/>
            </a:pPr>
            <a:r>
              <a:t/>
            </a:r>
            <a:endParaRPr b="1">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t/>
            </a:r>
            <a:endParaRPr b="1">
              <a:latin typeface="Inconsolata"/>
              <a:ea typeface="Inconsolata"/>
              <a:cs typeface="Inconsolata"/>
              <a:sym typeface="Inconsolat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43"/>
          <p:cNvSpPr txBox="1"/>
          <p:nvPr>
            <p:ph idx="1" type="body"/>
          </p:nvPr>
        </p:nvSpPr>
        <p:spPr>
          <a:xfrm>
            <a:off x="457200" y="1011438"/>
            <a:ext cx="8229600" cy="7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Here is what your end queries should look like:</a:t>
            </a:r>
            <a:endParaRPr>
              <a:solidFill>
                <a:schemeClr val="dk1"/>
              </a:solidFill>
            </a:endParaRPr>
          </a:p>
        </p:txBody>
      </p:sp>
      <p:sp>
        <p:nvSpPr>
          <p:cNvPr id="1316" name="Google Shape;1316;p143"/>
          <p:cNvSpPr txBox="1"/>
          <p:nvPr>
            <p:ph idx="1" type="body"/>
          </p:nvPr>
        </p:nvSpPr>
        <p:spPr>
          <a:xfrm>
            <a:off x="457200" y="1479820"/>
            <a:ext cx="8229600" cy="17115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None/>
            </a:pPr>
            <a:r>
              <a:rPr b="1" lang="en" sz="100">
                <a:solidFill>
                  <a:schemeClr val="lt1"/>
                </a:solidFill>
                <a:latin typeface="Inconsolata"/>
                <a:ea typeface="Inconsolata"/>
                <a:cs typeface="Inconsolata"/>
                <a:sym typeface="Inconsolata"/>
              </a:rPr>
              <a:t>was our most profitable month in 2020?</a:t>
            </a:r>
            <a:endParaRPr b="1" sz="100">
              <a:solidFill>
                <a:schemeClr val="lt1"/>
              </a:solidFill>
              <a:latin typeface="Inconsolata"/>
              <a:ea typeface="Inconsolata"/>
              <a:cs typeface="Inconsolata"/>
              <a:sym typeface="Inconsolata"/>
            </a:endParaRPr>
          </a:p>
          <a:p>
            <a:pPr indent="0" lvl="0" marL="0" rtl="0" algn="l">
              <a:spcBef>
                <a:spcPts val="0"/>
              </a:spcBef>
              <a:spcAft>
                <a:spcPts val="0"/>
              </a:spcAft>
              <a:buNone/>
            </a:pPr>
            <a:r>
              <a:rPr lang="en">
                <a:solidFill>
                  <a:srgbClr val="7A1743"/>
                </a:solidFill>
                <a:latin typeface="Inconsolata"/>
                <a:ea typeface="Inconsolata"/>
                <a:cs typeface="Inconsolata"/>
                <a:sym typeface="Inconsolata"/>
              </a:rPr>
              <a:t>4)</a:t>
            </a:r>
            <a:r>
              <a:rPr b="1" lang="en">
                <a:solidFill>
                  <a:schemeClr val="dk1"/>
                </a:solidFill>
                <a:latin typeface="Inconsolata"/>
                <a:ea typeface="Inconsolata"/>
                <a:cs typeface="Inconsolata"/>
                <a:sym typeface="Inconsolata"/>
              </a:rPr>
              <a:t>	Of months where we’ve had more than $20K in profit, which had the</a:t>
            </a:r>
            <a:endParaRPr b="1">
              <a:solidFill>
                <a:schemeClr val="dk1"/>
              </a:solidFill>
              <a:latin typeface="Inconsolata"/>
              <a:ea typeface="Inconsolata"/>
              <a:cs typeface="Inconsolata"/>
              <a:sym typeface="Inconsolata"/>
            </a:endParaRPr>
          </a:p>
          <a:p>
            <a:pPr indent="457200" lvl="0" marL="0" rtl="0" algn="l">
              <a:spcBef>
                <a:spcPts val="0"/>
              </a:spcBef>
              <a:spcAft>
                <a:spcPts val="0"/>
              </a:spcAft>
              <a:buNone/>
            </a:pPr>
            <a:r>
              <a:rPr b="1" lang="en">
                <a:solidFill>
                  <a:schemeClr val="dk1"/>
                </a:solidFill>
                <a:latin typeface="Inconsolata"/>
                <a:ea typeface="Inconsolata"/>
                <a:cs typeface="Inconsolata"/>
                <a:sym typeface="Inconsolata"/>
              </a:rPr>
              <a:t>most transactions?</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DATE_TRUNC(‘month’, order_date), COUNT(*) FROM orders GROUP BY 1 HAVING SUM(profit) &gt; 20000 ORDER BY 2 DESC;</a:t>
            </a:r>
            <a:endParaRPr b="1">
              <a:latin typeface="Inconsolata"/>
              <a:ea typeface="Inconsolata"/>
              <a:cs typeface="Inconsolata"/>
              <a:sym typeface="Inconsolata"/>
            </a:endParaRPr>
          </a:p>
        </p:txBody>
      </p:sp>
      <p:sp>
        <p:nvSpPr>
          <p:cNvPr id="1317" name="Google Shape;1317;p14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(Cont.)</a:t>
            </a:r>
            <a:endParaRPr/>
          </a:p>
        </p:txBody>
      </p:sp>
      <p:sp>
        <p:nvSpPr>
          <p:cNvPr id="1318" name="Google Shape;1318;p14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19" name="Google Shape;1319;p14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4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Tables</a:t>
            </a:r>
            <a:endParaRPr/>
          </a:p>
        </p:txBody>
      </p:sp>
      <p:sp>
        <p:nvSpPr>
          <p:cNvPr id="1325" name="Google Shape;1325;p14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SQL Bootcamp</a:t>
            </a:r>
            <a:endParaRPr/>
          </a:p>
        </p:txBody>
      </p:sp>
      <p:sp>
        <p:nvSpPr>
          <p:cNvPr id="1326" name="Google Shape;1326;p144"/>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The Structure of SQL</a:t>
            </a:r>
            <a:endParaRPr sz="1100">
              <a:solidFill>
                <a:srgbClr val="FFFFFF"/>
              </a:solidFill>
              <a:latin typeface="Proxima Nova"/>
              <a:ea typeface="Proxima Nova"/>
              <a:cs typeface="Proxima Nova"/>
              <a:sym typeface="Proxima Nova"/>
            </a:endParaRPr>
          </a:p>
        </p:txBody>
      </p:sp>
      <p:sp>
        <p:nvSpPr>
          <p:cNvPr id="1327" name="Google Shape;1327;p144"/>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4"/>
          <p:cNvSpPr/>
          <p:nvPr/>
        </p:nvSpPr>
        <p:spPr>
          <a:xfrm>
            <a:off x="3291159"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4"/>
          <p:cNvSpPr/>
          <p:nvPr/>
        </p:nvSpPr>
        <p:spPr>
          <a:xfrm>
            <a:off x="56266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4"/>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Querying Databases</a:t>
            </a:r>
            <a:endParaRPr sz="1100">
              <a:solidFill>
                <a:srgbClr val="FFFFFF"/>
              </a:solidFill>
              <a:latin typeface="Proxima Nova"/>
              <a:ea typeface="Proxima Nova"/>
              <a:cs typeface="Proxima Nova"/>
              <a:sym typeface="Proxima Nova"/>
            </a:endParaRPr>
          </a:p>
        </p:txBody>
      </p:sp>
      <p:sp>
        <p:nvSpPr>
          <p:cNvPr id="1331" name="Google Shape;1331;p144"/>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Filtering and Aggregating Data</a:t>
            </a:r>
            <a:endParaRPr sz="1100">
              <a:solidFill>
                <a:srgbClr val="FFFFFF"/>
              </a:solidFill>
              <a:latin typeface="Proxima Nova"/>
              <a:ea typeface="Proxima Nova"/>
              <a:cs typeface="Proxima Nova"/>
              <a:sym typeface="Proxima Nova"/>
            </a:endParaRPr>
          </a:p>
        </p:txBody>
      </p:sp>
      <p:sp>
        <p:nvSpPr>
          <p:cNvPr id="1332" name="Google Shape;1332;p144"/>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JOINing Tables</a:t>
            </a:r>
            <a:endParaRPr b="1" sz="1100">
              <a:solidFill>
                <a:srgbClr val="FFFFFF"/>
              </a:solidFill>
              <a:latin typeface="Proxima Nova"/>
              <a:ea typeface="Proxima Nova"/>
              <a:cs typeface="Proxima Nova"/>
              <a:sym typeface="Proxima Nova"/>
            </a:endParaRPr>
          </a:p>
        </p:txBody>
      </p:sp>
      <p:cxnSp>
        <p:nvCxnSpPr>
          <p:cNvPr id="1333" name="Google Shape;1333;p144"/>
          <p:cNvCxnSpPr>
            <a:stCxn id="1334" idx="6"/>
            <a:endCxn id="1327" idx="2"/>
          </p:cNvCxnSpPr>
          <p:nvPr/>
        </p:nvCxnSpPr>
        <p:spPr>
          <a:xfrm rot="10800000">
            <a:off x="969450" y="3851013"/>
            <a:ext cx="7224000" cy="0"/>
          </a:xfrm>
          <a:prstGeom prst="straightConnector1">
            <a:avLst/>
          </a:prstGeom>
          <a:noFill/>
          <a:ln cap="flat" cmpd="sng" w="38100">
            <a:solidFill>
              <a:schemeClr val="accent1"/>
            </a:solidFill>
            <a:prstDash val="solid"/>
            <a:round/>
            <a:headEnd len="med" w="med" type="none"/>
            <a:tailEnd len="med" w="med" type="none"/>
          </a:ln>
        </p:spPr>
      </p:cxnSp>
      <p:cxnSp>
        <p:nvCxnSpPr>
          <p:cNvPr id="1335" name="Google Shape;1335;p144"/>
          <p:cNvCxnSpPr>
            <a:stCxn id="1327" idx="6"/>
            <a:endCxn id="1328" idx="2"/>
          </p:cNvCxnSpPr>
          <p:nvPr/>
        </p:nvCxnSpPr>
        <p:spPr>
          <a:xfrm>
            <a:off x="1200723" y="3851013"/>
            <a:ext cx="2090400" cy="0"/>
          </a:xfrm>
          <a:prstGeom prst="straightConnector1">
            <a:avLst/>
          </a:prstGeom>
          <a:noFill/>
          <a:ln cap="flat" cmpd="sng" w="38100">
            <a:solidFill>
              <a:schemeClr val="accent1"/>
            </a:solidFill>
            <a:prstDash val="solid"/>
            <a:round/>
            <a:headEnd len="med" w="med" type="none"/>
            <a:tailEnd len="med" w="med" type="none"/>
          </a:ln>
        </p:spPr>
      </p:cxnSp>
      <p:cxnSp>
        <p:nvCxnSpPr>
          <p:cNvPr id="1336" name="Google Shape;1336;p144"/>
          <p:cNvCxnSpPr>
            <a:stCxn id="1328" idx="6"/>
            <a:endCxn id="1329" idx="2"/>
          </p:cNvCxnSpPr>
          <p:nvPr/>
        </p:nvCxnSpPr>
        <p:spPr>
          <a:xfrm>
            <a:off x="3522459" y="3851013"/>
            <a:ext cx="2104200" cy="0"/>
          </a:xfrm>
          <a:prstGeom prst="straightConnector1">
            <a:avLst/>
          </a:prstGeom>
          <a:noFill/>
          <a:ln cap="flat" cmpd="sng" w="38100">
            <a:solidFill>
              <a:schemeClr val="accent1"/>
            </a:solidFill>
            <a:prstDash val="solid"/>
            <a:round/>
            <a:headEnd len="med" w="med" type="none"/>
            <a:tailEnd len="med" w="med" type="none"/>
          </a:ln>
        </p:spPr>
      </p:cxnSp>
      <p:sp>
        <p:nvSpPr>
          <p:cNvPr id="1334" name="Google Shape;1334;p144"/>
          <p:cNvSpPr/>
          <p:nvPr/>
        </p:nvSpPr>
        <p:spPr>
          <a:xfrm>
            <a:off x="796215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And Finally</a:t>
            </a:r>
            <a:endParaRPr/>
          </a:p>
        </p:txBody>
      </p:sp>
      <p:pic>
        <p:nvPicPr>
          <p:cNvPr id="1342" name="Google Shape;1342;p145"/>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1343" name="Google Shape;1343;p14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344" name="Google Shape;1344;p1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45" name="Google Shape;1345;p145"/>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Combine data from multiple tables in complex queries.</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Celebrating Table Togetherness </a:t>
            </a:r>
            <a:endParaRPr/>
          </a:p>
        </p:txBody>
      </p:sp>
      <p:sp>
        <p:nvSpPr>
          <p:cNvPr id="1351" name="Google Shape;1351;p146"/>
          <p:cNvSpPr txBox="1"/>
          <p:nvPr>
            <p:ph idx="1" type="body"/>
          </p:nvPr>
        </p:nvSpPr>
        <p:spPr>
          <a:xfrm>
            <a:off x="457200" y="1102800"/>
            <a:ext cx="49614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One </a:t>
            </a:r>
            <a:r>
              <a:rPr lang="en" u="sng">
                <a:solidFill>
                  <a:schemeClr val="hlink"/>
                </a:solidFill>
                <a:hlinkClick r:id="rId3"/>
              </a:rPr>
              <a:t>2019 study</a:t>
            </a:r>
            <a:r>
              <a:rPr lang="en">
                <a:solidFill>
                  <a:schemeClr val="dk1"/>
                </a:solidFill>
              </a:rPr>
              <a:t> found that most companies with 1,000 employees or more are pulling from 400+ data sources for business intelligence. </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rPr>
              <a:t>In fact, more than 20% of the organizations reported drawing from a whopping 1,000 or more data sources.</a:t>
            </a:r>
            <a:endParaRPr>
              <a:solidFill>
                <a:schemeClr val="dk1"/>
              </a:solidFill>
            </a:endParaRPr>
          </a:p>
          <a:p>
            <a:pPr indent="0" lvl="0" marL="0" rtl="0" algn="l">
              <a:lnSpc>
                <a:spcPct val="115000"/>
              </a:lnSpc>
              <a:spcBef>
                <a:spcPts val="1600"/>
              </a:spcBef>
              <a:spcAft>
                <a:spcPts val="0"/>
              </a:spcAft>
              <a:buClr>
                <a:schemeClr val="dk1"/>
              </a:buClr>
              <a:buSzPts val="1100"/>
              <a:buFont typeface="Arial"/>
              <a:buNone/>
            </a:pPr>
            <a:r>
              <a:rPr lang="en">
                <a:solidFill>
                  <a:schemeClr val="dk1"/>
                </a:solidFill>
              </a:rPr>
              <a:t>So, let’s get comfortable bringing that data together! </a:t>
            </a:r>
            <a:endParaRPr>
              <a:solidFill>
                <a:schemeClr val="dk1"/>
              </a:solidFill>
            </a:endParaRPr>
          </a:p>
          <a:p>
            <a:pPr indent="0" lvl="0" marL="0" rtl="0" algn="l">
              <a:lnSpc>
                <a:spcPct val="115000"/>
              </a:lnSpc>
              <a:spcBef>
                <a:spcPts val="1600"/>
              </a:spcBef>
              <a:spcAft>
                <a:spcPts val="1600"/>
              </a:spcAft>
              <a:buNone/>
            </a:pPr>
            <a:r>
              <a:t/>
            </a:r>
            <a:endParaRPr/>
          </a:p>
        </p:txBody>
      </p:sp>
      <p:sp>
        <p:nvSpPr>
          <p:cNvPr id="1352" name="Google Shape;1352;p1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Image source</a:t>
            </a:r>
            <a:r>
              <a:rPr lang="en"/>
              <a:t>: </a:t>
            </a:r>
            <a:r>
              <a:rPr lang="en" u="sng">
                <a:solidFill>
                  <a:schemeClr val="hlink"/>
                </a:solidFill>
                <a:hlinkClick r:id="rId4"/>
              </a:rPr>
              <a:t>The A Team Meme Generator</a:t>
            </a:r>
            <a:endParaRPr/>
          </a:p>
        </p:txBody>
      </p:sp>
      <p:sp>
        <p:nvSpPr>
          <p:cNvPr id="1353" name="Google Shape;1353;p1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54" name="Google Shape;1354;p146"/>
          <p:cNvPicPr preferRelativeResize="0"/>
          <p:nvPr/>
        </p:nvPicPr>
        <p:blipFill>
          <a:blip r:embed="rId5">
            <a:alphaModFix/>
          </a:blip>
          <a:stretch>
            <a:fillRect/>
          </a:stretch>
        </p:blipFill>
        <p:spPr>
          <a:xfrm>
            <a:off x="5668025" y="1144175"/>
            <a:ext cx="3018775" cy="2365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47"/>
          <p:cNvSpPr txBox="1"/>
          <p:nvPr>
            <p:ph idx="1" type="body"/>
          </p:nvPr>
        </p:nvSpPr>
        <p:spPr>
          <a:xfrm>
            <a:off x="422500" y="1257875"/>
            <a:ext cx="4965300" cy="22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You’ve handled a data set or two before. </a:t>
            </a:r>
            <a:endParaRPr/>
          </a:p>
          <a:p>
            <a:pPr indent="0" lvl="0" marL="0" rtl="0" algn="l">
              <a:spcBef>
                <a:spcPts val="1600"/>
              </a:spcBef>
              <a:spcAft>
                <a:spcPts val="0"/>
              </a:spcAft>
              <a:buNone/>
            </a:pPr>
            <a:r>
              <a:rPr lang="en"/>
              <a:t>Let’s make a list that addresses the following:</a:t>
            </a:r>
            <a:endParaRPr/>
          </a:p>
          <a:p>
            <a:pPr indent="-342900" lvl="0" marL="457200" rtl="0" algn="l">
              <a:spcBef>
                <a:spcPts val="1600"/>
              </a:spcBef>
              <a:spcAft>
                <a:spcPts val="0"/>
              </a:spcAft>
              <a:buSzPts val="1800"/>
              <a:buChar char="●"/>
            </a:pPr>
            <a:r>
              <a:rPr lang="en"/>
              <a:t>What could go wrong when combining two or more data sets? </a:t>
            </a:r>
            <a:endParaRPr/>
          </a:p>
          <a:p>
            <a:pPr indent="-342900" lvl="0" marL="457200" rtl="0" algn="l">
              <a:spcBef>
                <a:spcPts val="1000"/>
              </a:spcBef>
              <a:spcAft>
                <a:spcPts val="0"/>
              </a:spcAft>
              <a:buSzPts val="1800"/>
              <a:buChar char="●"/>
            </a:pPr>
            <a:r>
              <a:rPr lang="en"/>
              <a:t>What might you want to have control over?</a:t>
            </a:r>
            <a:endParaRPr/>
          </a:p>
        </p:txBody>
      </p:sp>
      <p:sp>
        <p:nvSpPr>
          <p:cNvPr id="1360" name="Google Shape;1360;p14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Could Possibly </a:t>
            </a:r>
            <a:r>
              <a:rPr lang="en"/>
              <a:t>Go</a:t>
            </a:r>
            <a:r>
              <a:rPr lang="en"/>
              <a:t> Wrong?</a:t>
            </a:r>
            <a:endParaRPr/>
          </a:p>
        </p:txBody>
      </p:sp>
      <p:sp>
        <p:nvSpPr>
          <p:cNvPr id="1361" name="Google Shape;1361;p1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62" name="Google Shape;1362;p147"/>
          <p:cNvPicPr preferRelativeResize="0"/>
          <p:nvPr/>
        </p:nvPicPr>
        <p:blipFill>
          <a:blip r:embed="rId3">
            <a:alphaModFix/>
          </a:blip>
          <a:stretch>
            <a:fillRect/>
          </a:stretch>
        </p:blipFill>
        <p:spPr>
          <a:xfrm>
            <a:off x="5673825" y="1448825"/>
            <a:ext cx="3188574" cy="1992849"/>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6" name="Shape 1366"/>
        <p:cNvGrpSpPr/>
        <p:nvPr/>
      </p:nvGrpSpPr>
      <p:grpSpPr>
        <a:xfrm>
          <a:off x="0" y="0"/>
          <a:ext cx="0" cy="0"/>
          <a:chOff x="0" y="0"/>
          <a:chExt cx="0" cy="0"/>
        </a:xfrm>
      </p:grpSpPr>
      <p:sp>
        <p:nvSpPr>
          <p:cNvPr id="1367" name="Google Shape;1367;p148"/>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Combining Data in SQL</a:t>
            </a:r>
            <a:endParaRPr/>
          </a:p>
        </p:txBody>
      </p:sp>
      <p:sp>
        <p:nvSpPr>
          <p:cNvPr id="1368" name="Google Shape;1368;p14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JOINing Tables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and UNIONs</a:t>
            </a:r>
            <a:endParaRPr/>
          </a:p>
        </p:txBody>
      </p:sp>
      <p:sp>
        <p:nvSpPr>
          <p:cNvPr id="1374" name="Google Shape;1374;p1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75" name="Google Shape;1375;p149"/>
          <p:cNvSpPr txBox="1"/>
          <p:nvPr>
            <p:ph idx="4294967295" type="body"/>
          </p:nvPr>
        </p:nvSpPr>
        <p:spPr>
          <a:xfrm>
            <a:off x="1124713" y="1954450"/>
            <a:ext cx="3422400" cy="1350600"/>
          </a:xfrm>
          <a:prstGeom prst="rect">
            <a:avLst/>
          </a:prstGeom>
          <a:noFill/>
          <a:ln cap="flat" cmpd="sng" w="9525">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700"/>
              <a:buFont typeface="Roboto Mono"/>
              <a:buNone/>
            </a:pPr>
            <a:r>
              <a:rPr lang="en">
                <a:solidFill>
                  <a:schemeClr val="dk1"/>
                </a:solidFill>
              </a:rPr>
              <a:t>A </a:t>
            </a:r>
            <a:r>
              <a:rPr b="1" lang="en">
                <a:solidFill>
                  <a:schemeClr val="dk1"/>
                </a:solidFill>
              </a:rPr>
              <a:t>JOIN</a:t>
            </a:r>
            <a:r>
              <a:rPr lang="en">
                <a:solidFill>
                  <a:schemeClr val="dk1"/>
                </a:solidFill>
              </a:rPr>
              <a:t> combines </a:t>
            </a:r>
            <a:r>
              <a:rPr b="1" lang="en">
                <a:solidFill>
                  <a:schemeClr val="dk1"/>
                </a:solidFill>
                <a:highlight>
                  <a:srgbClr val="FFDB00"/>
                </a:highlight>
              </a:rPr>
              <a:t>columns</a:t>
            </a:r>
            <a:r>
              <a:rPr lang="en">
                <a:solidFill>
                  <a:schemeClr val="dk1"/>
                </a:solidFill>
              </a:rPr>
              <a:t> from tables using common unique identifiers (keys).</a:t>
            </a:r>
            <a:endParaRPr/>
          </a:p>
        </p:txBody>
      </p:sp>
      <p:sp>
        <p:nvSpPr>
          <p:cNvPr id="1376" name="Google Shape;1376;p149"/>
          <p:cNvSpPr txBox="1"/>
          <p:nvPr>
            <p:ph idx="4294967295" type="body"/>
          </p:nvPr>
        </p:nvSpPr>
        <p:spPr>
          <a:xfrm>
            <a:off x="4887890" y="1954450"/>
            <a:ext cx="3422400" cy="1350600"/>
          </a:xfrm>
          <a:prstGeom prst="rect">
            <a:avLst/>
          </a:prstGeom>
          <a:noFill/>
          <a:ln cap="flat" cmpd="sng" w="9525">
            <a:solidFill>
              <a:schemeClr val="accent3"/>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A </a:t>
            </a:r>
            <a:r>
              <a:rPr b="1" lang="en">
                <a:solidFill>
                  <a:schemeClr val="dk1"/>
                </a:solidFill>
              </a:rPr>
              <a:t>UNION</a:t>
            </a:r>
            <a:r>
              <a:rPr lang="en">
                <a:solidFill>
                  <a:schemeClr val="dk1"/>
                </a:solidFill>
              </a:rPr>
              <a:t> combines </a:t>
            </a:r>
            <a:r>
              <a:rPr b="1" lang="en">
                <a:solidFill>
                  <a:schemeClr val="dk1"/>
                </a:solidFill>
                <a:highlight>
                  <a:srgbClr val="FFDB00"/>
                </a:highlight>
              </a:rPr>
              <a:t>rows</a:t>
            </a:r>
            <a:r>
              <a:rPr b="1" lang="en">
                <a:solidFill>
                  <a:schemeClr val="dk1"/>
                </a:solidFill>
              </a:rPr>
              <a:t> </a:t>
            </a:r>
            <a:r>
              <a:rPr lang="en">
                <a:solidFill>
                  <a:schemeClr val="dk1"/>
                </a:solidFill>
              </a:rPr>
              <a:t>of </a:t>
            </a:r>
            <a:r>
              <a:rPr i="1" lang="en">
                <a:solidFill>
                  <a:schemeClr val="dk1"/>
                </a:solidFill>
              </a:rPr>
              <a:t>similar</a:t>
            </a:r>
            <a:r>
              <a:rPr lang="en">
                <a:solidFill>
                  <a:schemeClr val="dk1"/>
                </a:solidFill>
              </a:rPr>
              <a:t> data.</a:t>
            </a:r>
            <a:endParaRPr/>
          </a:p>
        </p:txBody>
      </p:sp>
      <p:sp>
        <p:nvSpPr>
          <p:cNvPr id="1377" name="Google Shape;1377;p149"/>
          <p:cNvSpPr txBox="1"/>
          <p:nvPr/>
        </p:nvSpPr>
        <p:spPr>
          <a:xfrm>
            <a:off x="457200" y="1071593"/>
            <a:ext cx="7971000" cy="6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In SQL, there are two primary methods for bringing data together: </a:t>
            </a:r>
            <a:endParaRPr>
              <a:latin typeface="Proxima Nova"/>
              <a:ea typeface="Proxima Nova"/>
              <a:cs typeface="Proxima Nova"/>
              <a:sym typeface="Proxima Nova"/>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1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a:t>
            </a:r>
            <a:endParaRPr/>
          </a:p>
        </p:txBody>
      </p:sp>
      <p:sp>
        <p:nvSpPr>
          <p:cNvPr id="1383" name="Google Shape;1383;p1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84" name="Google Shape;1384;p150"/>
          <p:cNvSpPr txBox="1"/>
          <p:nvPr/>
        </p:nvSpPr>
        <p:spPr>
          <a:xfrm>
            <a:off x="457200" y="955250"/>
            <a:ext cx="82296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A </a:t>
            </a:r>
            <a:r>
              <a:rPr b="1" lang="en" sz="1800">
                <a:solidFill>
                  <a:schemeClr val="dk1"/>
                </a:solidFill>
                <a:latin typeface="Proxima Nova"/>
                <a:ea typeface="Proxima Nova"/>
                <a:cs typeface="Proxima Nova"/>
                <a:sym typeface="Proxima Nova"/>
              </a:rPr>
              <a:t>JOIN</a:t>
            </a:r>
            <a:r>
              <a:rPr lang="en" sz="1800">
                <a:solidFill>
                  <a:schemeClr val="dk1"/>
                </a:solidFill>
                <a:latin typeface="Proxima Nova"/>
                <a:ea typeface="Proxima Nova"/>
                <a:cs typeface="Proxima Nova"/>
                <a:sym typeface="Proxima Nova"/>
              </a:rPr>
              <a:t> combines columns from multiple tables using a common unique identifier or “key.”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graphicFrame>
        <p:nvGraphicFramePr>
          <p:cNvPr id="1385" name="Google Shape;1385;p150"/>
          <p:cNvGraphicFramePr/>
          <p:nvPr/>
        </p:nvGraphicFramePr>
        <p:xfrm>
          <a:off x="519515" y="1830813"/>
          <a:ext cx="3000000" cy="3000000"/>
        </p:xfrm>
        <a:graphic>
          <a:graphicData uri="http://schemas.openxmlformats.org/drawingml/2006/table">
            <a:tbl>
              <a:tblPr>
                <a:noFill/>
                <a:tableStyleId>{71F5D8EB-CC8D-49F7-8EE7-3C9506985A6B}</a:tableStyleId>
              </a:tblPr>
              <a:tblGrid>
                <a:gridCol w="447275"/>
                <a:gridCol w="708550"/>
                <a:gridCol w="1021775"/>
              </a:tblGrid>
              <a:tr h="396875">
                <a:tc gridSpan="3">
                  <a:txBody>
                    <a:bodyPr/>
                    <a:lstStyle/>
                    <a:p>
                      <a:pPr indent="0" lvl="0" marL="0" rtl="0" algn="l">
                        <a:spcBef>
                          <a:spcPts val="0"/>
                        </a:spcBef>
                        <a:spcAft>
                          <a:spcPts val="0"/>
                        </a:spcAft>
                        <a:buNone/>
                      </a:pPr>
                      <a:r>
                        <a:rPr lang="en">
                          <a:latin typeface="Proxima Nova"/>
                          <a:ea typeface="Proxima Nova"/>
                          <a:cs typeface="Proxima Nova"/>
                          <a:sym typeface="Proxima Nova"/>
                        </a:rPr>
                        <a:t>drivers</a:t>
                      </a:r>
                      <a:endParaRPr>
                        <a:latin typeface="Proxima Nova"/>
                        <a:ea typeface="Proxima Nova"/>
                        <a:cs typeface="Proxima Nova"/>
                        <a:sym typeface="Proxima Nova"/>
                      </a:endParaRPr>
                    </a:p>
                  </a:txBody>
                  <a:tcPr marT="91425" marB="91425" marR="91425" marL="91425">
                    <a:solidFill>
                      <a:schemeClr val="accent1"/>
                    </a:solidFill>
                  </a:tcPr>
                </a:tc>
                <a:tc hMerge="1"/>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solidFill>
                      <a:srgbClr val="FFF2CC"/>
                    </a:solidFill>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solidFill>
                      <a:srgbClr val="FFF2CC"/>
                    </a:solidFill>
                  </a:tcPr>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solidFill>
                      <a:srgbClr val="FFF2CC"/>
                    </a:solidFill>
                  </a:tcPr>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Ali</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solidFill>
                      <a:srgbClr val="FFF2CC"/>
                    </a:solidFill>
                  </a:tcPr>
                </a:tc>
              </a:tr>
            </a:tbl>
          </a:graphicData>
        </a:graphic>
      </p:graphicFrame>
      <p:graphicFrame>
        <p:nvGraphicFramePr>
          <p:cNvPr id="1386" name="Google Shape;1386;p150"/>
          <p:cNvGraphicFramePr/>
          <p:nvPr/>
        </p:nvGraphicFramePr>
        <p:xfrm>
          <a:off x="2799490" y="1830813"/>
          <a:ext cx="3000000" cy="3000000"/>
        </p:xfrm>
        <a:graphic>
          <a:graphicData uri="http://schemas.openxmlformats.org/drawingml/2006/table">
            <a:tbl>
              <a:tblPr>
                <a:noFill/>
                <a:tableStyleId>{71F5D8EB-CC8D-49F7-8EE7-3C9506985A6B}</a:tableStyleId>
              </a:tblPr>
              <a:tblGrid>
                <a:gridCol w="382850"/>
                <a:gridCol w="1330675"/>
              </a:tblGrid>
              <a:tr h="396875">
                <a:tc gridSpan="2">
                  <a:txBody>
                    <a:bodyPr/>
                    <a:lstStyle/>
                    <a:p>
                      <a:pPr indent="0" lvl="0" marL="0" rtl="0" algn="l">
                        <a:spcBef>
                          <a:spcPts val="0"/>
                        </a:spcBef>
                        <a:spcAft>
                          <a:spcPts val="0"/>
                        </a:spcAft>
                        <a:buNone/>
                      </a:pPr>
                      <a:r>
                        <a:rPr lang="en">
                          <a:latin typeface="Proxima Nova"/>
                          <a:ea typeface="Proxima Nova"/>
                          <a:cs typeface="Proxima Nova"/>
                          <a:sym typeface="Proxima Nova"/>
                        </a:rPr>
                        <a:t>vehicles</a:t>
                      </a:r>
                      <a:endParaRPr>
                        <a:latin typeface="Proxima Nova"/>
                        <a:ea typeface="Proxima Nova"/>
                        <a:cs typeface="Proxima Nova"/>
                        <a:sym typeface="Proxima Nova"/>
                      </a:endParaRPr>
                    </a:p>
                  </a:txBody>
                  <a:tcPr marT="91425" marB="91425" marR="91425" marL="91425">
                    <a:solidFill>
                      <a:schemeClr val="accent1"/>
                    </a:solidFill>
                  </a:tcPr>
                </a:tc>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vehicle_name</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Explorer</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Civic</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Corolla</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solidFill>
                      <a:srgbClr val="FFF2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Impala</a:t>
                      </a:r>
                      <a:endParaRPr>
                        <a:latin typeface="Proxima Nova"/>
                        <a:ea typeface="Proxima Nova"/>
                        <a:cs typeface="Proxima Nova"/>
                        <a:sym typeface="Proxima Nova"/>
                      </a:endParaRPr>
                    </a:p>
                  </a:txBody>
                  <a:tcPr marT="91425" marB="91425" marR="91425" marL="91425"/>
                </a:tc>
              </a:tr>
            </a:tbl>
          </a:graphicData>
        </a:graphic>
      </p:graphicFrame>
      <p:sp>
        <p:nvSpPr>
          <p:cNvPr id="1387" name="Google Shape;1387;p150"/>
          <p:cNvSpPr/>
          <p:nvPr/>
        </p:nvSpPr>
        <p:spPr>
          <a:xfrm>
            <a:off x="4615390" y="2645900"/>
            <a:ext cx="342900" cy="274200"/>
          </a:xfrm>
          <a:prstGeom prst="rightArrow">
            <a:avLst>
              <a:gd fmla="val 50000" name="adj1"/>
              <a:gd fmla="val 50000" name="adj2"/>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88" name="Google Shape;1388;p150"/>
          <p:cNvGraphicFramePr/>
          <p:nvPr/>
        </p:nvGraphicFramePr>
        <p:xfrm>
          <a:off x="5088650" y="1830813"/>
          <a:ext cx="3000000" cy="3000000"/>
        </p:xfrm>
        <a:graphic>
          <a:graphicData uri="http://schemas.openxmlformats.org/drawingml/2006/table">
            <a:tbl>
              <a:tblPr>
                <a:noFill/>
                <a:tableStyleId>{71F5D8EB-CC8D-49F7-8EE7-3C9506985A6B}</a:tableStyleId>
              </a:tblPr>
              <a:tblGrid>
                <a:gridCol w="382850"/>
                <a:gridCol w="760325"/>
                <a:gridCol w="1016675"/>
                <a:gridCol w="1286250"/>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vehicle_name</a:t>
                      </a:r>
                      <a:endParaRPr>
                        <a:latin typeface="Proxima Nova"/>
                        <a:ea typeface="Proxima Nova"/>
                        <a:cs typeface="Proxima Nova"/>
                        <a:sym typeface="Proxima Nova"/>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Corolla</a:t>
                      </a:r>
                      <a:endParaRPr>
                        <a:latin typeface="Proxima Nova"/>
                        <a:ea typeface="Proxima Nova"/>
                        <a:cs typeface="Proxima Nova"/>
                        <a:sym typeface="Proxima Nova"/>
                      </a:endParaRPr>
                    </a:p>
                  </a:txBody>
                  <a:tcPr marT="91425" marB="91425" marR="91425" marL="91425"/>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Impala</a:t>
                      </a:r>
                      <a:endParaRPr>
                        <a:latin typeface="Proxima Nova"/>
                        <a:ea typeface="Proxima Nova"/>
                        <a:cs typeface="Proxima Nova"/>
                        <a:sym typeface="Proxima Nova"/>
                      </a:endParaRPr>
                    </a:p>
                  </a:txBody>
                  <a:tcPr marT="91425" marB="91425" marR="91425" marL="91425"/>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Impala</a:t>
                      </a:r>
                      <a:endParaRPr>
                        <a:latin typeface="Proxima Nova"/>
                        <a:ea typeface="Proxima Nova"/>
                        <a:cs typeface="Proxima Nova"/>
                        <a:sym typeface="Proxima Nova"/>
                      </a:endParaRPr>
                    </a:p>
                  </a:txBody>
                  <a:tcPr marT="91425" marB="91425" marR="91425" marL="91425"/>
                </a:tc>
              </a:tr>
            </a:tbl>
          </a:graphicData>
        </a:graphic>
      </p:graphicFrame>
      <p:pic>
        <p:nvPicPr>
          <p:cNvPr id="1389" name="Google Shape;1389;p150"/>
          <p:cNvPicPr preferRelativeResize="0"/>
          <p:nvPr/>
        </p:nvPicPr>
        <p:blipFill rotWithShape="1">
          <a:blip r:embed="rId3">
            <a:alphaModFix/>
          </a:blip>
          <a:srcRect b="27260" l="0" r="0" t="20941"/>
          <a:stretch/>
        </p:blipFill>
        <p:spPr>
          <a:xfrm>
            <a:off x="6263863" y="3587912"/>
            <a:ext cx="2270886" cy="117621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51"/>
          <p:cNvSpPr txBox="1"/>
          <p:nvPr/>
        </p:nvSpPr>
        <p:spPr>
          <a:xfrm>
            <a:off x="457200" y="955250"/>
            <a:ext cx="8229600" cy="5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A </a:t>
            </a:r>
            <a:r>
              <a:rPr b="1" lang="en" sz="1800">
                <a:solidFill>
                  <a:schemeClr val="dk1"/>
                </a:solidFill>
                <a:latin typeface="Proxima Nova"/>
                <a:ea typeface="Proxima Nova"/>
                <a:cs typeface="Proxima Nova"/>
                <a:sym typeface="Proxima Nova"/>
              </a:rPr>
              <a:t>UNION </a:t>
            </a:r>
            <a:r>
              <a:rPr lang="en" sz="1800">
                <a:solidFill>
                  <a:schemeClr val="dk1"/>
                </a:solidFill>
                <a:latin typeface="Proxima Nova"/>
                <a:ea typeface="Proxima Nova"/>
                <a:cs typeface="Proxima Nova"/>
                <a:sym typeface="Proxima Nova"/>
              </a:rPr>
              <a:t>combines rows from multiple tables with similar data to create a new set. Using “UNION” removes duplicates when combining the two tables.</a:t>
            </a:r>
            <a:endParaRPr b="1" sz="24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p:txBody>
      </p:sp>
      <p:sp>
        <p:nvSpPr>
          <p:cNvPr id="1395" name="Google Shape;1395;p1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UNIONs</a:t>
            </a:r>
            <a:endParaRPr/>
          </a:p>
        </p:txBody>
      </p:sp>
      <p:sp>
        <p:nvSpPr>
          <p:cNvPr id="1396" name="Google Shape;1396;p1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397" name="Google Shape;1397;p151"/>
          <p:cNvGraphicFramePr/>
          <p:nvPr/>
        </p:nvGraphicFramePr>
        <p:xfrm>
          <a:off x="519525" y="1830825"/>
          <a:ext cx="3000000" cy="3000000"/>
        </p:xfrm>
        <a:graphic>
          <a:graphicData uri="http://schemas.openxmlformats.org/drawingml/2006/table">
            <a:tbl>
              <a:tblPr>
                <a:noFill/>
                <a:tableStyleId>{71F5D8EB-CC8D-49F7-8EE7-3C9506985A6B}</a:tableStyleId>
              </a:tblPr>
              <a:tblGrid>
                <a:gridCol w="447275"/>
                <a:gridCol w="708550"/>
                <a:gridCol w="1021775"/>
              </a:tblGrid>
              <a:tr h="396875">
                <a:tc gridSpan="3">
                  <a:txBody>
                    <a:bodyPr/>
                    <a:lstStyle/>
                    <a:p>
                      <a:pPr indent="0" lvl="0" marL="0" rtl="0" algn="l">
                        <a:spcBef>
                          <a:spcPts val="0"/>
                        </a:spcBef>
                        <a:spcAft>
                          <a:spcPts val="0"/>
                        </a:spcAft>
                        <a:buNone/>
                      </a:pPr>
                      <a:r>
                        <a:rPr lang="en">
                          <a:latin typeface="Proxima Nova"/>
                          <a:ea typeface="Proxima Nova"/>
                          <a:cs typeface="Proxima Nova"/>
                          <a:sym typeface="Proxima Nova"/>
                        </a:rPr>
                        <a:t>carpoolers</a:t>
                      </a:r>
                      <a:endParaRPr>
                        <a:latin typeface="Proxima Nova"/>
                        <a:ea typeface="Proxima Nova"/>
                        <a:cs typeface="Proxima Nova"/>
                        <a:sym typeface="Proxima Nova"/>
                      </a:endParaRPr>
                    </a:p>
                  </a:txBody>
                  <a:tcPr marT="91425" marB="91425" marR="91425" marL="91425">
                    <a:solidFill>
                      <a:schemeClr val="accent1"/>
                    </a:solidFill>
                  </a:tcPr>
                </a:tc>
                <a:tc hMerge="1"/>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398" name="Google Shape;1398;p151"/>
          <p:cNvGraphicFramePr/>
          <p:nvPr/>
        </p:nvGraphicFramePr>
        <p:xfrm>
          <a:off x="2799500" y="1830813"/>
          <a:ext cx="3000000" cy="3000000"/>
        </p:xfrm>
        <a:graphic>
          <a:graphicData uri="http://schemas.openxmlformats.org/drawingml/2006/table">
            <a:tbl>
              <a:tblPr>
                <a:noFill/>
                <a:tableStyleId>{71F5D8EB-CC8D-49F7-8EE7-3C9506985A6B}</a:tableStyleId>
              </a:tblPr>
              <a:tblGrid>
                <a:gridCol w="447275"/>
                <a:gridCol w="708550"/>
                <a:gridCol w="1021775"/>
              </a:tblGrid>
              <a:tr h="396875">
                <a:tc gridSpan="3">
                  <a:txBody>
                    <a:bodyPr/>
                    <a:lstStyle/>
                    <a:p>
                      <a:pPr indent="0" lvl="0" marL="0" rtl="0" algn="l">
                        <a:spcBef>
                          <a:spcPts val="0"/>
                        </a:spcBef>
                        <a:spcAft>
                          <a:spcPts val="0"/>
                        </a:spcAft>
                        <a:buNone/>
                      </a:pPr>
                      <a:r>
                        <a:rPr lang="en">
                          <a:latin typeface="Proxima Nova"/>
                          <a:ea typeface="Proxima Nova"/>
                          <a:cs typeface="Proxima Nova"/>
                          <a:sym typeface="Proxima Nova"/>
                        </a:rPr>
                        <a:t>monthly_parkers</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hMerge="1"/>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Ali</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Ray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399" name="Google Shape;1399;p151"/>
          <p:cNvSpPr/>
          <p:nvPr/>
        </p:nvSpPr>
        <p:spPr>
          <a:xfrm>
            <a:off x="5161050" y="2796625"/>
            <a:ext cx="663300" cy="274200"/>
          </a:xfrm>
          <a:prstGeom prst="rightArrow">
            <a:avLst>
              <a:gd fmla="val 50000" name="adj1"/>
              <a:gd fmla="val 50000" name="adj2"/>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400" name="Google Shape;1400;p151"/>
          <p:cNvGraphicFramePr/>
          <p:nvPr/>
        </p:nvGraphicFramePr>
        <p:xfrm>
          <a:off x="5978500" y="1782063"/>
          <a:ext cx="3000000" cy="3000000"/>
        </p:xfrm>
        <a:graphic>
          <a:graphicData uri="http://schemas.openxmlformats.org/drawingml/2006/table">
            <a:tbl>
              <a:tblPr>
                <a:noFill/>
                <a:tableStyleId>{71F5D8EB-CC8D-49F7-8EE7-3C9506985A6B}</a:tableStyleId>
              </a:tblPr>
              <a:tblGrid>
                <a:gridCol w="447275"/>
                <a:gridCol w="708550"/>
                <a:gridCol w="1021775"/>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Ali</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Ray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r>
            </a:tbl>
          </a:graphicData>
        </a:graphic>
      </p:graphicFrame>
      <p:pic>
        <p:nvPicPr>
          <p:cNvPr id="1401" name="Google Shape;1401;p151"/>
          <p:cNvPicPr preferRelativeResize="0"/>
          <p:nvPr/>
        </p:nvPicPr>
        <p:blipFill>
          <a:blip r:embed="rId3">
            <a:alphaModFix/>
          </a:blip>
          <a:stretch>
            <a:fillRect/>
          </a:stretch>
        </p:blipFill>
        <p:spPr>
          <a:xfrm>
            <a:off x="4014525" y="3622312"/>
            <a:ext cx="1114948" cy="11149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Structure of SQL</a:t>
            </a:r>
            <a:endParaRPr sz="3600"/>
          </a:p>
        </p:txBody>
      </p:sp>
      <p:sp>
        <p:nvSpPr>
          <p:cNvPr id="383" name="Google Shape;383;p4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SQL Bootcamp</a:t>
            </a:r>
            <a:endParaRPr/>
          </a:p>
        </p:txBody>
      </p:sp>
      <p:sp>
        <p:nvSpPr>
          <p:cNvPr id="384" name="Google Shape;384;p44"/>
          <p:cNvSpPr/>
          <p:nvPr/>
        </p:nvSpPr>
        <p:spPr>
          <a:xfrm>
            <a:off x="91440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4"/>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The Structure of SQL</a:t>
            </a:r>
            <a:endParaRPr b="1" sz="1100">
              <a:solidFill>
                <a:srgbClr val="FFFFFF"/>
              </a:solidFill>
              <a:latin typeface="Proxima Nova"/>
              <a:ea typeface="Proxima Nova"/>
              <a:cs typeface="Proxima Nova"/>
              <a:sym typeface="Proxima Nova"/>
            </a:endParaRPr>
          </a:p>
        </p:txBody>
      </p:sp>
      <p:sp>
        <p:nvSpPr>
          <p:cNvPr id="386" name="Google Shape;386;p44"/>
          <p:cNvSpPr/>
          <p:nvPr/>
        </p:nvSpPr>
        <p:spPr>
          <a:xfrm>
            <a:off x="3263648"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5612896"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Querying Databases</a:t>
            </a:r>
            <a:endParaRPr sz="1100">
              <a:solidFill>
                <a:srgbClr val="FFFFFF"/>
              </a:solidFill>
              <a:latin typeface="Proxima Nova"/>
              <a:ea typeface="Proxima Nova"/>
              <a:cs typeface="Proxima Nova"/>
              <a:sym typeface="Proxima Nova"/>
            </a:endParaRPr>
          </a:p>
        </p:txBody>
      </p:sp>
      <p:sp>
        <p:nvSpPr>
          <p:cNvPr id="390" name="Google Shape;390;p44"/>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Filtering and Aggregating Data</a:t>
            </a:r>
            <a:endParaRPr sz="1100">
              <a:solidFill>
                <a:srgbClr val="FFFFFF"/>
              </a:solidFill>
              <a:latin typeface="Proxima Nova"/>
              <a:ea typeface="Proxima Nova"/>
              <a:cs typeface="Proxima Nova"/>
              <a:sym typeface="Proxima Nova"/>
            </a:endParaRPr>
          </a:p>
        </p:txBody>
      </p:sp>
      <p:sp>
        <p:nvSpPr>
          <p:cNvPr id="391" name="Google Shape;391;p44"/>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JOINing Tables</a:t>
            </a:r>
            <a:endParaRPr sz="1100">
              <a:solidFill>
                <a:srgbClr val="FFFFFF"/>
              </a:solidFill>
              <a:latin typeface="Proxima Nova"/>
              <a:ea typeface="Proxima Nova"/>
              <a:cs typeface="Proxima Nova"/>
              <a:sym typeface="Proxima Nova"/>
            </a:endParaRPr>
          </a:p>
        </p:txBody>
      </p:sp>
      <p:cxnSp>
        <p:nvCxnSpPr>
          <p:cNvPr id="392" name="Google Shape;392;p44"/>
          <p:cNvCxnSpPr>
            <a:stCxn id="384" idx="6"/>
            <a:endCxn id="386" idx="2"/>
          </p:cNvCxnSpPr>
          <p:nvPr/>
        </p:nvCxnSpPr>
        <p:spPr>
          <a:xfrm>
            <a:off x="1145700"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393" name="Google Shape;393;p44"/>
          <p:cNvCxnSpPr>
            <a:stCxn id="386" idx="6"/>
            <a:endCxn id="387" idx="2"/>
          </p:cNvCxnSpPr>
          <p:nvPr/>
        </p:nvCxnSpPr>
        <p:spPr>
          <a:xfrm>
            <a:off x="3494948"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394" name="Google Shape;394;p44"/>
          <p:cNvCxnSpPr>
            <a:stCxn id="387" idx="6"/>
            <a:endCxn id="388" idx="2"/>
          </p:cNvCxnSpPr>
          <p:nvPr/>
        </p:nvCxnSpPr>
        <p:spPr>
          <a:xfrm>
            <a:off x="5844196" y="3851013"/>
            <a:ext cx="21180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1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They Live in a Query</a:t>
            </a:r>
            <a:endParaRPr/>
          </a:p>
        </p:txBody>
      </p:sp>
      <p:sp>
        <p:nvSpPr>
          <p:cNvPr id="1407" name="Google Shape;1407;p152"/>
          <p:cNvSpPr txBox="1"/>
          <p:nvPr>
            <p:ph idx="1" type="body"/>
          </p:nvPr>
        </p:nvSpPr>
        <p:spPr>
          <a:xfrm>
            <a:off x="457200" y="973950"/>
            <a:ext cx="5376900" cy="3567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B7B7B7"/>
                </a:solidFill>
              </a:rPr>
              <a:t>SELECT</a:t>
            </a:r>
            <a:r>
              <a:rPr lang="en">
                <a:solidFill>
                  <a:srgbClr val="B7B7B7"/>
                </a:solidFill>
              </a:rPr>
              <a:t> picks the columns. </a:t>
            </a:r>
            <a:endParaRPr>
              <a:solidFill>
                <a:srgbClr val="B7B7B7"/>
              </a:solidFill>
            </a:endParaRPr>
          </a:p>
          <a:p>
            <a:pPr indent="0" lvl="0" marL="0" rtl="0" algn="l">
              <a:lnSpc>
                <a:spcPct val="120000"/>
              </a:lnSpc>
              <a:spcBef>
                <a:spcPts val="1100"/>
              </a:spcBef>
              <a:spcAft>
                <a:spcPts val="0"/>
              </a:spcAft>
              <a:buNone/>
            </a:pPr>
            <a:r>
              <a:rPr b="1" lang="en">
                <a:solidFill>
                  <a:schemeClr val="dk1"/>
                </a:solidFill>
              </a:rPr>
              <a:t>FROM</a:t>
            </a:r>
            <a:r>
              <a:rPr lang="en">
                <a:solidFill>
                  <a:schemeClr val="dk1"/>
                </a:solidFill>
              </a:rPr>
              <a:t> points to the table.</a:t>
            </a:r>
            <a:endParaRPr>
              <a:solidFill>
                <a:schemeClr val="dk1"/>
              </a:solidFill>
            </a:endParaRPr>
          </a:p>
          <a:p>
            <a:pPr indent="0" lvl="0" marL="0" rtl="0" algn="l">
              <a:lnSpc>
                <a:spcPct val="120000"/>
              </a:lnSpc>
              <a:spcBef>
                <a:spcPts val="1100"/>
              </a:spcBef>
              <a:spcAft>
                <a:spcPts val="0"/>
              </a:spcAft>
              <a:buNone/>
            </a:pPr>
            <a:r>
              <a:rPr b="1" lang="en">
                <a:solidFill>
                  <a:srgbClr val="B7B7B7"/>
                </a:solidFill>
              </a:rPr>
              <a:t>WHERE</a:t>
            </a:r>
            <a:r>
              <a:rPr lang="en">
                <a:solidFill>
                  <a:srgbClr val="B7B7B7"/>
                </a:solidFill>
              </a:rPr>
              <a:t> puts filters on rows.</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GROUP BY</a:t>
            </a:r>
            <a:r>
              <a:rPr lang="en">
                <a:solidFill>
                  <a:srgbClr val="B7B7B7"/>
                </a:solidFill>
              </a:rPr>
              <a:t> aggregates across values of a variable.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HAVING</a:t>
            </a:r>
            <a:r>
              <a:rPr lang="en">
                <a:solidFill>
                  <a:srgbClr val="B7B7B7"/>
                </a:solidFill>
              </a:rPr>
              <a:t> filters aggregated values </a:t>
            </a:r>
            <a:r>
              <a:rPr b="1" i="1" lang="en">
                <a:solidFill>
                  <a:srgbClr val="B7B7B7"/>
                </a:solidFill>
              </a:rPr>
              <a:t>after</a:t>
            </a:r>
            <a:r>
              <a:rPr lang="en">
                <a:solidFill>
                  <a:srgbClr val="B7B7B7"/>
                </a:solidFill>
              </a:rPr>
              <a:t> they have been grouped.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ORDER BY</a:t>
            </a:r>
            <a:r>
              <a:rPr lang="en">
                <a:solidFill>
                  <a:srgbClr val="B7B7B7"/>
                </a:solidFill>
              </a:rPr>
              <a:t> sorts the results.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LIMIT</a:t>
            </a:r>
            <a:r>
              <a:rPr lang="en">
                <a:solidFill>
                  <a:srgbClr val="B7B7B7"/>
                </a:solidFill>
              </a:rPr>
              <a:t> limits results to the first </a:t>
            </a:r>
            <a:r>
              <a:rPr b="1" lang="en">
                <a:solidFill>
                  <a:srgbClr val="B7B7B7"/>
                </a:solidFill>
              </a:rPr>
              <a:t>n</a:t>
            </a:r>
            <a:r>
              <a:rPr lang="en">
                <a:solidFill>
                  <a:srgbClr val="B7B7B7"/>
                </a:solidFill>
              </a:rPr>
              <a:t> rows.</a:t>
            </a:r>
            <a:endParaRPr>
              <a:solidFill>
                <a:srgbClr val="B7B7B7"/>
              </a:solidFill>
            </a:endParaRPr>
          </a:p>
          <a:p>
            <a:pPr indent="0" lvl="0" marL="0" rtl="0" algn="l">
              <a:spcBef>
                <a:spcPts val="0"/>
              </a:spcBef>
              <a:spcAft>
                <a:spcPts val="1600"/>
              </a:spcAft>
              <a:buNone/>
            </a:pPr>
            <a:r>
              <a:t/>
            </a:r>
            <a:endParaRPr/>
          </a:p>
        </p:txBody>
      </p:sp>
      <p:sp>
        <p:nvSpPr>
          <p:cNvPr id="1408" name="Google Shape;1408;p1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09" name="Google Shape;1409;p152"/>
          <p:cNvSpPr/>
          <p:nvPr/>
        </p:nvSpPr>
        <p:spPr>
          <a:xfrm>
            <a:off x="457200" y="1466175"/>
            <a:ext cx="2789700" cy="4479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0" name="Google Shape;1410;p152"/>
          <p:cNvPicPr preferRelativeResize="0"/>
          <p:nvPr/>
        </p:nvPicPr>
        <p:blipFill rotWithShape="1">
          <a:blip r:embed="rId3">
            <a:alphaModFix/>
          </a:blip>
          <a:srcRect b="0" l="0" r="0" t="0"/>
          <a:stretch/>
        </p:blipFill>
        <p:spPr>
          <a:xfrm>
            <a:off x="5834100" y="1110525"/>
            <a:ext cx="3071398" cy="3071500"/>
          </a:xfrm>
          <a:prstGeom prst="rect">
            <a:avLst/>
          </a:prstGeom>
          <a:noFill/>
          <a:ln>
            <a:noFill/>
          </a:ln>
        </p:spPr>
      </p:pic>
      <p:sp>
        <p:nvSpPr>
          <p:cNvPr id="1411" name="Google Shape;1411;p152"/>
          <p:cNvSpPr txBox="1"/>
          <p:nvPr/>
        </p:nvSpPr>
        <p:spPr>
          <a:xfrm>
            <a:off x="6533400" y="1373675"/>
            <a:ext cx="20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 Query Building</a:t>
            </a:r>
            <a:endParaRPr>
              <a:latin typeface="Proxima Nova"/>
              <a:ea typeface="Proxima Nova"/>
              <a:cs typeface="Proxima Nova"/>
              <a:sym typeface="Proxima Nova"/>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1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Wants to Be Normal</a:t>
            </a:r>
            <a:endParaRPr/>
          </a:p>
        </p:txBody>
      </p:sp>
      <p:sp>
        <p:nvSpPr>
          <p:cNvPr id="1417" name="Google Shape;1417;p15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normalized database will seek to </a:t>
            </a:r>
            <a:r>
              <a:rPr b="1" lang="en"/>
              <a:t>separate data across multiple tables</a:t>
            </a:r>
            <a:r>
              <a:rPr lang="en"/>
              <a:t> that are</a:t>
            </a:r>
            <a:r>
              <a:rPr lang="en"/>
              <a:t> related to each other by keys. This reduces redundancy and memory footprint and improves speed.</a:t>
            </a:r>
            <a:endParaRPr b="1" sz="2400">
              <a:solidFill>
                <a:schemeClr val="dk1"/>
              </a:solidFill>
            </a:endParaRPr>
          </a:p>
          <a:p>
            <a:pPr indent="0" lvl="0" marL="0" rtl="0" algn="l">
              <a:spcBef>
                <a:spcPts val="1600"/>
              </a:spcBef>
              <a:spcAft>
                <a:spcPts val="1600"/>
              </a:spcAft>
              <a:buNone/>
            </a:pPr>
            <a:r>
              <a:t/>
            </a:r>
            <a:endParaRPr b="1"/>
          </a:p>
        </p:txBody>
      </p:sp>
      <p:sp>
        <p:nvSpPr>
          <p:cNvPr id="1418" name="Google Shape;1418;p1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19" name="Google Shape;1419;p153"/>
          <p:cNvSpPr/>
          <p:nvPr/>
        </p:nvSpPr>
        <p:spPr>
          <a:xfrm>
            <a:off x="415775" y="3014925"/>
            <a:ext cx="8229600" cy="1096800"/>
          </a:xfrm>
          <a:prstGeom prst="roundRect">
            <a:avLst>
              <a:gd fmla="val 16667" name="adj"/>
            </a:avLst>
          </a:prstGeom>
          <a:solidFill>
            <a:srgbClr val="EFEFEF"/>
          </a:solidFill>
          <a:ln>
            <a:noFill/>
          </a:ln>
        </p:spPr>
        <p:txBody>
          <a:bodyPr anchorCtr="0" anchor="t" bIns="91425" lIns="91425" spcFirstLastPara="1" rIns="91425" wrap="square" tIns="91425">
            <a:noAutofit/>
          </a:bodyPr>
          <a:lstStyle/>
          <a:p>
            <a:pPr indent="0" lvl="0" marL="914400" rtl="0" algn="l">
              <a:lnSpc>
                <a:spcPct val="100000"/>
              </a:lnSpc>
              <a:spcBef>
                <a:spcPts val="0"/>
              </a:spcBef>
              <a:spcAft>
                <a:spcPts val="1600"/>
              </a:spcAft>
              <a:buClr>
                <a:schemeClr val="dk1"/>
              </a:buClr>
              <a:buSzPts val="1100"/>
              <a:buFont typeface="Arial"/>
              <a:buNone/>
            </a:pPr>
            <a:r>
              <a:rPr lang="en" sz="1800">
                <a:latin typeface="Proxima Nova"/>
                <a:ea typeface="Proxima Nova"/>
                <a:cs typeface="Proxima Nova"/>
                <a:sym typeface="Proxima Nova"/>
              </a:rPr>
              <a:t>SQL queries are most performant (in terms of memory and speed) when tables are </a:t>
            </a:r>
            <a:r>
              <a:rPr b="1" lang="en" sz="1800">
                <a:latin typeface="Proxima Nova"/>
                <a:ea typeface="Proxima Nova"/>
                <a:cs typeface="Proxima Nova"/>
                <a:sym typeface="Proxima Nova"/>
              </a:rPr>
              <a:t>NARROW</a:t>
            </a:r>
            <a:r>
              <a:rPr lang="en" sz="1800">
                <a:latin typeface="Proxima Nova"/>
                <a:ea typeface="Proxima Nova"/>
                <a:cs typeface="Proxima Nova"/>
                <a:sym typeface="Proxima Nova"/>
              </a:rPr>
              <a:t> (few columns) and </a:t>
            </a:r>
            <a:r>
              <a:rPr b="1" lang="en" sz="1800">
                <a:latin typeface="Proxima Nova"/>
                <a:ea typeface="Proxima Nova"/>
                <a:cs typeface="Proxima Nova"/>
                <a:sym typeface="Proxima Nova"/>
              </a:rPr>
              <a:t>TALL</a:t>
            </a:r>
            <a:r>
              <a:rPr lang="en" sz="1800">
                <a:latin typeface="Proxima Nova"/>
                <a:ea typeface="Proxima Nova"/>
                <a:cs typeface="Proxima Nova"/>
                <a:sym typeface="Proxima Nova"/>
              </a:rPr>
              <a:t> (many rows). This is where JOINs and UNIONs come into play!  </a:t>
            </a:r>
            <a:endParaRPr sz="1800">
              <a:latin typeface="Proxima Nova"/>
              <a:ea typeface="Proxima Nova"/>
              <a:cs typeface="Proxima Nova"/>
              <a:sym typeface="Proxima Nova"/>
            </a:endParaRPr>
          </a:p>
        </p:txBody>
      </p:sp>
      <p:pic>
        <p:nvPicPr>
          <p:cNvPr id="1420" name="Google Shape;1420;p153"/>
          <p:cNvPicPr preferRelativeResize="0"/>
          <p:nvPr/>
        </p:nvPicPr>
        <p:blipFill>
          <a:blip r:embed="rId3">
            <a:alphaModFix/>
          </a:blip>
          <a:stretch>
            <a:fillRect/>
          </a:stretch>
        </p:blipFill>
        <p:spPr>
          <a:xfrm>
            <a:off x="343793" y="3169050"/>
            <a:ext cx="981832" cy="979823"/>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cxnSp>
        <p:nvCxnSpPr>
          <p:cNvPr id="1425" name="Google Shape;1425;p154"/>
          <p:cNvCxnSpPr/>
          <p:nvPr/>
        </p:nvCxnSpPr>
        <p:spPr>
          <a:xfrm flipH="1" rot="10800000">
            <a:off x="4624400" y="2121100"/>
            <a:ext cx="1445700" cy="1224600"/>
          </a:xfrm>
          <a:prstGeom prst="bentConnector3">
            <a:avLst>
              <a:gd fmla="val 69287" name="adj1"/>
            </a:avLst>
          </a:prstGeom>
          <a:noFill/>
          <a:ln cap="flat" cmpd="sng" w="9525">
            <a:solidFill>
              <a:srgbClr val="000000"/>
            </a:solidFill>
            <a:prstDash val="dash"/>
            <a:round/>
            <a:headEnd len="med" w="med" type="none"/>
            <a:tailEnd len="med" w="med" type="stealth"/>
          </a:ln>
        </p:spPr>
      </p:cxnSp>
      <p:sp>
        <p:nvSpPr>
          <p:cNvPr id="1426" name="Google Shape;1426;p15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Our K</a:t>
            </a:r>
            <a:r>
              <a:rPr lang="en"/>
              <a:t>eys</a:t>
            </a:r>
            <a:r>
              <a:rPr lang="en"/>
              <a:t>?</a:t>
            </a:r>
            <a:endParaRPr/>
          </a:p>
        </p:txBody>
      </p:sp>
      <p:sp>
        <p:nvSpPr>
          <p:cNvPr id="1427" name="Google Shape;1427;p154"/>
          <p:cNvSpPr txBox="1"/>
          <p:nvPr>
            <p:ph idx="1" type="body"/>
          </p:nvPr>
        </p:nvSpPr>
        <p:spPr>
          <a:xfrm>
            <a:off x="457200" y="1061375"/>
            <a:ext cx="8229600" cy="81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Take a look through our five tables. </a:t>
            </a:r>
            <a:r>
              <a:rPr lang="en"/>
              <a:t>Which columns would we use to connect the</a:t>
            </a:r>
            <a:r>
              <a:rPr lang="en"/>
              <a:t>se tables</a:t>
            </a:r>
            <a:r>
              <a:rPr lang="en"/>
              <a:t>?</a:t>
            </a:r>
            <a:endParaRPr/>
          </a:p>
        </p:txBody>
      </p:sp>
      <p:sp>
        <p:nvSpPr>
          <p:cNvPr id="1428" name="Google Shape;1428;p1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cxnSp>
        <p:nvCxnSpPr>
          <p:cNvPr id="1429" name="Google Shape;1429;p154"/>
          <p:cNvCxnSpPr/>
          <p:nvPr/>
        </p:nvCxnSpPr>
        <p:spPr>
          <a:xfrm flipH="1">
            <a:off x="2575675" y="3240100"/>
            <a:ext cx="887700" cy="622200"/>
          </a:xfrm>
          <a:prstGeom prst="bentConnector3">
            <a:avLst>
              <a:gd fmla="val 50000" name="adj1"/>
            </a:avLst>
          </a:prstGeom>
          <a:noFill/>
          <a:ln cap="flat" cmpd="sng" w="9525">
            <a:solidFill>
              <a:srgbClr val="000000"/>
            </a:solidFill>
            <a:prstDash val="dash"/>
            <a:round/>
            <a:headEnd len="med" w="med" type="none"/>
            <a:tailEnd len="med" w="med" type="stealth"/>
          </a:ln>
        </p:spPr>
      </p:cxnSp>
      <p:cxnSp>
        <p:nvCxnSpPr>
          <p:cNvPr id="1430" name="Google Shape;1430;p154"/>
          <p:cNvCxnSpPr/>
          <p:nvPr/>
        </p:nvCxnSpPr>
        <p:spPr>
          <a:xfrm flipH="1">
            <a:off x="2559400" y="2488850"/>
            <a:ext cx="896400" cy="900"/>
          </a:xfrm>
          <a:prstGeom prst="bentConnector3">
            <a:avLst>
              <a:gd fmla="val 50000" name="adj1"/>
            </a:avLst>
          </a:prstGeom>
          <a:noFill/>
          <a:ln cap="flat" cmpd="sng" w="9525">
            <a:solidFill>
              <a:srgbClr val="000000"/>
            </a:solidFill>
            <a:prstDash val="dash"/>
            <a:round/>
            <a:headEnd len="med" w="med" type="none"/>
            <a:tailEnd len="med" w="med" type="stealth"/>
          </a:ln>
        </p:spPr>
      </p:cxnSp>
      <p:graphicFrame>
        <p:nvGraphicFramePr>
          <p:cNvPr id="1431" name="Google Shape;1431;p154"/>
          <p:cNvGraphicFramePr/>
          <p:nvPr/>
        </p:nvGraphicFramePr>
        <p:xfrm>
          <a:off x="708625" y="3437200"/>
          <a:ext cx="3000000" cy="3000000"/>
        </p:xfrm>
        <a:graphic>
          <a:graphicData uri="http://schemas.openxmlformats.org/drawingml/2006/table">
            <a:tbl>
              <a:tblPr>
                <a:noFill/>
                <a:tableStyleId>{71F5D8EB-CC8D-49F7-8EE7-3C9506985A6B}</a:tableStyleId>
              </a:tblPr>
              <a:tblGrid>
                <a:gridCol w="537525"/>
                <a:gridCol w="1313150"/>
              </a:tblGrid>
              <a:tr h="20832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Customers</a:t>
                      </a:r>
                      <a:endParaRPr b="1" sz="900">
                        <a:solidFill>
                          <a:srgbClr val="FFFFFF"/>
                        </a:solidFill>
                        <a:latin typeface="Courier New"/>
                        <a:ea typeface="Courier New"/>
                        <a:cs typeface="Courier New"/>
                        <a:sym typeface="Courier New"/>
                      </a:endParaRPr>
                    </a:p>
                  </a:txBody>
                  <a:tcPr marT="45700" marB="45700" marR="91425" marL="91425">
                    <a:solidFill>
                      <a:srgbClr val="3D6BD4"/>
                    </a:solidFill>
                  </a:tcPr>
                </a:tc>
                <a:tc hMerge="1"/>
              </a:tr>
              <a:tr h="252200">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customer_id</a:t>
                      </a:r>
                      <a:endParaRPr b="1" sz="900">
                        <a:latin typeface="Courier New"/>
                        <a:ea typeface="Courier New"/>
                        <a:cs typeface="Courier New"/>
                        <a:sym typeface="Courier New"/>
                      </a:endParaRPr>
                    </a:p>
                  </a:txBody>
                  <a:tcPr marT="45700" marB="45700" marR="91425" marL="91425">
                    <a:solidFill>
                      <a:srgbClr val="CCCCCC"/>
                    </a:solidFill>
                  </a:tcPr>
                </a:tc>
              </a:tr>
              <a:tr h="275400">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customer_name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segment</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cxnSp>
        <p:nvCxnSpPr>
          <p:cNvPr id="1432" name="Google Shape;1432;p154"/>
          <p:cNvCxnSpPr/>
          <p:nvPr/>
        </p:nvCxnSpPr>
        <p:spPr>
          <a:xfrm flipH="1" rot="10800000">
            <a:off x="5254250" y="3611875"/>
            <a:ext cx="819600" cy="485700"/>
          </a:xfrm>
          <a:prstGeom prst="bentConnector3">
            <a:avLst>
              <a:gd fmla="val 50000" name="adj1"/>
            </a:avLst>
          </a:prstGeom>
          <a:noFill/>
          <a:ln cap="flat" cmpd="sng" w="9525">
            <a:solidFill>
              <a:srgbClr val="000000"/>
            </a:solidFill>
            <a:prstDash val="dash"/>
            <a:round/>
            <a:headEnd len="med" w="med" type="none"/>
            <a:tailEnd len="med" w="med" type="stealth"/>
          </a:ln>
        </p:spPr>
      </p:cxnSp>
      <p:graphicFrame>
        <p:nvGraphicFramePr>
          <p:cNvPr id="1433" name="Google Shape;1433;p154"/>
          <p:cNvGraphicFramePr/>
          <p:nvPr/>
        </p:nvGraphicFramePr>
        <p:xfrm>
          <a:off x="708625" y="2060238"/>
          <a:ext cx="3000000" cy="3000000"/>
        </p:xfrm>
        <a:graphic>
          <a:graphicData uri="http://schemas.openxmlformats.org/drawingml/2006/table">
            <a:tbl>
              <a:tblPr>
                <a:noFill/>
                <a:tableStyleId>{71F5D8EB-CC8D-49F7-8EE7-3C9506985A6B}</a:tableStyleId>
              </a:tblPr>
              <a:tblGrid>
                <a:gridCol w="537525"/>
                <a:gridCol w="1313150"/>
              </a:tblGrid>
              <a:tr h="20825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Returns</a:t>
                      </a:r>
                      <a:endParaRPr b="1" sz="900">
                        <a:solidFill>
                          <a:srgbClr val="FFFFFF"/>
                        </a:solidFill>
                        <a:latin typeface="Courier New"/>
                        <a:ea typeface="Courier New"/>
                        <a:cs typeface="Courier New"/>
                        <a:sym typeface="Courier New"/>
                      </a:endParaRPr>
                    </a:p>
                  </a:txBody>
                  <a:tcPr marT="45700" marB="45700" marR="91425" marL="91425">
                    <a:lnB cap="flat" cmpd="sng" w="9525">
                      <a:solidFill>
                        <a:srgbClr val="9E9E9E"/>
                      </a:solidFill>
                      <a:prstDash val="solid"/>
                      <a:round/>
                      <a:headEnd len="sm" w="sm" type="none"/>
                      <a:tailEnd len="sm" w="sm" type="none"/>
                    </a:lnB>
                    <a:solidFill>
                      <a:srgbClr val="3D6BD4"/>
                    </a:solidFill>
                  </a:tcPr>
                </a:tc>
                <a:tc hMerge="1"/>
              </a:tr>
              <a:tr h="25212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r h="377825">
                <a:tc>
                  <a:txBody>
                    <a:bodyPr/>
                    <a:lstStyle/>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return_date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return_quantity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reason_returned</a:t>
                      </a:r>
                      <a:endParaRPr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r>
            </a:tbl>
          </a:graphicData>
        </a:graphic>
      </p:graphicFrame>
      <p:graphicFrame>
        <p:nvGraphicFramePr>
          <p:cNvPr id="1434" name="Google Shape;1434;p154"/>
          <p:cNvGraphicFramePr/>
          <p:nvPr/>
        </p:nvGraphicFramePr>
        <p:xfrm>
          <a:off x="3449413" y="2065588"/>
          <a:ext cx="3000000" cy="3000000"/>
        </p:xfrm>
        <a:graphic>
          <a:graphicData uri="http://schemas.openxmlformats.org/drawingml/2006/table">
            <a:tbl>
              <a:tblPr>
                <a:noFill/>
                <a:tableStyleId>{71F5D8EB-CC8D-49F7-8EE7-3C9506985A6B}</a:tableStyleId>
              </a:tblPr>
              <a:tblGrid>
                <a:gridCol w="537525"/>
                <a:gridCol w="1313150"/>
              </a:tblGrid>
              <a:tr h="22962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Orders</a:t>
                      </a:r>
                      <a:endParaRPr b="1" sz="900">
                        <a:solidFill>
                          <a:srgbClr val="FFFFFF"/>
                        </a:solidFill>
                        <a:latin typeface="Courier New"/>
                        <a:ea typeface="Courier New"/>
                        <a:cs typeface="Courier New"/>
                        <a:sym typeface="Courier New"/>
                      </a:endParaRPr>
                    </a:p>
                  </a:txBody>
                  <a:tcPr marT="45700" marB="45700" marR="91425" marL="91425">
                    <a:solidFill>
                      <a:srgbClr val="3D6BD4"/>
                    </a:solidFill>
                  </a:tcPr>
                </a:tc>
                <a:tc hMerge="1"/>
              </a:tr>
              <a:tr h="278000">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solidFill>
                      <a:srgbClr val="CCCCCC"/>
                    </a:solidFill>
                  </a:tcPr>
                </a:tc>
              </a:tr>
              <a:tr h="1320975">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FK2</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FK3</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order_date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ship_mode</a:t>
                      </a:r>
                      <a:endParaRPr sz="9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900">
                          <a:solidFill>
                            <a:srgbClr val="000000"/>
                          </a:solidFill>
                          <a:latin typeface="Courier New"/>
                          <a:ea typeface="Courier New"/>
                          <a:cs typeface="Courier New"/>
                          <a:sym typeface="Courier New"/>
                        </a:rPr>
                        <a:t>customer_id</a:t>
                      </a:r>
                      <a:endParaRPr b="1" sz="900">
                        <a:solidFill>
                          <a:srgbClr val="000000"/>
                        </a:solidFill>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900">
                          <a:solidFill>
                            <a:srgbClr val="000000"/>
                          </a:solidFill>
                          <a:latin typeface="Courier New"/>
                          <a:ea typeface="Courier New"/>
                          <a:cs typeface="Courier New"/>
                          <a:sym typeface="Courier New"/>
                        </a:rPr>
                        <a:t>product_id</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discount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profit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postal_code</a:t>
                      </a:r>
                      <a:endParaRPr sz="900">
                        <a:latin typeface="Courier New"/>
                        <a:ea typeface="Courier New"/>
                        <a:cs typeface="Courier New"/>
                        <a:sym typeface="Courier New"/>
                      </a:endParaRPr>
                    </a:p>
                    <a:p>
                      <a:pPr indent="0" lvl="0" marL="0" rtl="0" algn="l">
                        <a:spcBef>
                          <a:spcPts val="0"/>
                        </a:spcBef>
                        <a:spcAft>
                          <a:spcPts val="0"/>
                        </a:spcAft>
                        <a:buClr>
                          <a:srgbClr val="000000"/>
                        </a:buClr>
                        <a:buSzPts val="1100"/>
                        <a:buFont typeface="Arial"/>
                        <a:buNone/>
                      </a:pPr>
                      <a:r>
                        <a:rPr b="1" lang="en" sz="900">
                          <a:solidFill>
                            <a:srgbClr val="000000"/>
                          </a:solidFill>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1435" name="Google Shape;1435;p154"/>
          <p:cNvGraphicFramePr/>
          <p:nvPr/>
        </p:nvGraphicFramePr>
        <p:xfrm>
          <a:off x="6063263" y="3200913"/>
          <a:ext cx="3000000" cy="3000000"/>
        </p:xfrm>
        <a:graphic>
          <a:graphicData uri="http://schemas.openxmlformats.org/drawingml/2006/table">
            <a:tbl>
              <a:tblPr>
                <a:noFill/>
                <a:tableStyleId>{71F5D8EB-CC8D-49F7-8EE7-3C9506985A6B}</a:tableStyleId>
              </a:tblPr>
              <a:tblGrid>
                <a:gridCol w="537525"/>
                <a:gridCol w="1313150"/>
              </a:tblGrid>
              <a:tr h="20652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Regions</a:t>
                      </a:r>
                      <a:endParaRPr b="1" sz="900">
                        <a:solidFill>
                          <a:srgbClr val="FFFFFF"/>
                        </a:solidFill>
                        <a:latin typeface="Courier New"/>
                        <a:ea typeface="Courier New"/>
                        <a:cs typeface="Courier New"/>
                        <a:sym typeface="Courier New"/>
                      </a:endParaRPr>
                    </a:p>
                  </a:txBody>
                  <a:tcPr marT="45700" marB="45700" marR="91425" marL="91425">
                    <a:solidFill>
                      <a:srgbClr val="3D6BD4"/>
                    </a:solidFill>
                  </a:tcPr>
                </a:tc>
                <a:tc hMerge="1"/>
              </a:tr>
              <a:tr h="22202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CCCCCC"/>
                    </a:solidFill>
                  </a:tcPr>
                </a:tc>
              </a:tr>
              <a:tr h="696675">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country_code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country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salesperson</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1436" name="Google Shape;1436;p154"/>
          <p:cNvGraphicFramePr/>
          <p:nvPr/>
        </p:nvGraphicFramePr>
        <p:xfrm>
          <a:off x="6063275" y="1714175"/>
          <a:ext cx="3000000" cy="3000000"/>
        </p:xfrm>
        <a:graphic>
          <a:graphicData uri="http://schemas.openxmlformats.org/drawingml/2006/table">
            <a:tbl>
              <a:tblPr>
                <a:noFill/>
                <a:tableStyleId>{71F5D8EB-CC8D-49F7-8EE7-3C9506985A6B}</a:tableStyleId>
              </a:tblPr>
              <a:tblGrid>
                <a:gridCol w="591625"/>
                <a:gridCol w="1905250"/>
              </a:tblGrid>
              <a:tr h="20155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Products</a:t>
                      </a:r>
                      <a:endParaRPr b="1" sz="900">
                        <a:solidFill>
                          <a:srgbClr val="FFFFFF"/>
                        </a:solidFill>
                        <a:latin typeface="Courier New"/>
                        <a:ea typeface="Courier New"/>
                        <a:cs typeface="Courier New"/>
                        <a:sym typeface="Courier New"/>
                      </a:endParaRPr>
                    </a:p>
                  </a:txBody>
                  <a:tcPr marT="45700" marB="45700" marR="91425" marL="91425">
                    <a:solidFill>
                      <a:srgbClr val="3D6BD4"/>
                    </a:solidFill>
                  </a:tcPr>
                </a:tc>
                <a:tc hMerge="1"/>
              </a:tr>
              <a:tr h="24402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product_id</a:t>
                      </a:r>
                      <a:endParaRPr sz="900">
                        <a:latin typeface="Courier New"/>
                        <a:ea typeface="Courier New"/>
                        <a:cs typeface="Courier New"/>
                        <a:sym typeface="Courier New"/>
                      </a:endParaRPr>
                    </a:p>
                  </a:txBody>
                  <a:tcPr marT="45700" marB="45700" marR="91425" marL="91425">
                    <a:solidFill>
                      <a:srgbClr val="CCCCCC"/>
                    </a:solidFill>
                  </a:tcPr>
                </a:tc>
              </a:tr>
              <a:tr h="464900">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product_cost_to_consumer</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5"/>
                                        </p:tgtEl>
                                        <p:attrNameLst>
                                          <p:attrName>style.visibility</p:attrName>
                                        </p:attrNameLst>
                                      </p:cBhvr>
                                      <p:to>
                                        <p:strVal val="visible"/>
                                      </p:to>
                                    </p:set>
                                    <p:animEffect filter="fade" transition="in">
                                      <p:cBhvr>
                                        <p:cTn dur="1000"/>
                                        <p:tgtEl>
                                          <p:spTgt spid="1425"/>
                                        </p:tgtEl>
                                      </p:cBhvr>
                                    </p:animEffect>
                                  </p:childTnLst>
                                </p:cTn>
                              </p:par>
                              <p:par>
                                <p:cTn fill="hold" nodeType="withEffect" presetClass="entr" presetID="10" presetSubtype="0">
                                  <p:stCondLst>
                                    <p:cond delay="0"/>
                                  </p:stCondLst>
                                  <p:childTnLst>
                                    <p:set>
                                      <p:cBhvr>
                                        <p:cTn dur="1" fill="hold">
                                          <p:stCondLst>
                                            <p:cond delay="0"/>
                                          </p:stCondLst>
                                        </p:cTn>
                                        <p:tgtEl>
                                          <p:spTgt spid="1429"/>
                                        </p:tgtEl>
                                        <p:attrNameLst>
                                          <p:attrName>style.visibility</p:attrName>
                                        </p:attrNameLst>
                                      </p:cBhvr>
                                      <p:to>
                                        <p:strVal val="visible"/>
                                      </p:to>
                                    </p:set>
                                    <p:animEffect filter="fade" transition="in">
                                      <p:cBhvr>
                                        <p:cTn dur="1000"/>
                                        <p:tgtEl>
                                          <p:spTgt spid="1429"/>
                                        </p:tgtEl>
                                      </p:cBhvr>
                                    </p:animEffect>
                                  </p:childTnLst>
                                </p:cTn>
                              </p:par>
                              <p:par>
                                <p:cTn fill="hold" nodeType="withEffect" presetClass="entr" presetID="10" presetSubtype="0">
                                  <p:stCondLst>
                                    <p:cond delay="0"/>
                                  </p:stCondLst>
                                  <p:childTnLst>
                                    <p:set>
                                      <p:cBhvr>
                                        <p:cTn dur="1" fill="hold">
                                          <p:stCondLst>
                                            <p:cond delay="0"/>
                                          </p:stCondLst>
                                        </p:cTn>
                                        <p:tgtEl>
                                          <p:spTgt spid="1430"/>
                                        </p:tgtEl>
                                        <p:attrNameLst>
                                          <p:attrName>style.visibility</p:attrName>
                                        </p:attrNameLst>
                                      </p:cBhvr>
                                      <p:to>
                                        <p:strVal val="visible"/>
                                      </p:to>
                                    </p:set>
                                    <p:animEffect filter="fade" transition="in">
                                      <p:cBhvr>
                                        <p:cTn dur="1000"/>
                                        <p:tgtEl>
                                          <p:spTgt spid="1430"/>
                                        </p:tgtEl>
                                      </p:cBhvr>
                                    </p:animEffect>
                                  </p:childTnLst>
                                </p:cTn>
                              </p:par>
                              <p:par>
                                <p:cTn fill="hold" nodeType="withEffect" presetClass="entr" presetID="10" presetSubtype="0">
                                  <p:stCondLst>
                                    <p:cond delay="0"/>
                                  </p:stCondLst>
                                  <p:childTnLst>
                                    <p:set>
                                      <p:cBhvr>
                                        <p:cTn dur="1" fill="hold">
                                          <p:stCondLst>
                                            <p:cond delay="0"/>
                                          </p:stCondLst>
                                        </p:cTn>
                                        <p:tgtEl>
                                          <p:spTgt spid="1431"/>
                                        </p:tgtEl>
                                        <p:attrNameLst>
                                          <p:attrName>style.visibility</p:attrName>
                                        </p:attrNameLst>
                                      </p:cBhvr>
                                      <p:to>
                                        <p:strVal val="visible"/>
                                      </p:to>
                                    </p:set>
                                    <p:animEffect filter="fade" transition="in">
                                      <p:cBhvr>
                                        <p:cTn dur="1000"/>
                                        <p:tgtEl>
                                          <p:spTgt spid="1431"/>
                                        </p:tgtEl>
                                      </p:cBhvr>
                                    </p:animEffect>
                                  </p:childTnLst>
                                </p:cTn>
                              </p:par>
                              <p:par>
                                <p:cTn fill="hold" nodeType="withEffect" presetClass="entr" presetID="10" presetSubtype="0">
                                  <p:stCondLst>
                                    <p:cond delay="0"/>
                                  </p:stCondLst>
                                  <p:childTnLst>
                                    <p:set>
                                      <p:cBhvr>
                                        <p:cTn dur="1" fill="hold">
                                          <p:stCondLst>
                                            <p:cond delay="0"/>
                                          </p:stCondLst>
                                        </p:cTn>
                                        <p:tgtEl>
                                          <p:spTgt spid="1432"/>
                                        </p:tgtEl>
                                        <p:attrNameLst>
                                          <p:attrName>style.visibility</p:attrName>
                                        </p:attrNameLst>
                                      </p:cBhvr>
                                      <p:to>
                                        <p:strVal val="visible"/>
                                      </p:to>
                                    </p:set>
                                    <p:animEffect filter="fade" transition="in">
                                      <p:cBhvr>
                                        <p:cTn dur="1000"/>
                                        <p:tgtEl>
                                          <p:spTgt spid="1432"/>
                                        </p:tgtEl>
                                      </p:cBhvr>
                                    </p:animEffect>
                                  </p:childTnLst>
                                </p:cTn>
                              </p:par>
                              <p:par>
                                <p:cTn fill="hold" nodeType="withEffect" presetClass="entr" presetID="10" presetSubtype="0">
                                  <p:stCondLst>
                                    <p:cond delay="0"/>
                                  </p:stCondLst>
                                  <p:childTnLst>
                                    <p:set>
                                      <p:cBhvr>
                                        <p:cTn dur="1" fill="hold">
                                          <p:stCondLst>
                                            <p:cond delay="0"/>
                                          </p:stCondLst>
                                        </p:cTn>
                                        <p:tgtEl>
                                          <p:spTgt spid="1433"/>
                                        </p:tgtEl>
                                        <p:attrNameLst>
                                          <p:attrName>style.visibility</p:attrName>
                                        </p:attrNameLst>
                                      </p:cBhvr>
                                      <p:to>
                                        <p:strVal val="visible"/>
                                      </p:to>
                                    </p:set>
                                    <p:animEffect filter="fade" transition="in">
                                      <p:cBhvr>
                                        <p:cTn dur="1000"/>
                                        <p:tgtEl>
                                          <p:spTgt spid="1433"/>
                                        </p:tgtEl>
                                      </p:cBhvr>
                                    </p:animEffect>
                                  </p:childTnLst>
                                </p:cTn>
                              </p:par>
                              <p:par>
                                <p:cTn fill="hold" nodeType="withEffect" presetClass="entr" presetID="10" presetSubtype="0">
                                  <p:stCondLst>
                                    <p:cond delay="0"/>
                                  </p:stCondLst>
                                  <p:childTnLst>
                                    <p:set>
                                      <p:cBhvr>
                                        <p:cTn dur="1" fill="hold">
                                          <p:stCondLst>
                                            <p:cond delay="0"/>
                                          </p:stCondLst>
                                        </p:cTn>
                                        <p:tgtEl>
                                          <p:spTgt spid="1434"/>
                                        </p:tgtEl>
                                        <p:attrNameLst>
                                          <p:attrName>style.visibility</p:attrName>
                                        </p:attrNameLst>
                                      </p:cBhvr>
                                      <p:to>
                                        <p:strVal val="visible"/>
                                      </p:to>
                                    </p:set>
                                    <p:animEffect filter="fade" transition="in">
                                      <p:cBhvr>
                                        <p:cTn dur="1000"/>
                                        <p:tgtEl>
                                          <p:spTgt spid="1434"/>
                                        </p:tgtEl>
                                      </p:cBhvr>
                                    </p:animEffect>
                                  </p:childTnLst>
                                </p:cTn>
                              </p:par>
                              <p:par>
                                <p:cTn fill="hold" nodeType="withEffect" presetClass="entr" presetID="10" presetSubtype="0">
                                  <p:stCondLst>
                                    <p:cond delay="0"/>
                                  </p:stCondLst>
                                  <p:childTnLst>
                                    <p:set>
                                      <p:cBhvr>
                                        <p:cTn dur="1" fill="hold">
                                          <p:stCondLst>
                                            <p:cond delay="0"/>
                                          </p:stCondLst>
                                        </p:cTn>
                                        <p:tgtEl>
                                          <p:spTgt spid="1435"/>
                                        </p:tgtEl>
                                        <p:attrNameLst>
                                          <p:attrName>style.visibility</p:attrName>
                                        </p:attrNameLst>
                                      </p:cBhvr>
                                      <p:to>
                                        <p:strVal val="visible"/>
                                      </p:to>
                                    </p:set>
                                    <p:animEffect filter="fade" transition="in">
                                      <p:cBhvr>
                                        <p:cTn dur="1000"/>
                                        <p:tgtEl>
                                          <p:spTgt spid="1435"/>
                                        </p:tgtEl>
                                      </p:cBhvr>
                                    </p:animEffect>
                                  </p:childTnLst>
                                </p:cTn>
                              </p:par>
                              <p:par>
                                <p:cTn fill="hold" nodeType="withEffect" presetClass="entr" presetID="10" presetSubtype="0">
                                  <p:stCondLst>
                                    <p:cond delay="0"/>
                                  </p:stCondLst>
                                  <p:childTnLst>
                                    <p:set>
                                      <p:cBhvr>
                                        <p:cTn dur="1" fill="hold">
                                          <p:stCondLst>
                                            <p:cond delay="0"/>
                                          </p:stCondLst>
                                        </p:cTn>
                                        <p:tgtEl>
                                          <p:spTgt spid="1436"/>
                                        </p:tgtEl>
                                        <p:attrNameLst>
                                          <p:attrName>style.visibility</p:attrName>
                                        </p:attrNameLst>
                                      </p:cBhvr>
                                      <p:to>
                                        <p:strVal val="visible"/>
                                      </p:to>
                                    </p:set>
                                    <p:animEffect filter="fade" transition="in">
                                      <p:cBhvr>
                                        <p:cTn dur="1000"/>
                                        <p:tgtEl>
                                          <p:spTgt spid="14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55"/>
          <p:cNvSpPr txBox="1"/>
          <p:nvPr>
            <p:ph idx="1" type="body"/>
          </p:nvPr>
        </p:nvSpPr>
        <p:spPr>
          <a:xfrm>
            <a:off x="509250" y="1143000"/>
            <a:ext cx="2541900" cy="3104100"/>
          </a:xfrm>
          <a:prstGeom prst="rect">
            <a:avLst/>
          </a:prstGeom>
          <a:ln cap="flat" cmpd="sng" w="19050">
            <a:solidFill>
              <a:schemeClr val="lt2"/>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600">
                <a:solidFill>
                  <a:schemeClr val="dk1"/>
                </a:solidFill>
              </a:rPr>
              <a:t>SELECT </a:t>
            </a:r>
            <a:endParaRPr b="1"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orders.sales,</a:t>
            </a:r>
            <a:endParaRPr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regions.region</a:t>
            </a:r>
            <a:endParaRPr sz="16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 sz="1600">
                <a:solidFill>
                  <a:schemeClr val="dk1"/>
                </a:solidFill>
              </a:rPr>
              <a:t>FROM</a:t>
            </a:r>
            <a:r>
              <a:rPr lang="en" sz="1600">
                <a:solidFill>
                  <a:schemeClr val="dk1"/>
                </a:solidFill>
              </a:rPr>
              <a:t> </a:t>
            </a:r>
            <a:endParaRPr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orders</a:t>
            </a:r>
            <a:endParaRPr sz="16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 sz="1600">
                <a:solidFill>
                  <a:schemeClr val="dk1"/>
                </a:solidFill>
              </a:rPr>
              <a:t>JOIN</a:t>
            </a:r>
            <a:r>
              <a:rPr lang="en" sz="1600">
                <a:solidFill>
                  <a:schemeClr val="dk1"/>
                </a:solidFill>
              </a:rPr>
              <a:t> </a:t>
            </a:r>
            <a:endParaRPr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regions	</a:t>
            </a:r>
            <a:endParaRPr sz="1600">
              <a:solidFill>
                <a:schemeClr val="dk1"/>
              </a:solidFill>
            </a:endParaRPr>
          </a:p>
          <a:p>
            <a:pPr indent="0" lvl="0" marL="0" rtl="0" algn="l">
              <a:lnSpc>
                <a:spcPct val="100000"/>
              </a:lnSpc>
              <a:spcBef>
                <a:spcPts val="1000"/>
              </a:spcBef>
              <a:spcAft>
                <a:spcPts val="0"/>
              </a:spcAft>
              <a:buClr>
                <a:schemeClr val="dk1"/>
              </a:buClr>
              <a:buSzPts val="1100"/>
              <a:buFont typeface="Arial"/>
              <a:buNone/>
            </a:pPr>
            <a:r>
              <a:rPr b="1" lang="en" sz="1600">
                <a:solidFill>
                  <a:schemeClr val="dk1"/>
                </a:solidFill>
              </a:rPr>
              <a:t>ON </a:t>
            </a:r>
            <a:endParaRPr b="1" sz="1600">
              <a:solidFill>
                <a:schemeClr val="dk1"/>
              </a:solidFill>
            </a:endParaRPr>
          </a:p>
          <a:p>
            <a:pPr indent="0" lvl="0" marL="457200" rtl="0" algn="l">
              <a:lnSpc>
                <a:spcPct val="100000"/>
              </a:lnSpc>
              <a:spcBef>
                <a:spcPts val="0"/>
              </a:spcBef>
              <a:spcAft>
                <a:spcPts val="0"/>
              </a:spcAft>
              <a:buClr>
                <a:schemeClr val="dk1"/>
              </a:buClr>
              <a:buSzPts val="1100"/>
              <a:buFont typeface="Arial"/>
              <a:buNone/>
            </a:pPr>
            <a:r>
              <a:rPr lang="en" sz="1600">
                <a:solidFill>
                  <a:schemeClr val="dk1"/>
                </a:solidFill>
              </a:rPr>
              <a:t>orders.region_id = regions.region_id</a:t>
            </a:r>
            <a:r>
              <a:rPr lang="en" sz="1400">
                <a:solidFill>
                  <a:schemeClr val="dk1"/>
                </a:solidFill>
                <a:latin typeface="Arial"/>
                <a:ea typeface="Arial"/>
                <a:cs typeface="Arial"/>
                <a:sym typeface="Arial"/>
              </a:rPr>
              <a:t>	</a:t>
            </a:r>
            <a:endParaRPr sz="1400">
              <a:solidFill>
                <a:schemeClr val="dk1"/>
              </a:solidFill>
              <a:latin typeface="Arial"/>
              <a:ea typeface="Arial"/>
              <a:cs typeface="Arial"/>
              <a:sym typeface="Arial"/>
            </a:endParaRPr>
          </a:p>
          <a:p>
            <a:pPr indent="0" lvl="0" marL="0" rtl="0" algn="l">
              <a:lnSpc>
                <a:spcPct val="100000"/>
              </a:lnSpc>
              <a:spcBef>
                <a:spcPts val="0"/>
              </a:spcBef>
              <a:spcAft>
                <a:spcPts val="0"/>
              </a:spcAft>
              <a:buNone/>
            </a:pPr>
            <a:r>
              <a:t/>
            </a:r>
            <a:endParaRPr sz="1400">
              <a:latin typeface="Arial"/>
              <a:ea typeface="Arial"/>
              <a:cs typeface="Arial"/>
              <a:sym typeface="Arial"/>
            </a:endParaRPr>
          </a:p>
          <a:p>
            <a:pPr indent="0" lvl="0" marL="0" rtl="0" algn="l">
              <a:spcBef>
                <a:spcPts val="0"/>
              </a:spcBef>
              <a:spcAft>
                <a:spcPts val="1600"/>
              </a:spcAft>
              <a:buNone/>
            </a:pPr>
            <a:r>
              <a:t/>
            </a:r>
            <a:endParaRPr/>
          </a:p>
        </p:txBody>
      </p:sp>
      <p:sp>
        <p:nvSpPr>
          <p:cNvPr id="1442" name="Google Shape;1442;p1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 Syntax</a:t>
            </a:r>
            <a:endParaRPr/>
          </a:p>
        </p:txBody>
      </p:sp>
      <p:sp>
        <p:nvSpPr>
          <p:cNvPr id="1443" name="Google Shape;1443;p1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44" name="Google Shape;1444;p155"/>
          <p:cNvSpPr/>
          <p:nvPr/>
        </p:nvSpPr>
        <p:spPr>
          <a:xfrm>
            <a:off x="3051300" y="1381150"/>
            <a:ext cx="236100" cy="1025400"/>
          </a:xfrm>
          <a:prstGeom prst="rightBracket">
            <a:avLst>
              <a:gd fmla="val 8333" name="adj"/>
            </a:avLst>
          </a:prstGeom>
          <a:noFill/>
          <a:ln cap="flat" cmpd="sng" w="19050">
            <a:solidFill>
              <a:schemeClr val="l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45" name="Google Shape;1445;p155"/>
          <p:cNvCxnSpPr/>
          <p:nvPr/>
        </p:nvCxnSpPr>
        <p:spPr>
          <a:xfrm flipH="1" rot="10800000">
            <a:off x="3325119" y="1889050"/>
            <a:ext cx="1446900" cy="4800"/>
          </a:xfrm>
          <a:prstGeom prst="straightConnector1">
            <a:avLst/>
          </a:prstGeom>
          <a:noFill/>
          <a:ln cap="flat" cmpd="sng" w="19050">
            <a:solidFill>
              <a:schemeClr val="lt2"/>
            </a:solidFill>
            <a:prstDash val="dash"/>
            <a:round/>
            <a:headEnd len="med" w="med" type="none"/>
            <a:tailEnd len="med" w="med" type="none"/>
          </a:ln>
        </p:spPr>
      </p:cxnSp>
      <p:cxnSp>
        <p:nvCxnSpPr>
          <p:cNvPr id="1446" name="Google Shape;1446;p155"/>
          <p:cNvCxnSpPr/>
          <p:nvPr/>
        </p:nvCxnSpPr>
        <p:spPr>
          <a:xfrm flipH="1" rot="10800000">
            <a:off x="3051300" y="2765900"/>
            <a:ext cx="1817100" cy="22200"/>
          </a:xfrm>
          <a:prstGeom prst="straightConnector1">
            <a:avLst/>
          </a:prstGeom>
          <a:noFill/>
          <a:ln cap="flat" cmpd="sng" w="19050">
            <a:solidFill>
              <a:schemeClr val="lt2"/>
            </a:solidFill>
            <a:prstDash val="dash"/>
            <a:round/>
            <a:headEnd len="med" w="med" type="none"/>
            <a:tailEnd len="med" w="med" type="none"/>
          </a:ln>
        </p:spPr>
      </p:cxnSp>
      <p:cxnSp>
        <p:nvCxnSpPr>
          <p:cNvPr id="1447" name="Google Shape;1447;p155"/>
          <p:cNvCxnSpPr/>
          <p:nvPr/>
        </p:nvCxnSpPr>
        <p:spPr>
          <a:xfrm flipH="1" rot="10800000">
            <a:off x="3051300" y="3384088"/>
            <a:ext cx="1796100" cy="10200"/>
          </a:xfrm>
          <a:prstGeom prst="straightConnector1">
            <a:avLst/>
          </a:prstGeom>
          <a:noFill/>
          <a:ln cap="flat" cmpd="sng" w="19050">
            <a:solidFill>
              <a:schemeClr val="lt2"/>
            </a:solidFill>
            <a:prstDash val="dash"/>
            <a:round/>
            <a:headEnd len="med" w="med" type="none"/>
            <a:tailEnd len="med" w="med" type="none"/>
          </a:ln>
        </p:spPr>
      </p:cxnSp>
      <p:cxnSp>
        <p:nvCxnSpPr>
          <p:cNvPr id="1448" name="Google Shape;1448;p155"/>
          <p:cNvCxnSpPr/>
          <p:nvPr/>
        </p:nvCxnSpPr>
        <p:spPr>
          <a:xfrm flipH="1" rot="10800000">
            <a:off x="3051300" y="3928275"/>
            <a:ext cx="1796100" cy="10200"/>
          </a:xfrm>
          <a:prstGeom prst="straightConnector1">
            <a:avLst/>
          </a:prstGeom>
          <a:noFill/>
          <a:ln cap="flat" cmpd="sng" w="19050">
            <a:solidFill>
              <a:schemeClr val="lt2"/>
            </a:solidFill>
            <a:prstDash val="dash"/>
            <a:round/>
            <a:headEnd len="med" w="med" type="none"/>
            <a:tailEnd len="med" w="med" type="none"/>
          </a:ln>
        </p:spPr>
      </p:cxnSp>
      <p:sp>
        <p:nvSpPr>
          <p:cNvPr id="1449" name="Google Shape;1449;p155"/>
          <p:cNvSpPr txBox="1"/>
          <p:nvPr/>
        </p:nvSpPr>
        <p:spPr>
          <a:xfrm>
            <a:off x="4826400" y="1637050"/>
            <a:ext cx="3437400" cy="2839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Proxima Nova"/>
              <a:buAutoNum type="arabicPeriod"/>
            </a:pPr>
            <a:r>
              <a:rPr lang="en">
                <a:latin typeface="Proxima Nova"/>
                <a:ea typeface="Proxima Nova"/>
                <a:cs typeface="Proxima Nova"/>
                <a:sym typeface="Proxima Nova"/>
              </a:rPr>
              <a:t>Designate columns we want returned, specifying the table from which they came.</a:t>
            </a:r>
            <a:endParaRPr>
              <a:latin typeface="Proxima Nova"/>
              <a:ea typeface="Proxima Nova"/>
              <a:cs typeface="Proxima Nova"/>
              <a:sym typeface="Proxima Nova"/>
            </a:endParaRPr>
          </a:p>
          <a:p>
            <a:pPr indent="-317500" lvl="0" marL="457200" rtl="0" algn="l">
              <a:lnSpc>
                <a:spcPct val="115000"/>
              </a:lnSpc>
              <a:spcBef>
                <a:spcPts val="100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Name the </a:t>
            </a:r>
            <a:r>
              <a:rPr b="1" lang="en">
                <a:solidFill>
                  <a:schemeClr val="dk1"/>
                </a:solidFill>
                <a:latin typeface="Proxima Nova"/>
                <a:ea typeface="Proxima Nova"/>
                <a:cs typeface="Proxima Nova"/>
                <a:sym typeface="Proxima Nova"/>
              </a:rPr>
              <a:t>primary table</a:t>
            </a:r>
            <a:r>
              <a:rPr lang="en">
                <a:solidFill>
                  <a:schemeClr val="dk1"/>
                </a:solidFill>
                <a:latin typeface="Proxima Nova"/>
                <a:ea typeface="Proxima Nova"/>
                <a:cs typeface="Proxima Nova"/>
                <a:sym typeface="Proxima Nova"/>
              </a:rPr>
              <a:t> from which we’re pulling data.</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0"/>
              </a:spcAft>
              <a:buSzPts val="1400"/>
              <a:buFont typeface="Proxima Nova"/>
              <a:buAutoNum type="arabicPeriod"/>
            </a:pPr>
            <a:r>
              <a:rPr lang="en">
                <a:solidFill>
                  <a:schemeClr val="dk1"/>
                </a:solidFill>
                <a:latin typeface="Proxima Nova"/>
                <a:ea typeface="Proxima Nova"/>
                <a:cs typeface="Proxima Nova"/>
                <a:sym typeface="Proxima Nova"/>
              </a:rPr>
              <a:t>Name the </a:t>
            </a:r>
            <a:r>
              <a:rPr b="1" lang="en">
                <a:solidFill>
                  <a:schemeClr val="dk1"/>
                </a:solidFill>
                <a:latin typeface="Proxima Nova"/>
                <a:ea typeface="Proxima Nova"/>
                <a:cs typeface="Proxima Nova"/>
                <a:sym typeface="Proxima Nova"/>
              </a:rPr>
              <a:t>secondary table</a:t>
            </a:r>
            <a:r>
              <a:rPr lang="en">
                <a:solidFill>
                  <a:schemeClr val="dk1"/>
                </a:solidFill>
                <a:latin typeface="Proxima Nova"/>
                <a:ea typeface="Proxima Nova"/>
                <a:cs typeface="Proxima Nova"/>
                <a:sym typeface="Proxima Nova"/>
              </a:rPr>
              <a:t> from which we’re pulling data.</a:t>
            </a:r>
            <a:endParaRPr>
              <a:solidFill>
                <a:schemeClr val="dk1"/>
              </a:solidFill>
              <a:latin typeface="Proxima Nova"/>
              <a:ea typeface="Proxima Nova"/>
              <a:cs typeface="Proxima Nova"/>
              <a:sym typeface="Proxima Nova"/>
            </a:endParaRPr>
          </a:p>
          <a:p>
            <a:pPr indent="-317500" lvl="0" marL="457200" rtl="0" algn="l">
              <a:lnSpc>
                <a:spcPct val="115000"/>
              </a:lnSpc>
              <a:spcBef>
                <a:spcPts val="1000"/>
              </a:spcBef>
              <a:spcAft>
                <a:spcPts val="1000"/>
              </a:spcAft>
              <a:buSzPts val="1400"/>
              <a:buFont typeface="Proxima Nova"/>
              <a:buAutoNum type="arabicPeriod"/>
            </a:pPr>
            <a:r>
              <a:rPr lang="en">
                <a:solidFill>
                  <a:schemeClr val="dk1"/>
                </a:solidFill>
                <a:latin typeface="Proxima Nova"/>
                <a:ea typeface="Proxima Nova"/>
                <a:cs typeface="Proxima Nova"/>
                <a:sym typeface="Proxima Nova"/>
              </a:rPr>
              <a:t>Specify the </a:t>
            </a:r>
            <a:r>
              <a:rPr b="1" lang="en">
                <a:solidFill>
                  <a:schemeClr val="dk1"/>
                </a:solidFill>
                <a:latin typeface="Proxima Nova"/>
                <a:ea typeface="Proxima Nova"/>
                <a:cs typeface="Proxima Nova"/>
                <a:sym typeface="Proxima Nova"/>
              </a:rPr>
              <a:t>key</a:t>
            </a:r>
            <a:r>
              <a:rPr lang="en">
                <a:solidFill>
                  <a:schemeClr val="dk1"/>
                </a:solidFill>
                <a:latin typeface="Proxima Nova"/>
                <a:ea typeface="Proxima Nova"/>
                <a:cs typeface="Proxima Nova"/>
                <a:sym typeface="Proxima Nova"/>
              </a:rPr>
              <a:t> to JOIN these two tables.</a:t>
            </a:r>
            <a:endParaRPr>
              <a:latin typeface="Proxima Nova"/>
              <a:ea typeface="Proxima Nova"/>
              <a:cs typeface="Proxima Nova"/>
              <a:sym typeface="Proxima Nova"/>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Types of JOINs</a:t>
            </a:r>
            <a:endParaRPr/>
          </a:p>
        </p:txBody>
      </p:sp>
      <p:sp>
        <p:nvSpPr>
          <p:cNvPr id="1455" name="Google Shape;1455;p1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56" name="Google Shape;1456;p15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Image source</a:t>
            </a:r>
            <a:r>
              <a:rPr lang="en"/>
              <a:t>: </a:t>
            </a:r>
            <a:r>
              <a:rPr lang="en" u="sng">
                <a:solidFill>
                  <a:schemeClr val="hlink"/>
                </a:solidFill>
                <a:hlinkClick r:id="rId3"/>
              </a:rPr>
              <a:t>GA Instruction</a:t>
            </a:r>
            <a:endParaRPr/>
          </a:p>
        </p:txBody>
      </p:sp>
      <p:pic>
        <p:nvPicPr>
          <p:cNvPr id="1457" name="Google Shape;1457;p156"/>
          <p:cNvPicPr preferRelativeResize="0"/>
          <p:nvPr/>
        </p:nvPicPr>
        <p:blipFill>
          <a:blip r:embed="rId4">
            <a:alphaModFix/>
          </a:blip>
          <a:stretch>
            <a:fillRect/>
          </a:stretch>
        </p:blipFill>
        <p:spPr>
          <a:xfrm>
            <a:off x="2052325" y="990325"/>
            <a:ext cx="4502756" cy="3555050"/>
          </a:xfrm>
          <a:prstGeom prst="rect">
            <a:avLst/>
          </a:prstGeom>
          <a:noFill/>
          <a:ln>
            <a:noFill/>
          </a:ln>
        </p:spPr>
      </p:pic>
      <p:sp>
        <p:nvSpPr>
          <p:cNvPr id="1458" name="Google Shape;1458;p156"/>
          <p:cNvSpPr/>
          <p:nvPr/>
        </p:nvSpPr>
        <p:spPr>
          <a:xfrm>
            <a:off x="4335925" y="853075"/>
            <a:ext cx="2379300" cy="1897800"/>
          </a:xfrm>
          <a:prstGeom prst="rect">
            <a:avLst/>
          </a:prstGeom>
          <a:noFill/>
          <a:ln cap="flat" cmpd="sng" w="19050">
            <a:solidFill>
              <a:srgbClr val="ED332F"/>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6"/>
          <p:cNvSpPr txBox="1"/>
          <p:nvPr/>
        </p:nvSpPr>
        <p:spPr>
          <a:xfrm>
            <a:off x="6866400" y="1085150"/>
            <a:ext cx="1627200" cy="91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Proxima Nova"/>
                <a:ea typeface="Proxima Nova"/>
                <a:cs typeface="Proxima Nova"/>
                <a:sym typeface="Proxima Nova"/>
              </a:rPr>
              <a:t>INNER JOIN is </a:t>
            </a:r>
            <a:br>
              <a:rPr lang="en">
                <a:solidFill>
                  <a:schemeClr val="dk2"/>
                </a:solidFill>
                <a:latin typeface="Proxima Nova"/>
                <a:ea typeface="Proxima Nova"/>
                <a:cs typeface="Proxima Nova"/>
                <a:sym typeface="Proxima Nova"/>
              </a:rPr>
            </a:br>
            <a:r>
              <a:rPr lang="en">
                <a:solidFill>
                  <a:schemeClr val="dk2"/>
                </a:solidFill>
                <a:latin typeface="Proxima Nova"/>
                <a:ea typeface="Proxima Nova"/>
                <a:cs typeface="Proxima Nova"/>
                <a:sym typeface="Proxima Nova"/>
              </a:rPr>
              <a:t>the same thing as JOIN. </a:t>
            </a:r>
            <a:endParaRPr>
              <a:solidFill>
                <a:schemeClr val="dk2"/>
              </a:solidFill>
              <a:latin typeface="Proxima Nova"/>
              <a:ea typeface="Proxima Nova"/>
              <a:cs typeface="Proxima Nova"/>
              <a:sym typeface="Proxima Nova"/>
            </a:endParaRPr>
          </a:p>
          <a:p>
            <a:pPr indent="0" lvl="0" marL="0" rtl="0" algn="l">
              <a:spcBef>
                <a:spcPts val="1600"/>
              </a:spcBef>
              <a:spcAft>
                <a:spcPts val="0"/>
              </a:spcAft>
              <a:buNone/>
            </a:pPr>
            <a:r>
              <a:t/>
            </a:r>
            <a:endParaRPr>
              <a:solidFill>
                <a:schemeClr val="dk2"/>
              </a:solidFill>
              <a:latin typeface="Proxima Nova"/>
              <a:ea typeface="Proxima Nova"/>
              <a:cs typeface="Proxima Nova"/>
              <a:sym typeface="Proxima Nova"/>
            </a:endParaRPr>
          </a:p>
        </p:txBody>
      </p:sp>
      <p:pic>
        <p:nvPicPr>
          <p:cNvPr id="1460" name="Google Shape;1460;p156"/>
          <p:cNvPicPr preferRelativeResize="0"/>
          <p:nvPr/>
        </p:nvPicPr>
        <p:blipFill>
          <a:blip r:embed="rId5">
            <a:alphaModFix/>
          </a:blip>
          <a:stretch>
            <a:fillRect/>
          </a:stretch>
        </p:blipFill>
        <p:spPr>
          <a:xfrm>
            <a:off x="3018875" y="2426375"/>
            <a:ext cx="462525" cy="212400"/>
          </a:xfrm>
          <a:prstGeom prst="rect">
            <a:avLst/>
          </a:prstGeom>
          <a:noFill/>
          <a:ln>
            <a:noFill/>
          </a:ln>
        </p:spPr>
      </p:pic>
      <p:pic>
        <p:nvPicPr>
          <p:cNvPr id="1461" name="Google Shape;1461;p156"/>
          <p:cNvPicPr preferRelativeResize="0"/>
          <p:nvPr/>
        </p:nvPicPr>
        <p:blipFill>
          <a:blip r:embed="rId5">
            <a:alphaModFix/>
          </a:blip>
          <a:stretch>
            <a:fillRect/>
          </a:stretch>
        </p:blipFill>
        <p:spPr>
          <a:xfrm>
            <a:off x="5603575" y="2426375"/>
            <a:ext cx="462525" cy="212400"/>
          </a:xfrm>
          <a:prstGeom prst="rect">
            <a:avLst/>
          </a:prstGeom>
          <a:noFill/>
          <a:ln>
            <a:noFill/>
          </a:ln>
        </p:spPr>
      </p:pic>
      <p:pic>
        <p:nvPicPr>
          <p:cNvPr id="1462" name="Google Shape;1462;p156"/>
          <p:cNvPicPr preferRelativeResize="0"/>
          <p:nvPr/>
        </p:nvPicPr>
        <p:blipFill>
          <a:blip r:embed="rId5">
            <a:alphaModFix/>
          </a:blip>
          <a:stretch>
            <a:fillRect/>
          </a:stretch>
        </p:blipFill>
        <p:spPr>
          <a:xfrm>
            <a:off x="3117925" y="4332975"/>
            <a:ext cx="462525" cy="212400"/>
          </a:xfrm>
          <a:prstGeom prst="rect">
            <a:avLst/>
          </a:prstGeom>
          <a:noFill/>
          <a:ln>
            <a:noFill/>
          </a:ln>
        </p:spPr>
      </p:pic>
      <p:pic>
        <p:nvPicPr>
          <p:cNvPr id="1463" name="Google Shape;1463;p156"/>
          <p:cNvPicPr preferRelativeResize="0"/>
          <p:nvPr/>
        </p:nvPicPr>
        <p:blipFill>
          <a:blip r:embed="rId5">
            <a:alphaModFix/>
          </a:blip>
          <a:stretch>
            <a:fillRect/>
          </a:stretch>
        </p:blipFill>
        <p:spPr>
          <a:xfrm>
            <a:off x="5756325" y="4332975"/>
            <a:ext cx="462525" cy="2124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Create a JOIN! </a:t>
            </a:r>
            <a:endParaRPr/>
          </a:p>
        </p:txBody>
      </p:sp>
      <p:sp>
        <p:nvSpPr>
          <p:cNvPr id="1469" name="Google Shape;1469;p15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70" name="Google Shape;1470;p15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71" name="Google Shape;1471;p157"/>
          <p:cNvSpPr txBox="1"/>
          <p:nvPr/>
        </p:nvSpPr>
        <p:spPr>
          <a:xfrm>
            <a:off x="457125" y="1024875"/>
            <a:ext cx="8229600" cy="225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With the global expansion of Superstore, your sources of reliable data are also growing. That’s good news, right? For the most part, yes, but…</a:t>
            </a:r>
            <a:endParaRPr sz="1600">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600">
                <a:latin typeface="Proxima Nova"/>
                <a:ea typeface="Proxima Nova"/>
                <a:cs typeface="Proxima Nova"/>
                <a:sym typeface="Proxima Nova"/>
              </a:rPr>
              <a:t>The high volume of data can also make referencing tricky and error-prone. Just in time, you got a request from your </a:t>
            </a:r>
            <a:r>
              <a:rPr i="1" lang="en" sz="1600">
                <a:latin typeface="Proxima Nova"/>
                <a:ea typeface="Proxima Nova"/>
                <a:cs typeface="Proxima Nova"/>
                <a:sym typeface="Proxima Nova"/>
              </a:rPr>
              <a:t>super </a:t>
            </a:r>
            <a:r>
              <a:rPr lang="en" sz="1600">
                <a:latin typeface="Proxima Nova"/>
                <a:ea typeface="Proxima Nova"/>
                <a:cs typeface="Proxima Nova"/>
                <a:sym typeface="Proxima Nova"/>
              </a:rPr>
              <a:t>boss asking you to </a:t>
            </a:r>
            <a:r>
              <a:rPr b="1" lang="en" sz="1600">
                <a:latin typeface="Proxima Nova"/>
                <a:ea typeface="Proxima Nova"/>
                <a:cs typeface="Proxima Nova"/>
                <a:sym typeface="Proxima Nova"/>
              </a:rPr>
              <a:t>identify returns by reason</a:t>
            </a:r>
            <a:r>
              <a:rPr lang="en" sz="1600">
                <a:latin typeface="Proxima Nova"/>
                <a:ea typeface="Proxima Nova"/>
                <a:cs typeface="Proxima Nova"/>
                <a:sym typeface="Proxima Nova"/>
              </a:rPr>
              <a:t>. This requires you to pull and combine data from these two tables: </a:t>
            </a:r>
            <a:endParaRPr sz="1600">
              <a:latin typeface="Proxima Nova"/>
              <a:ea typeface="Proxima Nova"/>
              <a:cs typeface="Proxima Nova"/>
              <a:sym typeface="Proxima Nova"/>
            </a:endParaRPr>
          </a:p>
          <a:p>
            <a:pPr indent="0" lvl="0" marL="0" rtl="0" algn="l">
              <a:lnSpc>
                <a:spcPct val="115000"/>
              </a:lnSpc>
              <a:spcBef>
                <a:spcPts val="1000"/>
              </a:spcBef>
              <a:spcAft>
                <a:spcPts val="1000"/>
              </a:spcAft>
              <a:buNone/>
            </a:pPr>
            <a:r>
              <a:t/>
            </a:r>
            <a:endParaRPr sz="1600">
              <a:latin typeface="Proxima Nova"/>
              <a:ea typeface="Proxima Nova"/>
              <a:cs typeface="Proxima Nova"/>
              <a:sym typeface="Proxima Nova"/>
            </a:endParaRPr>
          </a:p>
        </p:txBody>
      </p:sp>
      <p:graphicFrame>
        <p:nvGraphicFramePr>
          <p:cNvPr id="1472" name="Google Shape;1472;p157"/>
          <p:cNvGraphicFramePr/>
          <p:nvPr/>
        </p:nvGraphicFramePr>
        <p:xfrm>
          <a:off x="534775" y="2767740"/>
          <a:ext cx="3000000" cy="3000000"/>
        </p:xfrm>
        <a:graphic>
          <a:graphicData uri="http://schemas.openxmlformats.org/drawingml/2006/table">
            <a:tbl>
              <a:tblPr>
                <a:noFill/>
                <a:tableStyleId>{71F5D8EB-CC8D-49F7-8EE7-3C9506985A6B}</a:tableStyleId>
              </a:tblPr>
              <a:tblGrid>
                <a:gridCol w="1369100"/>
                <a:gridCol w="1094700"/>
                <a:gridCol w="1102525"/>
              </a:tblGrid>
              <a:tr h="378125">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a:t>
                      </a:r>
                      <a:endParaRPr b="1">
                        <a:solidFill>
                          <a:srgbClr val="FFFFFF"/>
                        </a:solidFill>
                        <a:latin typeface="Proxima Nova"/>
                        <a:ea typeface="Proxima Nova"/>
                        <a:cs typeface="Proxima Nova"/>
                        <a:sym typeface="Proxima Nova"/>
                      </a:endParaRPr>
                    </a:p>
                  </a:txBody>
                  <a:tcPr marT="91425" marB="91425" marR="91425" marL="91425">
                    <a:solidFill>
                      <a:srgbClr val="850A4D"/>
                    </a:solidFill>
                  </a:tcPr>
                </a:tc>
                <a:tc hMerge="1"/>
                <a:tc hMerge="1"/>
              </a:tr>
              <a:tr h="37812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order_date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ship_date</a:t>
                      </a:r>
                      <a:endParaRPr b="1">
                        <a:latin typeface="Proxima Nova"/>
                        <a:ea typeface="Proxima Nova"/>
                        <a:cs typeface="Proxima Nova"/>
                        <a:sym typeface="Proxima Nova"/>
                      </a:endParaRPr>
                    </a:p>
                  </a:txBody>
                  <a:tcPr marT="91425" marB="91425" marR="91425" marL="91425"/>
                </a:tc>
              </a:tr>
              <a:tr h="37812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2016-09-28</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2016-10-02</a:t>
                      </a:r>
                      <a:endParaRPr>
                        <a:latin typeface="Proxima Nova"/>
                        <a:ea typeface="Proxima Nova"/>
                        <a:cs typeface="Proxima Nova"/>
                        <a:sym typeface="Proxima Nova"/>
                      </a:endParaRPr>
                    </a:p>
                  </a:txBody>
                  <a:tcPr marT="91425" marB="91425" marR="91425" marL="91425"/>
                </a:tc>
              </a:tr>
              <a:tr h="37812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2016-09-09</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473" name="Google Shape;1473;p157"/>
          <p:cNvGraphicFramePr/>
          <p:nvPr/>
        </p:nvGraphicFramePr>
        <p:xfrm>
          <a:off x="4370763" y="2767744"/>
          <a:ext cx="3000000" cy="3000000"/>
        </p:xfrm>
        <a:graphic>
          <a:graphicData uri="http://schemas.openxmlformats.org/drawingml/2006/table">
            <a:tbl>
              <a:tblPr>
                <a:noFill/>
                <a:tableStyleId>{71F5D8EB-CC8D-49F7-8EE7-3C9506985A6B}</a:tableStyleId>
              </a:tblPr>
              <a:tblGrid>
                <a:gridCol w="1414650"/>
                <a:gridCol w="1254550"/>
                <a:gridCol w="1621475"/>
              </a:tblGrid>
              <a:tr h="399800">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Returns</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hMerge="1"/>
                <a:tc hMerge="1"/>
              </a:tr>
              <a:tr h="399800">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return_date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reason_returned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AE-2019-1711936</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2019-12-14</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Not Given</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AE-2019-2092798</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2019-11-29</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Not Given</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474" name="Google Shape;1474;p15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5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80" name="Google Shape;1480;p1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So, a JOIN Is Born</a:t>
            </a:r>
            <a:endParaRPr/>
          </a:p>
        </p:txBody>
      </p:sp>
      <p:sp>
        <p:nvSpPr>
          <p:cNvPr id="1481" name="Google Shape;1481;p15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82" name="Google Shape;1482;p158"/>
          <p:cNvSpPr txBox="1"/>
          <p:nvPr/>
        </p:nvSpPr>
        <p:spPr>
          <a:xfrm>
            <a:off x="228600" y="1279150"/>
            <a:ext cx="2478000" cy="2136300"/>
          </a:xfrm>
          <a:prstGeom prst="rect">
            <a:avLst/>
          </a:prstGeom>
          <a:noFill/>
          <a:ln cap="flat" cmpd="sng" w="9525">
            <a:solidFill>
              <a:srgbClr val="7A174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SELECT DISTINCT</a:t>
            </a:r>
            <a:endParaRPr b="1">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  orders.order_id</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  </a:t>
            </a:r>
            <a:r>
              <a:rPr lang="en">
                <a:latin typeface="Proxima Nova"/>
                <a:ea typeface="Proxima Nova"/>
                <a:cs typeface="Proxima Nova"/>
                <a:sym typeface="Proxima Nova"/>
              </a:rPr>
              <a:t>,</a:t>
            </a:r>
            <a:r>
              <a:rPr lang="en">
                <a:latin typeface="Proxima Nova"/>
                <a:ea typeface="Proxima Nova"/>
                <a:cs typeface="Proxima Nova"/>
                <a:sym typeface="Proxima Nova"/>
              </a:rPr>
              <a:t> orders.order_date</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  , returns.reason_returned</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FROM orders</a:t>
            </a:r>
            <a:endParaRPr b="1">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JOIN </a:t>
            </a:r>
            <a:endParaRPr b="1">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returns </a:t>
            </a:r>
            <a:r>
              <a:rPr b="1" lang="en">
                <a:latin typeface="Proxima Nova"/>
                <a:ea typeface="Proxima Nova"/>
                <a:cs typeface="Proxima Nova"/>
                <a:sym typeface="Proxima Nova"/>
              </a:rPr>
              <a:t>ON</a:t>
            </a:r>
            <a:r>
              <a:rPr lang="en">
                <a:latin typeface="Proxima Nova"/>
                <a:ea typeface="Proxima Nova"/>
                <a:cs typeface="Proxima Nova"/>
                <a:sym typeface="Proxima Nova"/>
              </a:rPr>
              <a:t> orders.order_id = returns.order_id</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LIMIT </a:t>
            </a:r>
            <a:r>
              <a:rPr lang="en">
                <a:latin typeface="Proxima Nova"/>
                <a:ea typeface="Proxima Nova"/>
                <a:cs typeface="Proxima Nova"/>
                <a:sym typeface="Proxima Nova"/>
              </a:rPr>
              <a:t>2; 	</a:t>
            </a:r>
            <a:endParaRPr>
              <a:latin typeface="Proxima Nova"/>
              <a:ea typeface="Proxima Nova"/>
              <a:cs typeface="Proxima Nova"/>
              <a:sym typeface="Proxima Nova"/>
            </a:endParaRPr>
          </a:p>
        </p:txBody>
      </p:sp>
      <p:graphicFrame>
        <p:nvGraphicFramePr>
          <p:cNvPr id="1483" name="Google Shape;1483;p158"/>
          <p:cNvGraphicFramePr/>
          <p:nvPr/>
        </p:nvGraphicFramePr>
        <p:xfrm>
          <a:off x="3960650" y="3038650"/>
          <a:ext cx="3000000" cy="3000000"/>
        </p:xfrm>
        <a:graphic>
          <a:graphicData uri="http://schemas.openxmlformats.org/drawingml/2006/table">
            <a:tbl>
              <a:tblPr>
                <a:noFill/>
                <a:tableStyleId>{71F5D8EB-CC8D-49F7-8EE7-3C9506985A6B}</a:tableStyleId>
              </a:tblPr>
              <a:tblGrid>
                <a:gridCol w="1592250"/>
                <a:gridCol w="1121800"/>
                <a:gridCol w="1357025"/>
              </a:tblGrid>
              <a:tr h="373050">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JOIN Result</a:t>
                      </a:r>
                      <a:endParaRPr b="1">
                        <a:solidFill>
                          <a:srgbClr val="FFFFFF"/>
                        </a:solidFill>
                        <a:latin typeface="Proxima Nova"/>
                        <a:ea typeface="Proxima Nova"/>
                        <a:cs typeface="Proxima Nova"/>
                        <a:sym typeface="Proxima Nova"/>
                      </a:endParaRPr>
                    </a:p>
                  </a:txBody>
                  <a:tcPr marT="91425" marB="91425" marR="91425" marL="91425">
                    <a:solidFill>
                      <a:schemeClr val="lt2"/>
                    </a:solidFill>
                  </a:tcPr>
                </a:tc>
                <a:tc hMerge="1"/>
                <a:tc hMerge="1"/>
              </a:tr>
              <a:tr h="373050">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order_date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return_date</a:t>
                      </a:r>
                      <a:endParaRPr b="1">
                        <a:latin typeface="Proxima Nova"/>
                        <a:ea typeface="Proxima Nova"/>
                        <a:cs typeface="Proxima Nova"/>
                        <a:sym typeface="Proxima Nova"/>
                      </a:endParaRPr>
                    </a:p>
                  </a:txBody>
                  <a:tcPr marT="91425" marB="91425" marR="91425" marL="91425"/>
                </a:tc>
              </a:tr>
              <a:tr h="373050">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solidFill>
                          <a:schemeClr val="dk1"/>
                        </a:solidFill>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2016-09-28</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2019-12-14</a:t>
                      </a:r>
                      <a:endParaRPr sz="1200">
                        <a:latin typeface="Proxima Nova"/>
                        <a:ea typeface="Proxima Nova"/>
                        <a:cs typeface="Proxima Nova"/>
                        <a:sym typeface="Proxima Nova"/>
                      </a:endParaRPr>
                    </a:p>
                  </a:txBody>
                  <a:tcPr marT="91425" marB="91425" marR="91425" marL="91425"/>
                </a:tc>
              </a:tr>
              <a:tr h="373050">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2016-09-04</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2019-11-29</a:t>
                      </a:r>
                      <a:endParaRPr sz="1200">
                        <a:latin typeface="Proxima Nova"/>
                        <a:ea typeface="Proxima Nova"/>
                        <a:cs typeface="Proxima Nova"/>
                        <a:sym typeface="Proxima Nova"/>
                      </a:endParaRPr>
                    </a:p>
                  </a:txBody>
                  <a:tcPr marT="91425" marB="91425" marR="91425" marL="91425"/>
                </a:tc>
              </a:tr>
            </a:tbl>
          </a:graphicData>
        </a:graphic>
      </p:graphicFrame>
      <p:graphicFrame>
        <p:nvGraphicFramePr>
          <p:cNvPr id="1484" name="Google Shape;1484;p158"/>
          <p:cNvGraphicFramePr/>
          <p:nvPr/>
        </p:nvGraphicFramePr>
        <p:xfrm>
          <a:off x="2785188" y="1279140"/>
          <a:ext cx="3000000" cy="3000000"/>
        </p:xfrm>
        <a:graphic>
          <a:graphicData uri="http://schemas.openxmlformats.org/drawingml/2006/table">
            <a:tbl>
              <a:tblPr>
                <a:noFill/>
                <a:tableStyleId>{71F5D8EB-CC8D-49F7-8EE7-3C9506985A6B}</a:tableStyleId>
              </a:tblPr>
              <a:tblGrid>
                <a:gridCol w="1369100"/>
                <a:gridCol w="1094700"/>
                <a:gridCol w="1102525"/>
              </a:tblGrid>
              <a:tr h="378125">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a:t>
                      </a:r>
                      <a:endParaRPr b="1">
                        <a:solidFill>
                          <a:srgbClr val="FFFFFF"/>
                        </a:solidFill>
                        <a:latin typeface="Proxima Nova"/>
                        <a:ea typeface="Proxima Nova"/>
                        <a:cs typeface="Proxima Nova"/>
                        <a:sym typeface="Proxima Nova"/>
                      </a:endParaRPr>
                    </a:p>
                  </a:txBody>
                  <a:tcPr marT="91425" marB="91425" marR="91425" marL="91425">
                    <a:solidFill>
                      <a:srgbClr val="850A4D"/>
                    </a:solidFill>
                  </a:tcPr>
                </a:tc>
                <a:tc hMerge="1"/>
                <a:tc hMerge="1"/>
              </a:tr>
              <a:tr h="37812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order_date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ship_date</a:t>
                      </a:r>
                      <a:endParaRPr b="1">
                        <a:latin typeface="Proxima Nova"/>
                        <a:ea typeface="Proxima Nova"/>
                        <a:cs typeface="Proxima Nova"/>
                        <a:sym typeface="Proxima Nova"/>
                      </a:endParaRPr>
                    </a:p>
                  </a:txBody>
                  <a:tcPr marT="91425" marB="91425" marR="91425" marL="91425"/>
                </a:tc>
              </a:tr>
              <a:tr h="37812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2016-09-28</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2016-10-02</a:t>
                      </a:r>
                      <a:endParaRPr>
                        <a:latin typeface="Proxima Nova"/>
                        <a:ea typeface="Proxima Nova"/>
                        <a:cs typeface="Proxima Nova"/>
                        <a:sym typeface="Proxima Nova"/>
                      </a:endParaRPr>
                    </a:p>
                  </a:txBody>
                  <a:tcPr marT="91425" marB="91425" marR="91425" marL="91425"/>
                </a:tc>
              </a:tr>
              <a:tr h="37812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2016-09-09</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485" name="Google Shape;1485;p158"/>
          <p:cNvGraphicFramePr/>
          <p:nvPr/>
        </p:nvGraphicFramePr>
        <p:xfrm>
          <a:off x="6430113" y="1293444"/>
          <a:ext cx="3000000" cy="3000000"/>
        </p:xfrm>
        <a:graphic>
          <a:graphicData uri="http://schemas.openxmlformats.org/drawingml/2006/table">
            <a:tbl>
              <a:tblPr>
                <a:noFill/>
                <a:tableStyleId>{71F5D8EB-CC8D-49F7-8EE7-3C9506985A6B}</a:tableStyleId>
              </a:tblPr>
              <a:tblGrid>
                <a:gridCol w="1457500"/>
                <a:gridCol w="1165550"/>
              </a:tblGrid>
              <a:tr h="39980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Returns</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hMerge="1"/>
              </a:tr>
              <a:tr h="399800">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return_date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AE-2019-1711936</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2019-12-14</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AE-2019-2092798</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2019-11-29</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486" name="Google Shape;1486;p1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Working</a:t>
            </a:r>
            <a:r>
              <a:rPr lang="en"/>
              <a:t> With Long Table Names</a:t>
            </a:r>
            <a:endParaRPr>
              <a:solidFill>
                <a:srgbClr val="000000"/>
              </a:solidFill>
            </a:endParaRPr>
          </a:p>
        </p:txBody>
      </p:sp>
      <p:sp>
        <p:nvSpPr>
          <p:cNvPr id="1492" name="Google Shape;1492;p15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What if you’re frequently referencing tables with names like this in your query? </a:t>
            </a:r>
            <a:endParaRPr>
              <a:solidFill>
                <a:schemeClr val="dk1"/>
              </a:solidFill>
            </a:endParaRPr>
          </a:p>
          <a:p>
            <a:pPr indent="457200" lvl="0" marL="914400" rtl="0" algn="l">
              <a:spcBef>
                <a:spcPts val="1000"/>
              </a:spcBef>
              <a:spcAft>
                <a:spcPts val="0"/>
              </a:spcAft>
              <a:buNone/>
            </a:pPr>
            <a:r>
              <a:rPr b="1" lang="en">
                <a:solidFill>
                  <a:schemeClr val="dk1"/>
                </a:solidFill>
              </a:rPr>
              <a:t>Sales_With_Discount_Transaction_History</a:t>
            </a:r>
            <a:endParaRPr b="1">
              <a:solidFill>
                <a:schemeClr val="dk1"/>
              </a:solidFill>
            </a:endParaRPr>
          </a:p>
          <a:p>
            <a:pPr indent="0" lvl="0" marL="0" marR="0" rtl="0" algn="l">
              <a:lnSpc>
                <a:spcPct val="115000"/>
              </a:lnSpc>
              <a:spcBef>
                <a:spcPts val="1000"/>
              </a:spcBef>
              <a:spcAft>
                <a:spcPts val="0"/>
              </a:spcAft>
              <a:buNone/>
            </a:pPr>
            <a:r>
              <a:rPr lang="en">
                <a:solidFill>
                  <a:schemeClr val="dk1"/>
                </a:solidFill>
              </a:rPr>
              <a:t>Imagine adding that to a column name twice as long! The solution? </a:t>
            </a:r>
            <a:endParaRPr>
              <a:solidFill>
                <a:schemeClr val="dk1"/>
              </a:solidFill>
            </a:endParaRPr>
          </a:p>
          <a:p>
            <a:pPr indent="0" lvl="0" marL="0" rtl="0" algn="l">
              <a:spcBef>
                <a:spcPts val="1000"/>
              </a:spcBef>
              <a:spcAft>
                <a:spcPts val="0"/>
              </a:spcAft>
              <a:buNone/>
            </a:pPr>
            <a:r>
              <a:rPr lang="en">
                <a:solidFill>
                  <a:schemeClr val="dk1"/>
                </a:solidFill>
              </a:rPr>
              <a:t> </a:t>
            </a:r>
            <a:endParaRPr>
              <a:solidFill>
                <a:schemeClr val="dk1"/>
              </a:solidFill>
            </a:endParaRPr>
          </a:p>
          <a:p>
            <a:pPr indent="0" lvl="0" marL="0" rtl="0" algn="l">
              <a:spcBef>
                <a:spcPts val="1000"/>
              </a:spcBef>
              <a:spcAft>
                <a:spcPts val="1000"/>
              </a:spcAft>
              <a:buClr>
                <a:schemeClr val="dk1"/>
              </a:buClr>
              <a:buSzPts val="1100"/>
              <a:buFont typeface="Arial"/>
              <a:buNone/>
            </a:pPr>
            <a:r>
              <a:t/>
            </a:r>
            <a:endParaRPr>
              <a:solidFill>
                <a:schemeClr val="dk1"/>
              </a:solidFill>
            </a:endParaRPr>
          </a:p>
        </p:txBody>
      </p:sp>
      <p:sp>
        <p:nvSpPr>
          <p:cNvPr id="1493" name="Google Shape;1493;p1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94" name="Google Shape;1494;p15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Image source</a:t>
            </a:r>
            <a:r>
              <a:rPr lang="en"/>
              <a:t>: Imgflip</a:t>
            </a:r>
            <a:endParaRPr/>
          </a:p>
        </p:txBody>
      </p:sp>
      <p:pic>
        <p:nvPicPr>
          <p:cNvPr id="1495" name="Google Shape;1495;p159"/>
          <p:cNvPicPr preferRelativeResize="0"/>
          <p:nvPr/>
        </p:nvPicPr>
        <p:blipFill>
          <a:blip r:embed="rId3">
            <a:alphaModFix/>
          </a:blip>
          <a:stretch>
            <a:fillRect/>
          </a:stretch>
        </p:blipFill>
        <p:spPr>
          <a:xfrm>
            <a:off x="3093923" y="2668675"/>
            <a:ext cx="2956151" cy="166202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1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Shortcuts | Using an Alias</a:t>
            </a:r>
            <a:endParaRPr>
              <a:solidFill>
                <a:srgbClr val="000000"/>
              </a:solidFill>
            </a:endParaRPr>
          </a:p>
        </p:txBody>
      </p:sp>
      <p:sp>
        <p:nvSpPr>
          <p:cNvPr id="1501" name="Google Shape;1501;p160"/>
          <p:cNvSpPr txBox="1"/>
          <p:nvPr>
            <p:ph idx="1" type="body"/>
          </p:nvPr>
        </p:nvSpPr>
        <p:spPr>
          <a:xfrm>
            <a:off x="457200" y="11028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An </a:t>
            </a:r>
            <a:r>
              <a:rPr b="1" lang="en">
                <a:solidFill>
                  <a:schemeClr val="dk1"/>
                </a:solidFill>
              </a:rPr>
              <a:t>alias</a:t>
            </a:r>
            <a:r>
              <a:rPr lang="en">
                <a:solidFill>
                  <a:schemeClr val="dk1"/>
                </a:solidFill>
              </a:rPr>
              <a:t> is a shorthand name given to tables (or columns in a table) that you intend to reference repeatedly. </a:t>
            </a:r>
            <a:endParaRPr>
              <a:solidFill>
                <a:schemeClr val="dk1"/>
              </a:solidFill>
            </a:endParaRPr>
          </a:p>
          <a:p>
            <a:pPr indent="0" lvl="0" marL="0" rtl="0" algn="l">
              <a:spcBef>
                <a:spcPts val="1000"/>
              </a:spcBef>
              <a:spcAft>
                <a:spcPts val="1000"/>
              </a:spcAft>
              <a:buNone/>
            </a:pPr>
            <a:r>
              <a:rPr lang="en">
                <a:solidFill>
                  <a:schemeClr val="dk1"/>
                </a:solidFill>
              </a:rPr>
              <a:t>When creating a JOIN, each table or column can have an alias. Each column is then connected to the table by the alias.</a:t>
            </a:r>
            <a:endParaRPr>
              <a:solidFill>
                <a:schemeClr val="dk1"/>
              </a:solidFill>
            </a:endParaRPr>
          </a:p>
        </p:txBody>
      </p:sp>
      <p:sp>
        <p:nvSpPr>
          <p:cNvPr id="1502" name="Google Shape;1502;p1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03" name="Google Shape;1503;p160"/>
          <p:cNvSpPr txBox="1"/>
          <p:nvPr/>
        </p:nvSpPr>
        <p:spPr>
          <a:xfrm>
            <a:off x="735300" y="2975475"/>
            <a:ext cx="7362600" cy="1173600"/>
          </a:xfrm>
          <a:prstGeom prst="rect">
            <a:avLst/>
          </a:prstGeom>
          <a:noFill/>
          <a:ln cap="flat" cmpd="sng" w="9525">
            <a:solidFill>
              <a:schemeClr val="accent5"/>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table1 </a:t>
            </a:r>
            <a:r>
              <a:rPr lang="en" sz="1800">
                <a:solidFill>
                  <a:srgbClr val="227FB6"/>
                </a:solidFill>
                <a:latin typeface="Proxima Nova"/>
                <a:ea typeface="Proxima Nova"/>
                <a:cs typeface="Proxima Nova"/>
                <a:sym typeface="Proxima Nova"/>
              </a:rPr>
              <a:t>a</a:t>
            </a:r>
            <a:r>
              <a:rPr lang="en" sz="1800">
                <a:solidFill>
                  <a:schemeClr val="dk1"/>
                </a:solidFill>
                <a:latin typeface="Proxima Nova"/>
                <a:ea typeface="Proxima Nova"/>
                <a:cs typeface="Proxima Nova"/>
                <a:sym typeface="Proxima Nova"/>
              </a:rPr>
              <a:t>	  →	table1 uses the alias </a:t>
            </a:r>
            <a:r>
              <a:rPr lang="en" sz="1800">
                <a:solidFill>
                  <a:srgbClr val="0365C0"/>
                </a:solidFill>
                <a:latin typeface="Proxima Nova"/>
                <a:ea typeface="Proxima Nova"/>
                <a:cs typeface="Proxima Nova"/>
                <a:sym typeface="Proxima Nova"/>
              </a:rPr>
              <a:t>a</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0365C0"/>
              </a:solidFill>
              <a:latin typeface="Proxima Nova"/>
              <a:ea typeface="Proxima Nova"/>
              <a:cs typeface="Proxima Nova"/>
              <a:sym typeface="Proxima Nova"/>
            </a:endParaRPr>
          </a:p>
          <a:p>
            <a:pPr indent="0" lvl="0" marL="0" rtl="0" algn="l">
              <a:spcBef>
                <a:spcPts val="0"/>
              </a:spcBef>
              <a:spcAft>
                <a:spcPts val="0"/>
              </a:spcAft>
              <a:buNone/>
            </a:pPr>
            <a:r>
              <a:rPr lang="en" sz="1800">
                <a:solidFill>
                  <a:srgbClr val="0365C0"/>
                </a:solidFill>
                <a:latin typeface="Proxima Nova"/>
                <a:ea typeface="Proxima Nova"/>
                <a:cs typeface="Proxima Nova"/>
                <a:sym typeface="Proxima Nova"/>
              </a:rPr>
              <a:t>a</a:t>
            </a:r>
            <a:r>
              <a:rPr lang="en" sz="1800">
                <a:solidFill>
                  <a:schemeClr val="dk1"/>
                </a:solidFill>
                <a:latin typeface="Proxima Nova"/>
                <a:ea typeface="Proxima Nova"/>
                <a:cs typeface="Proxima Nova"/>
                <a:sym typeface="Proxima Nova"/>
              </a:rPr>
              <a:t>.column4	→	column 4 is connected to table1 by the alias </a:t>
            </a:r>
            <a:r>
              <a:rPr lang="en" sz="1800">
                <a:solidFill>
                  <a:schemeClr val="accent5"/>
                </a:solidFill>
                <a:latin typeface="Proxima Nova"/>
                <a:ea typeface="Proxima Nova"/>
                <a:cs typeface="Proxima Nova"/>
                <a:sym typeface="Proxima Nova"/>
              </a:rPr>
              <a:t>a</a:t>
            </a:r>
            <a:r>
              <a:rPr lang="en" sz="1800">
                <a:solidFill>
                  <a:schemeClr val="dk1"/>
                </a:solidFill>
                <a:latin typeface="Proxima Nova"/>
                <a:ea typeface="Proxima Nova"/>
                <a:cs typeface="Proxima Nova"/>
                <a:sym typeface="Proxima Nova"/>
              </a:rPr>
              <a:t>.</a:t>
            </a:r>
            <a:endParaRPr sz="1800">
              <a:latin typeface="Proxima Nova"/>
              <a:ea typeface="Proxima Nova"/>
              <a:cs typeface="Proxima Nova"/>
              <a:sym typeface="Proxima Nova"/>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161"/>
          <p:cNvSpPr txBox="1"/>
          <p:nvPr/>
        </p:nvSpPr>
        <p:spPr>
          <a:xfrm>
            <a:off x="457200" y="1102800"/>
            <a:ext cx="8229600" cy="223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Aliases</a:t>
            </a:r>
            <a:r>
              <a:rPr lang="en" sz="1800">
                <a:latin typeface="Proxima Nova"/>
                <a:ea typeface="Proxima Nova"/>
                <a:cs typeface="Proxima Nova"/>
                <a:sym typeface="Proxima Nova"/>
              </a:rPr>
              <a:t> are user-defined and designated in the FROM statement immediately following the table or column name.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Take a look at the syntax below. Notice that AS is in brackets because it is optional — you don’t need it to designate an alias.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rPr lang="en" sz="1800">
                <a:latin typeface="Proxima Nova"/>
                <a:ea typeface="Proxima Nova"/>
                <a:cs typeface="Proxima Nova"/>
                <a:sym typeface="Proxima Nova"/>
              </a:rPr>
              <a:t>Alias for tables: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800">
                <a:latin typeface="Proxima Nova"/>
                <a:ea typeface="Proxima Nova"/>
                <a:cs typeface="Proxima Nova"/>
                <a:sym typeface="Proxima Nova"/>
              </a:rPr>
              <a:t>Alias for columns: </a:t>
            </a:r>
            <a:endParaRPr sz="1800">
              <a:latin typeface="Proxima Nova"/>
              <a:ea typeface="Proxima Nova"/>
              <a:cs typeface="Proxima Nova"/>
              <a:sym typeface="Proxima Nova"/>
            </a:endParaRPr>
          </a:p>
        </p:txBody>
      </p:sp>
      <p:sp>
        <p:nvSpPr>
          <p:cNvPr id="1509" name="Google Shape;1509;p1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Alias Syntax </a:t>
            </a:r>
            <a:endParaRPr/>
          </a:p>
        </p:txBody>
      </p:sp>
      <p:sp>
        <p:nvSpPr>
          <p:cNvPr id="1510" name="Google Shape;1510;p161"/>
          <p:cNvSpPr txBox="1"/>
          <p:nvPr>
            <p:ph idx="4294967295" type="body"/>
          </p:nvPr>
        </p:nvSpPr>
        <p:spPr>
          <a:xfrm>
            <a:off x="2760750" y="3604375"/>
            <a:ext cx="3363600" cy="530400"/>
          </a:xfrm>
          <a:prstGeom prst="rect">
            <a:avLst/>
          </a:prstGeom>
          <a:ln cap="flat" cmpd="sng" w="9525">
            <a:solidFill>
              <a:srgbClr val="ED332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column_name [AS] alias_name</a:t>
            </a:r>
            <a:endParaRPr sz="1800"/>
          </a:p>
          <a:p>
            <a:pPr indent="0" lvl="0" marL="0" rtl="0" algn="l">
              <a:spcBef>
                <a:spcPts val="1600"/>
              </a:spcBef>
              <a:spcAft>
                <a:spcPts val="1600"/>
              </a:spcAft>
              <a:buNone/>
            </a:pPr>
            <a:r>
              <a:t/>
            </a:r>
            <a:endParaRPr/>
          </a:p>
        </p:txBody>
      </p:sp>
      <p:sp>
        <p:nvSpPr>
          <p:cNvPr id="1511" name="Google Shape;1511;p1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12" name="Google Shape;1512;p161"/>
          <p:cNvSpPr txBox="1"/>
          <p:nvPr>
            <p:ph idx="4294967295" type="body"/>
          </p:nvPr>
        </p:nvSpPr>
        <p:spPr>
          <a:xfrm>
            <a:off x="2760750" y="2815350"/>
            <a:ext cx="3033300" cy="530400"/>
          </a:xfrm>
          <a:prstGeom prst="rect">
            <a:avLst/>
          </a:prstGeom>
          <a:ln cap="flat" cmpd="sng" w="9525">
            <a:solidFill>
              <a:schemeClr val="accent5"/>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t>table_name [AS] alias_name</a:t>
            </a:r>
            <a:endParaRPr sz="1800"/>
          </a:p>
          <a:p>
            <a:pPr indent="0" lvl="0" marL="0" rtl="0" algn="l">
              <a:spcBef>
                <a:spcPts val="1600"/>
              </a:spcBef>
              <a:spcAft>
                <a:spcPts val="1600"/>
              </a:spcAft>
              <a:buNone/>
            </a:pPr>
            <a:r>
              <a:t/>
            </a:r>
            <a:endParaRPr/>
          </a:p>
        </p:txBody>
      </p:sp>
      <p:sp>
        <p:nvSpPr>
          <p:cNvPr id="1513" name="Google Shape;1513;p1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400" name="Google Shape;400;p45"/>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401" name="Google Shape;401;p4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02" name="Google Shape;402;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03" name="Google Shape;403;p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4" name="Google Shape;404;p45"/>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Describe a relational database.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Illustrate the structure of a database using an entity relationship diagram</a:t>
            </a:r>
            <a:r>
              <a:rPr lang="en">
                <a:solidFill>
                  <a:schemeClr val="dk1"/>
                </a:solidFill>
              </a:rPr>
              <a:t>.</a:t>
            </a:r>
            <a:endParaRPr b="1"/>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6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Aliases in a Query</a:t>
            </a:r>
            <a:endParaRPr/>
          </a:p>
        </p:txBody>
      </p:sp>
      <p:sp>
        <p:nvSpPr>
          <p:cNvPr id="1519" name="Google Shape;1519;p16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20" name="Google Shape;1520;p162"/>
          <p:cNvSpPr txBox="1"/>
          <p:nvPr/>
        </p:nvSpPr>
        <p:spPr>
          <a:xfrm>
            <a:off x="497325" y="1143000"/>
            <a:ext cx="2655000" cy="3276600"/>
          </a:xfrm>
          <a:prstGeom prst="rect">
            <a:avLst/>
          </a:prstGeom>
          <a:noFill/>
          <a:ln cap="flat" cmpd="sng" w="9525">
            <a:solidFill>
              <a:srgbClr val="7A1743"/>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SELECT</a:t>
            </a:r>
            <a:endParaRPr b="1" sz="1600">
              <a:latin typeface="Proxima Nova"/>
              <a:ea typeface="Proxima Nova"/>
              <a:cs typeface="Proxima Nova"/>
              <a:sym typeface="Proxima Nova"/>
            </a:endParaRPr>
          </a:p>
          <a:p>
            <a:pPr indent="0" lvl="0" marL="457200" rtl="0" algn="l">
              <a:spcBef>
                <a:spcPts val="0"/>
              </a:spcBef>
              <a:spcAft>
                <a:spcPts val="0"/>
              </a:spcAft>
              <a:buNone/>
            </a:pPr>
            <a:r>
              <a:rPr lang="en" sz="1600">
                <a:latin typeface="Proxima Nova"/>
                <a:ea typeface="Proxima Nova"/>
                <a:cs typeface="Proxima Nova"/>
                <a:sym typeface="Proxima Nova"/>
              </a:rPr>
              <a:t>orders.order_id,	</a:t>
            </a:r>
            <a:endParaRPr sz="1600">
              <a:latin typeface="Proxima Nova"/>
              <a:ea typeface="Proxima Nova"/>
              <a:cs typeface="Proxima Nova"/>
              <a:sym typeface="Proxima Nova"/>
            </a:endParaRPr>
          </a:p>
          <a:p>
            <a:pPr indent="0" lvl="0" marL="457200" rtl="0" algn="l">
              <a:spcBef>
                <a:spcPts val="0"/>
              </a:spcBef>
              <a:spcAft>
                <a:spcPts val="0"/>
              </a:spcAft>
              <a:buNone/>
            </a:pPr>
            <a:r>
              <a:rPr lang="en" sz="1600">
                <a:latin typeface="Proxima Nova"/>
                <a:ea typeface="Proxima Nova"/>
                <a:cs typeface="Proxima Nova"/>
                <a:sym typeface="Proxima Nova"/>
              </a:rPr>
              <a:t>orders.order_date,</a:t>
            </a:r>
            <a:endParaRPr sz="1600">
              <a:latin typeface="Proxima Nova"/>
              <a:ea typeface="Proxima Nova"/>
              <a:cs typeface="Proxima Nova"/>
              <a:sym typeface="Proxima Nova"/>
            </a:endParaRPr>
          </a:p>
          <a:p>
            <a:pPr indent="0" lvl="0" marL="457200" rtl="0" algn="l">
              <a:spcBef>
                <a:spcPts val="0"/>
              </a:spcBef>
              <a:spcAft>
                <a:spcPts val="0"/>
              </a:spcAft>
              <a:buNone/>
            </a:pPr>
            <a:r>
              <a:rPr lang="en" sz="1600">
                <a:latin typeface="Proxima Nova"/>
                <a:ea typeface="Proxima Nova"/>
                <a:cs typeface="Proxima Nova"/>
                <a:sym typeface="Proxima Nova"/>
              </a:rPr>
              <a:t>returns.return_date</a:t>
            </a:r>
            <a:endParaRPr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FROM</a:t>
            </a:r>
            <a:endParaRPr b="1" sz="1600">
              <a:latin typeface="Proxima Nova"/>
              <a:ea typeface="Proxima Nova"/>
              <a:cs typeface="Proxima Nova"/>
              <a:sym typeface="Proxima Nova"/>
            </a:endParaRPr>
          </a:p>
          <a:p>
            <a:pPr indent="457200" lvl="0" marL="0" rtl="0" algn="l">
              <a:spcBef>
                <a:spcPts val="0"/>
              </a:spcBef>
              <a:spcAft>
                <a:spcPts val="0"/>
              </a:spcAft>
              <a:buNone/>
            </a:pPr>
            <a:r>
              <a:rPr lang="en" sz="1600">
                <a:latin typeface="Proxima Nova"/>
                <a:ea typeface="Proxima Nova"/>
                <a:cs typeface="Proxima Nova"/>
                <a:sym typeface="Proxima Nova"/>
              </a:rPr>
              <a:t>orders</a:t>
            </a:r>
            <a:endParaRPr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INNER JOIN</a:t>
            </a:r>
            <a:r>
              <a:rPr lang="en" sz="1600">
                <a:latin typeface="Proxima Nova"/>
                <a:ea typeface="Proxima Nova"/>
                <a:cs typeface="Proxima Nova"/>
                <a:sym typeface="Proxima Nova"/>
              </a:rPr>
              <a:t> returns </a:t>
            </a:r>
            <a:endParaRPr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ON</a:t>
            </a:r>
            <a:r>
              <a:rPr lang="en" sz="1600">
                <a:latin typeface="Proxima Nova"/>
                <a:ea typeface="Proxima Nova"/>
                <a:cs typeface="Proxima Nova"/>
                <a:sym typeface="Proxima Nova"/>
              </a:rPr>
              <a:t> orders.order_id = returns.order_id; </a:t>
            </a:r>
            <a:endParaRPr sz="1600">
              <a:latin typeface="Proxima Nova"/>
              <a:ea typeface="Proxima Nova"/>
              <a:cs typeface="Proxima Nova"/>
              <a:sym typeface="Proxima Nova"/>
            </a:endParaRPr>
          </a:p>
          <a:p>
            <a:pPr indent="457200" lvl="0" marL="0" rtl="0" algn="l">
              <a:spcBef>
                <a:spcPts val="0"/>
              </a:spcBef>
              <a:spcAft>
                <a:spcPts val="0"/>
              </a:spcAft>
              <a:buNone/>
            </a:pP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1521" name="Google Shape;1521;p16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22" name="Google Shape;1522;p162"/>
          <p:cNvSpPr txBox="1"/>
          <p:nvPr/>
        </p:nvSpPr>
        <p:spPr>
          <a:xfrm>
            <a:off x="6884800" y="1447475"/>
            <a:ext cx="1981200" cy="29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523" name="Google Shape;1523;p162"/>
          <p:cNvSpPr txBox="1"/>
          <p:nvPr/>
        </p:nvSpPr>
        <p:spPr>
          <a:xfrm>
            <a:off x="3602550" y="947125"/>
            <a:ext cx="5084100" cy="36378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0"/>
              </a:spcBef>
              <a:spcAft>
                <a:spcPts val="0"/>
              </a:spcAft>
              <a:buNone/>
            </a:pPr>
            <a:r>
              <a:rPr lang="en" sz="1800">
                <a:solidFill>
                  <a:schemeClr val="dk1"/>
                </a:solidFill>
                <a:latin typeface="Proxima Nova"/>
                <a:ea typeface="Proxima Nova"/>
                <a:cs typeface="Proxima Nova"/>
                <a:sym typeface="Proxima Nova"/>
              </a:rPr>
              <a:t>Let’s use an alias in this query from earlier. First, designate the aliases in </a:t>
            </a:r>
            <a:r>
              <a:rPr b="1" lang="en" sz="1800">
                <a:solidFill>
                  <a:schemeClr val="dk1"/>
                </a:solidFill>
                <a:latin typeface="Proxima Nova"/>
                <a:ea typeface="Proxima Nova"/>
                <a:cs typeface="Proxima Nova"/>
                <a:sym typeface="Proxima Nova"/>
              </a:rPr>
              <a:t>FROM</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342900" lvl="0" marL="457200" rtl="0" algn="l">
              <a:lnSpc>
                <a:spcPct val="110000"/>
              </a:lnSpc>
              <a:spcBef>
                <a:spcPts val="0"/>
              </a:spcBef>
              <a:spcAft>
                <a:spcPts val="0"/>
              </a:spcAft>
              <a:buSzPts val="1800"/>
              <a:buFont typeface="Proxima Nova"/>
              <a:buChar char="●"/>
            </a:pPr>
            <a:r>
              <a:rPr lang="en" sz="1800">
                <a:solidFill>
                  <a:schemeClr val="dk1"/>
                </a:solidFill>
                <a:latin typeface="Proxima Nova"/>
                <a:ea typeface="Proxima Nova"/>
                <a:cs typeface="Proxima Nova"/>
                <a:sym typeface="Proxima Nova"/>
              </a:rPr>
              <a:t>The Orders table will be </a:t>
            </a:r>
            <a:r>
              <a:rPr lang="en" sz="1800">
                <a:solidFill>
                  <a:srgbClr val="0365C0"/>
                </a:solidFill>
                <a:latin typeface="Proxima Nova"/>
                <a:ea typeface="Proxima Nova"/>
                <a:cs typeface="Proxima Nova"/>
                <a:sym typeface="Proxima Nova"/>
              </a:rPr>
              <a:t>a</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a:p>
            <a:pPr indent="-342900" lvl="0" marL="457200" rtl="0" algn="l">
              <a:lnSpc>
                <a:spcPct val="110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a:t>
            </a:r>
            <a:r>
              <a:rPr lang="en" sz="1800">
                <a:solidFill>
                  <a:schemeClr val="dk1"/>
                </a:solidFill>
                <a:latin typeface="Proxima Nova"/>
                <a:ea typeface="Proxima Nova"/>
                <a:cs typeface="Proxima Nova"/>
                <a:sym typeface="Proxima Nova"/>
              </a:rPr>
              <a:t>Returns table will be</a:t>
            </a:r>
            <a:r>
              <a:rPr lang="en" sz="1800">
                <a:solidFill>
                  <a:srgbClr val="00882B"/>
                </a:solidFill>
                <a:latin typeface="Proxima Nova"/>
                <a:ea typeface="Proxima Nova"/>
                <a:cs typeface="Proxima Nova"/>
                <a:sym typeface="Proxima Nova"/>
              </a:rPr>
              <a:t> b</a:t>
            </a:r>
            <a:r>
              <a:rPr lang="en" sz="1800">
                <a:latin typeface="Proxima Nova"/>
                <a:ea typeface="Proxima Nova"/>
                <a:cs typeface="Proxima Nova"/>
                <a:sym typeface="Proxima Nova"/>
              </a:rPr>
              <a:t>.</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Next, specify the connection, by column name, on which you want to link tables:</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b="1" lang="en" sz="1800">
                <a:solidFill>
                  <a:schemeClr val="dk1"/>
                </a:solidFill>
                <a:latin typeface="Proxima Nova"/>
                <a:ea typeface="Proxima Nova"/>
                <a:cs typeface="Proxima Nova"/>
                <a:sym typeface="Proxima Nova"/>
              </a:rPr>
              <a:t>ON</a:t>
            </a:r>
            <a:r>
              <a:rPr lang="en" sz="1800">
                <a:solidFill>
                  <a:schemeClr val="dk1"/>
                </a:solidFill>
                <a:latin typeface="Proxima Nova"/>
                <a:ea typeface="Proxima Nova"/>
                <a:cs typeface="Proxima Nova"/>
                <a:sym typeface="Proxima Nova"/>
              </a:rPr>
              <a:t> </a:t>
            </a:r>
            <a:r>
              <a:rPr lang="en" sz="1800">
                <a:solidFill>
                  <a:srgbClr val="0365C0"/>
                </a:solidFill>
                <a:latin typeface="Proxima Nova"/>
                <a:ea typeface="Proxima Nova"/>
                <a:cs typeface="Proxima Nova"/>
                <a:sym typeface="Proxima Nova"/>
              </a:rPr>
              <a:t>a</a:t>
            </a:r>
            <a:r>
              <a:rPr lang="en" sz="1800">
                <a:solidFill>
                  <a:schemeClr val="dk1"/>
                </a:solidFill>
                <a:latin typeface="Proxima Nova"/>
                <a:ea typeface="Proxima Nova"/>
                <a:cs typeface="Proxima Nova"/>
                <a:sym typeface="Proxima Nova"/>
              </a:rPr>
              <a:t>.column_name = </a:t>
            </a:r>
            <a:r>
              <a:rPr lang="en" sz="1800">
                <a:solidFill>
                  <a:srgbClr val="00882B"/>
                </a:solidFill>
                <a:latin typeface="Proxima Nova"/>
                <a:ea typeface="Proxima Nova"/>
                <a:cs typeface="Proxima Nova"/>
                <a:sym typeface="Proxima Nova"/>
              </a:rPr>
              <a:t>b</a:t>
            </a:r>
            <a:r>
              <a:rPr lang="en" sz="1800">
                <a:solidFill>
                  <a:schemeClr val="dk1"/>
                </a:solidFill>
                <a:latin typeface="Proxima Nova"/>
                <a:ea typeface="Proxima Nova"/>
                <a:cs typeface="Proxima Nova"/>
                <a:sym typeface="Proxima Nova"/>
              </a:rPr>
              <a:t>.column_name with alias for source table.</a:t>
            </a:r>
            <a:endParaRPr sz="1800">
              <a:solidFill>
                <a:schemeClr val="dk1"/>
              </a:solidFill>
              <a:latin typeface="Proxima Nova"/>
              <a:ea typeface="Proxima Nova"/>
              <a:cs typeface="Proxima Nova"/>
              <a:sym typeface="Proxima Nova"/>
            </a:endParaRPr>
          </a:p>
          <a:p>
            <a:pPr indent="-342900" lvl="0" marL="457200" rtl="0" algn="l">
              <a:lnSpc>
                <a:spcPct val="110000"/>
              </a:lnSpc>
              <a:spcBef>
                <a:spcPts val="0"/>
              </a:spcBef>
              <a:spcAft>
                <a:spcPts val="0"/>
              </a:spcAft>
              <a:buClr>
                <a:schemeClr val="dk1"/>
              </a:buClr>
              <a:buSzPts val="1800"/>
              <a:buFont typeface="Proxima Nova"/>
              <a:buChar char="●"/>
            </a:pPr>
            <a:r>
              <a:rPr b="1" lang="en" sz="1800">
                <a:solidFill>
                  <a:schemeClr val="dk1"/>
                </a:solidFill>
                <a:latin typeface="Proxima Nova"/>
                <a:ea typeface="Proxima Nova"/>
                <a:cs typeface="Proxima Nova"/>
                <a:sym typeface="Proxima Nova"/>
              </a:rPr>
              <a:t>USING</a:t>
            </a:r>
            <a:r>
              <a:rPr lang="en" sz="1800">
                <a:solidFill>
                  <a:schemeClr val="dk1"/>
                </a:solidFill>
                <a:latin typeface="Proxima Nova"/>
                <a:ea typeface="Proxima Nova"/>
                <a:cs typeface="Proxima Nova"/>
                <a:sym typeface="Proxima Nova"/>
              </a:rPr>
              <a:t>(column_name) only if the columns have same name in each table.</a:t>
            </a:r>
            <a:endParaRPr>
              <a:latin typeface="Proxima Nova"/>
              <a:ea typeface="Proxima Nova"/>
              <a:cs typeface="Proxima Nova"/>
              <a:sym typeface="Proxima Nova"/>
            </a:endParaRPr>
          </a:p>
        </p:txBody>
      </p:sp>
      <p:sp>
        <p:nvSpPr>
          <p:cNvPr id="1524" name="Google Shape;1524;p16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16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30" name="Google Shape;1530;p163"/>
          <p:cNvSpPr txBox="1"/>
          <p:nvPr>
            <p:ph idx="1" type="body"/>
          </p:nvPr>
        </p:nvSpPr>
        <p:spPr>
          <a:xfrm>
            <a:off x="3518975" y="1143000"/>
            <a:ext cx="5167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what your query should look like with an alias for each table. Keep in mind that:</a:t>
            </a:r>
            <a:endParaRPr/>
          </a:p>
          <a:p>
            <a:pPr indent="-342900" lvl="0" marL="457200" rtl="0" algn="l">
              <a:spcBef>
                <a:spcPts val="1600"/>
              </a:spcBef>
              <a:spcAft>
                <a:spcPts val="0"/>
              </a:spcAft>
              <a:buClr>
                <a:schemeClr val="dk1"/>
              </a:buClr>
              <a:buSzPts val="1800"/>
              <a:buFont typeface="Proxima Nova"/>
              <a:buChar char="●"/>
            </a:pPr>
            <a:r>
              <a:rPr lang="en">
                <a:solidFill>
                  <a:schemeClr val="dk1"/>
                </a:solidFill>
                <a:highlight>
                  <a:srgbClr val="FFFFFF"/>
                </a:highlight>
              </a:rPr>
              <a:t>The renaming is only temporary, and table name does not change in the original database.</a:t>
            </a:r>
            <a:endParaRPr>
              <a:solidFill>
                <a:schemeClr val="dk1"/>
              </a:solidFill>
              <a:highlight>
                <a:srgbClr val="FFFFFF"/>
              </a:highlight>
            </a:endParaRPr>
          </a:p>
          <a:p>
            <a:pPr indent="-342900" lvl="0" marL="457200" rtl="0" algn="l">
              <a:spcBef>
                <a:spcPts val="0"/>
              </a:spcBef>
              <a:spcAft>
                <a:spcPts val="0"/>
              </a:spcAft>
              <a:buClr>
                <a:schemeClr val="dk1"/>
              </a:buClr>
              <a:buSzPts val="1800"/>
              <a:buFont typeface="Arial"/>
              <a:buChar char="●"/>
            </a:pPr>
            <a:r>
              <a:rPr lang="en">
                <a:solidFill>
                  <a:schemeClr val="dk1"/>
                </a:solidFill>
                <a:highlight>
                  <a:srgbClr val="FFFFFF"/>
                </a:highlight>
              </a:rPr>
              <a:t>Aliases work well when there are multiple tables in a query. </a:t>
            </a:r>
            <a:endParaRPr>
              <a:solidFill>
                <a:schemeClr val="dk1"/>
              </a:solidFill>
              <a:highlight>
                <a:srgbClr val="FFFFFF"/>
              </a:highlight>
            </a:endParaRPr>
          </a:p>
          <a:p>
            <a:pPr indent="0" lvl="0" marL="0" rtl="0" algn="l">
              <a:spcBef>
                <a:spcPts val="0"/>
              </a:spcBef>
              <a:spcAft>
                <a:spcPts val="0"/>
              </a:spcAft>
              <a:buNone/>
            </a:pPr>
            <a:r>
              <a:t/>
            </a:r>
            <a:endParaRPr sz="1100">
              <a:solidFill>
                <a:schemeClr val="dk1"/>
              </a:solidFill>
              <a:highlight>
                <a:srgbClr val="FFFFFF"/>
              </a:highlight>
            </a:endParaRPr>
          </a:p>
        </p:txBody>
      </p:sp>
      <p:sp>
        <p:nvSpPr>
          <p:cNvPr id="1531" name="Google Shape;1531;p16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Aliases in a Query | </a:t>
            </a:r>
            <a:r>
              <a:rPr lang="en"/>
              <a:t>Solution</a:t>
            </a:r>
            <a:endParaRPr/>
          </a:p>
          <a:p>
            <a:pPr indent="0" lvl="0" marL="0" rtl="0" algn="l">
              <a:spcBef>
                <a:spcPts val="0"/>
              </a:spcBef>
              <a:spcAft>
                <a:spcPts val="0"/>
              </a:spcAft>
              <a:buNone/>
            </a:pPr>
            <a:r>
              <a:t/>
            </a:r>
            <a:endParaRPr/>
          </a:p>
        </p:txBody>
      </p:sp>
      <p:sp>
        <p:nvSpPr>
          <p:cNvPr id="1532" name="Google Shape;1532;p16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33" name="Google Shape;1533;p163"/>
          <p:cNvSpPr txBox="1"/>
          <p:nvPr/>
        </p:nvSpPr>
        <p:spPr>
          <a:xfrm>
            <a:off x="497325" y="1143000"/>
            <a:ext cx="2655000" cy="3051000"/>
          </a:xfrm>
          <a:prstGeom prst="rect">
            <a:avLst/>
          </a:prstGeom>
          <a:noFill/>
          <a:ln cap="flat" cmpd="sng" w="9525">
            <a:solidFill>
              <a:schemeClr val="accent5"/>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SELECT</a:t>
            </a:r>
            <a:endParaRPr b="1" sz="1600">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accent5"/>
                </a:solidFill>
                <a:latin typeface="Proxima Nova"/>
                <a:ea typeface="Proxima Nova"/>
                <a:cs typeface="Proxima Nova"/>
                <a:sym typeface="Proxima Nova"/>
              </a:rPr>
              <a:t>a</a:t>
            </a:r>
            <a:r>
              <a:rPr lang="en" sz="1600">
                <a:latin typeface="Proxima Nova"/>
                <a:ea typeface="Proxima Nova"/>
                <a:cs typeface="Proxima Nova"/>
                <a:sym typeface="Proxima Nova"/>
              </a:rPr>
              <a:t>.order_id,	</a:t>
            </a:r>
            <a:endParaRPr sz="1600">
              <a:latin typeface="Proxima Nova"/>
              <a:ea typeface="Proxima Nova"/>
              <a:cs typeface="Proxima Nova"/>
              <a:sym typeface="Proxima Nova"/>
            </a:endParaRPr>
          </a:p>
          <a:p>
            <a:pPr indent="0" lvl="0" marL="457200" rtl="0" algn="l">
              <a:spcBef>
                <a:spcPts val="0"/>
              </a:spcBef>
              <a:spcAft>
                <a:spcPts val="0"/>
              </a:spcAft>
              <a:buNone/>
            </a:pPr>
            <a:r>
              <a:rPr lang="en" sz="1600">
                <a:solidFill>
                  <a:schemeClr val="accent5"/>
                </a:solidFill>
                <a:latin typeface="Proxima Nova"/>
                <a:ea typeface="Proxima Nova"/>
                <a:cs typeface="Proxima Nova"/>
                <a:sym typeface="Proxima Nova"/>
              </a:rPr>
              <a:t>a</a:t>
            </a:r>
            <a:r>
              <a:rPr lang="en" sz="1600">
                <a:latin typeface="Proxima Nova"/>
                <a:ea typeface="Proxima Nova"/>
                <a:cs typeface="Proxima Nova"/>
                <a:sym typeface="Proxima Nova"/>
              </a:rPr>
              <a:t>.order_date,</a:t>
            </a:r>
            <a:endParaRPr sz="1600">
              <a:latin typeface="Proxima Nova"/>
              <a:ea typeface="Proxima Nova"/>
              <a:cs typeface="Proxima Nova"/>
              <a:sym typeface="Proxima Nova"/>
            </a:endParaRPr>
          </a:p>
          <a:p>
            <a:pPr indent="0" lvl="0" marL="457200" rtl="0" algn="l">
              <a:spcBef>
                <a:spcPts val="0"/>
              </a:spcBef>
              <a:spcAft>
                <a:spcPts val="0"/>
              </a:spcAft>
              <a:buNone/>
            </a:pPr>
            <a:r>
              <a:rPr lang="en" sz="1600">
                <a:solidFill>
                  <a:srgbClr val="00882B"/>
                </a:solidFill>
                <a:latin typeface="Proxima Nova"/>
                <a:ea typeface="Proxima Nova"/>
                <a:cs typeface="Proxima Nova"/>
                <a:sym typeface="Proxima Nova"/>
              </a:rPr>
              <a:t>b</a:t>
            </a:r>
            <a:r>
              <a:rPr lang="en" sz="1600">
                <a:latin typeface="Proxima Nova"/>
                <a:ea typeface="Proxima Nova"/>
                <a:cs typeface="Proxima Nova"/>
                <a:sym typeface="Proxima Nova"/>
              </a:rPr>
              <a:t>.return_date</a:t>
            </a:r>
            <a:endParaRPr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FROM</a:t>
            </a:r>
            <a:endParaRPr b="1" sz="1600">
              <a:latin typeface="Proxima Nova"/>
              <a:ea typeface="Proxima Nova"/>
              <a:cs typeface="Proxima Nova"/>
              <a:sym typeface="Proxima Nova"/>
            </a:endParaRPr>
          </a:p>
          <a:p>
            <a:pPr indent="457200" lvl="0" marL="0" rtl="0" algn="l">
              <a:spcBef>
                <a:spcPts val="0"/>
              </a:spcBef>
              <a:spcAft>
                <a:spcPts val="0"/>
              </a:spcAft>
              <a:buNone/>
            </a:pPr>
            <a:r>
              <a:rPr lang="en" sz="1600">
                <a:latin typeface="Proxima Nova"/>
                <a:ea typeface="Proxima Nova"/>
                <a:cs typeface="Proxima Nova"/>
                <a:sym typeface="Proxima Nova"/>
              </a:rPr>
              <a:t>orders </a:t>
            </a:r>
            <a:r>
              <a:rPr lang="en" sz="1600">
                <a:solidFill>
                  <a:schemeClr val="accent5"/>
                </a:solidFill>
                <a:latin typeface="Proxima Nova"/>
                <a:ea typeface="Proxima Nova"/>
                <a:cs typeface="Proxima Nova"/>
                <a:sym typeface="Proxima Nova"/>
              </a:rPr>
              <a:t>a</a:t>
            </a:r>
            <a:endParaRPr sz="1600">
              <a:solidFill>
                <a:schemeClr val="accent5"/>
              </a:solidFill>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INNER JOIN</a:t>
            </a:r>
            <a:r>
              <a:rPr lang="en" sz="1600">
                <a:latin typeface="Proxima Nova"/>
                <a:ea typeface="Proxima Nova"/>
                <a:cs typeface="Proxima Nova"/>
                <a:sym typeface="Proxima Nova"/>
              </a:rPr>
              <a:t> returns </a:t>
            </a:r>
            <a:r>
              <a:rPr lang="en" sz="1600">
                <a:solidFill>
                  <a:srgbClr val="00882B"/>
                </a:solidFill>
                <a:latin typeface="Proxima Nova"/>
                <a:ea typeface="Proxima Nova"/>
                <a:cs typeface="Proxima Nova"/>
                <a:sym typeface="Proxima Nova"/>
              </a:rPr>
              <a:t>b</a:t>
            </a:r>
            <a:endParaRPr sz="1600">
              <a:solidFill>
                <a:srgbClr val="00882B"/>
              </a:solidFill>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ON</a:t>
            </a:r>
            <a:r>
              <a:rPr lang="en" sz="1600">
                <a:latin typeface="Proxima Nova"/>
                <a:ea typeface="Proxima Nova"/>
                <a:cs typeface="Proxima Nova"/>
                <a:sym typeface="Proxima Nova"/>
              </a:rPr>
              <a:t> </a:t>
            </a:r>
            <a:r>
              <a:rPr lang="en" sz="1600">
                <a:solidFill>
                  <a:schemeClr val="accent5"/>
                </a:solidFill>
                <a:latin typeface="Proxima Nova"/>
                <a:ea typeface="Proxima Nova"/>
                <a:cs typeface="Proxima Nova"/>
                <a:sym typeface="Proxima Nova"/>
              </a:rPr>
              <a:t>a</a:t>
            </a:r>
            <a:r>
              <a:rPr lang="en" sz="1600">
                <a:latin typeface="Proxima Nova"/>
                <a:ea typeface="Proxima Nova"/>
                <a:cs typeface="Proxima Nova"/>
                <a:sym typeface="Proxima Nova"/>
              </a:rPr>
              <a:t>.order_id = </a:t>
            </a:r>
            <a:r>
              <a:rPr lang="en" sz="1600">
                <a:solidFill>
                  <a:srgbClr val="00882B"/>
                </a:solidFill>
                <a:latin typeface="Proxima Nova"/>
                <a:ea typeface="Proxima Nova"/>
                <a:cs typeface="Proxima Nova"/>
                <a:sym typeface="Proxima Nova"/>
              </a:rPr>
              <a:t>b</a:t>
            </a:r>
            <a:r>
              <a:rPr lang="en" sz="1600">
                <a:latin typeface="Proxima Nova"/>
                <a:ea typeface="Proxima Nova"/>
                <a:cs typeface="Proxima Nova"/>
                <a:sym typeface="Proxima Nova"/>
              </a:rPr>
              <a:t>.order_id; </a:t>
            </a:r>
            <a:endParaRPr sz="1600">
              <a:latin typeface="Proxima Nova"/>
              <a:ea typeface="Proxima Nova"/>
              <a:cs typeface="Proxima Nova"/>
              <a:sym typeface="Proxima Nova"/>
            </a:endParaRPr>
          </a:p>
          <a:p>
            <a:pPr indent="457200" lvl="0" marL="0" rtl="0" algn="l">
              <a:spcBef>
                <a:spcPts val="0"/>
              </a:spcBef>
              <a:spcAft>
                <a:spcPts val="0"/>
              </a:spcAft>
              <a:buNone/>
            </a:pPr>
            <a:r>
              <a:rPr lang="en" sz="1600">
                <a:latin typeface="Proxima Nova"/>
                <a:ea typeface="Proxima Nova"/>
                <a:cs typeface="Proxima Nova"/>
                <a:sym typeface="Proxima Nova"/>
              </a:rPr>
              <a:t> 	</a:t>
            </a:r>
            <a:endParaRPr sz="1600">
              <a:latin typeface="Proxima Nova"/>
              <a:ea typeface="Proxima Nova"/>
              <a:cs typeface="Proxima Nova"/>
              <a:sym typeface="Proxima Nova"/>
            </a:endParaRPr>
          </a:p>
        </p:txBody>
      </p:sp>
      <p:sp>
        <p:nvSpPr>
          <p:cNvPr id="1534" name="Google Shape;1534;p16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sp>
        <p:nvSpPr>
          <p:cNvPr id="1539" name="Google Shape;1539;p1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Wireframing JOINs | Single Tables</a:t>
            </a:r>
            <a:endParaRPr/>
          </a:p>
        </p:txBody>
      </p:sp>
      <p:sp>
        <p:nvSpPr>
          <p:cNvPr id="1540" name="Google Shape;1540;p164"/>
          <p:cNvSpPr txBox="1"/>
          <p:nvPr>
            <p:ph idx="1" type="body"/>
          </p:nvPr>
        </p:nvSpPr>
        <p:spPr>
          <a:xfrm>
            <a:off x="457200" y="1075025"/>
            <a:ext cx="8360100" cy="95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may find drawing out tables (like below) can help you conceptualize </a:t>
            </a:r>
            <a:r>
              <a:rPr lang="en">
                <a:solidFill>
                  <a:schemeClr val="dk1"/>
                </a:solidFill>
              </a:rPr>
              <a:t>how you plan to JOIN them. Remember, wireframes do not have to be super detailed. </a:t>
            </a:r>
            <a:endParaRPr/>
          </a:p>
        </p:txBody>
      </p:sp>
      <p:sp>
        <p:nvSpPr>
          <p:cNvPr id="1541" name="Google Shape;1541;p1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542" name="Google Shape;1542;p164"/>
          <p:cNvGraphicFramePr/>
          <p:nvPr/>
        </p:nvGraphicFramePr>
        <p:xfrm>
          <a:off x="1587888" y="2402565"/>
          <a:ext cx="3000000" cy="3000000"/>
        </p:xfrm>
        <a:graphic>
          <a:graphicData uri="http://schemas.openxmlformats.org/drawingml/2006/table">
            <a:tbl>
              <a:tblPr>
                <a:noFill/>
                <a:tableStyleId>{71F5D8EB-CC8D-49F7-8EE7-3C9506985A6B}</a:tableStyleId>
              </a:tblPr>
              <a:tblGrid>
                <a:gridCol w="1464900"/>
                <a:gridCol w="1271450"/>
              </a:tblGrid>
              <a:tr h="398075">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 o </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50A4D"/>
                    </a:solidFill>
                  </a:tcPr>
                </a:tc>
                <a:tc hMerge="1"/>
              </a:tr>
              <a:tr h="39807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customer_id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07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JR-16210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07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KM-16375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9075">
                <a:tc>
                  <a:txBody>
                    <a:bodyPr/>
                    <a:lstStyle/>
                    <a:p>
                      <a:pPr indent="0" lvl="0" marL="0" rtl="0" algn="l">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43" name="Google Shape;1543;p164"/>
          <p:cNvGraphicFramePr/>
          <p:nvPr/>
        </p:nvGraphicFramePr>
        <p:xfrm>
          <a:off x="4666288" y="2377525"/>
          <a:ext cx="3000000" cy="3000000"/>
        </p:xfrm>
        <a:graphic>
          <a:graphicData uri="http://schemas.openxmlformats.org/drawingml/2006/table">
            <a:tbl>
              <a:tblPr>
                <a:noFill/>
                <a:tableStyleId>{71F5D8EB-CC8D-49F7-8EE7-3C9506985A6B}</a:tableStyleId>
              </a:tblPr>
              <a:tblGrid>
                <a:gridCol w="1229675"/>
                <a:gridCol w="1744850"/>
              </a:tblGrid>
              <a:tr h="360925">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customers c</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59200">
                <a:tc>
                  <a:txBody>
                    <a:bodyPr/>
                    <a:lstStyle/>
                    <a:p>
                      <a:pPr indent="0" lvl="0" marL="0" rtl="0" algn="l">
                        <a:spcBef>
                          <a:spcPts val="0"/>
                        </a:spcBef>
                        <a:spcAft>
                          <a:spcPts val="0"/>
                        </a:spcAft>
                        <a:buNone/>
                      </a:pPr>
                      <a:r>
                        <a:rPr b="1" lang="en">
                          <a:latin typeface="Proxima Nova"/>
                          <a:ea typeface="Proxima Nova"/>
                          <a:cs typeface="Proxima Nova"/>
                          <a:sym typeface="Proxima Nova"/>
                        </a:rPr>
                        <a:t>customer_id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customer_name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5950">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JR-16210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Justin Ritter</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075">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KM-16375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Katherine Murray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3000">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4" name="Google Shape;1544;p164"/>
          <p:cNvSpPr/>
          <p:nvPr/>
        </p:nvSpPr>
        <p:spPr>
          <a:xfrm>
            <a:off x="3052800" y="1996138"/>
            <a:ext cx="2843100" cy="24456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chemeClr val="accent2"/>
                </a:highlight>
                <a:latin typeface="Proxima Nova"/>
                <a:ea typeface="Proxima Nova"/>
                <a:cs typeface="Proxima Nova"/>
                <a:sym typeface="Proxima Nova"/>
              </a:rPr>
              <a:t>ON</a:t>
            </a:r>
            <a:endParaRPr b="1">
              <a:highlight>
                <a:schemeClr val="accent2"/>
              </a:highlight>
              <a:latin typeface="Proxima Nova"/>
              <a:ea typeface="Proxima Nova"/>
              <a:cs typeface="Proxima Nova"/>
              <a:sym typeface="Proxima Nova"/>
            </a:endParaRPr>
          </a:p>
        </p:txBody>
      </p:sp>
      <p:sp>
        <p:nvSpPr>
          <p:cNvPr id="1545" name="Google Shape;1545;p164"/>
          <p:cNvSpPr txBox="1"/>
          <p:nvPr/>
        </p:nvSpPr>
        <p:spPr>
          <a:xfrm>
            <a:off x="1587900" y="1996150"/>
            <a:ext cx="1376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Table</a:t>
            </a:r>
            <a:endParaRPr b="1">
              <a:latin typeface="Proxima Nova"/>
              <a:ea typeface="Proxima Nova"/>
              <a:cs typeface="Proxima Nova"/>
              <a:sym typeface="Proxima Nova"/>
            </a:endParaRPr>
          </a:p>
        </p:txBody>
      </p:sp>
      <p:sp>
        <p:nvSpPr>
          <p:cNvPr id="1546" name="Google Shape;1546;p164"/>
          <p:cNvSpPr txBox="1"/>
          <p:nvPr/>
        </p:nvSpPr>
        <p:spPr>
          <a:xfrm>
            <a:off x="5984400" y="1996150"/>
            <a:ext cx="1702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Table</a:t>
            </a:r>
            <a:endParaRPr b="1">
              <a:latin typeface="Proxima Nova"/>
              <a:ea typeface="Proxima Nova"/>
              <a:cs typeface="Proxima Nova"/>
              <a:sym typeface="Proxima Nov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50" name="Shape 1550"/>
        <p:cNvGrpSpPr/>
        <p:nvPr/>
      </p:nvGrpSpPr>
      <p:grpSpPr>
        <a:xfrm>
          <a:off x="0" y="0"/>
          <a:ext cx="0" cy="0"/>
          <a:chOff x="0" y="0"/>
          <a:chExt cx="0" cy="0"/>
        </a:xfrm>
      </p:grpSpPr>
      <p:sp>
        <p:nvSpPr>
          <p:cNvPr id="1551" name="Google Shape;1551;p165"/>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Put students in pairs and explain that they will be working together for all </a:t>
            </a:r>
            <a:r>
              <a:rPr b="1" lang="en" sz="1200">
                <a:solidFill>
                  <a:schemeClr val="dk1"/>
                </a:solidFill>
              </a:rPr>
              <a:t>four activities</a:t>
            </a:r>
            <a:r>
              <a:rPr lang="en" sz="1200">
                <a:solidFill>
                  <a:schemeClr val="dk1"/>
                </a:solidFill>
              </a:rPr>
              <a:t> throughout this section. Each debrief will be conducted as a Slack-back (see directions below) so students have a record of the </a:t>
            </a:r>
            <a:r>
              <a:rPr lang="en" sz="1200">
                <a:solidFill>
                  <a:schemeClr val="dk1"/>
                </a:solidFill>
              </a:rPr>
              <a:t>activities</a:t>
            </a:r>
            <a:r>
              <a:rPr lang="en" sz="1200">
                <a:solidFill>
                  <a:schemeClr val="dk1"/>
                </a:solidFill>
              </a:rPr>
              <a:t> and their answers.</a:t>
            </a:r>
            <a:endParaRPr sz="1200">
              <a:solidFill>
                <a:schemeClr val="dk1"/>
              </a:solidFill>
            </a:endParaRPr>
          </a:p>
          <a:p>
            <a:pPr indent="0" lvl="0" marL="0" rtl="0" algn="l">
              <a:spcBef>
                <a:spcPts val="1600"/>
              </a:spcBef>
              <a:spcAft>
                <a:spcPts val="0"/>
              </a:spcAft>
              <a:buNone/>
            </a:pPr>
            <a:r>
              <a:rPr lang="en" sz="1200">
                <a:solidFill>
                  <a:schemeClr val="dk1"/>
                </a:solidFill>
              </a:rPr>
              <a:t>This particular exercise is to help students scaffold from JOINing single tables to JOINing multiple tables. If your students are ready, feel free to skip it. </a:t>
            </a:r>
            <a:endParaRPr sz="1200">
              <a:solidFill>
                <a:schemeClr val="dk1"/>
              </a:solidFill>
            </a:endParaRPr>
          </a:p>
          <a:p>
            <a:pPr indent="0" lvl="0" marL="0" rtl="0" algn="l">
              <a:spcBef>
                <a:spcPts val="1600"/>
              </a:spcBef>
              <a:spcAft>
                <a:spcPts val="0"/>
              </a:spcAft>
              <a:buNone/>
            </a:pPr>
            <a:r>
              <a:rPr lang="en" sz="1200">
                <a:solidFill>
                  <a:schemeClr val="dk1"/>
                </a:solidFill>
              </a:rPr>
              <a:t>Give pairs </a:t>
            </a:r>
            <a:r>
              <a:rPr b="1" lang="en" sz="1200">
                <a:solidFill>
                  <a:schemeClr val="dk1"/>
                </a:solidFill>
              </a:rPr>
              <a:t>five</a:t>
            </a:r>
            <a:r>
              <a:rPr b="1" lang="en" sz="1200">
                <a:solidFill>
                  <a:schemeClr val="dk1"/>
                </a:solidFill>
              </a:rPr>
              <a:t> minutes</a:t>
            </a:r>
            <a:r>
              <a:rPr lang="en" sz="1200">
                <a:solidFill>
                  <a:schemeClr val="dk1"/>
                </a:solidFill>
              </a:rPr>
              <a:t> to complete this activity. </a:t>
            </a:r>
            <a:r>
              <a:rPr b="1" lang="en" sz="1200">
                <a:solidFill>
                  <a:schemeClr val="dk1"/>
                </a:solidFill>
              </a:rPr>
              <a:t>Before</a:t>
            </a:r>
            <a:r>
              <a:rPr lang="en" sz="1200">
                <a:solidFill>
                  <a:schemeClr val="dk1"/>
                </a:solidFill>
              </a:rPr>
              <a:t> moving on to the solution slide, conduct a Slack-back.</a:t>
            </a:r>
            <a:endParaRPr sz="1200">
              <a:solidFill>
                <a:schemeClr val="dk1"/>
              </a:solidFill>
            </a:endParaRPr>
          </a:p>
          <a:p>
            <a:pPr indent="0" lvl="0" marL="0" rtl="0" algn="l">
              <a:spcBef>
                <a:spcPts val="1600"/>
              </a:spcBef>
              <a:spcAft>
                <a:spcPts val="0"/>
              </a:spcAft>
              <a:buNone/>
            </a:pPr>
            <a:r>
              <a:rPr lang="en" sz="1200">
                <a:solidFill>
                  <a:schemeClr val="dk1"/>
                </a:solidFill>
              </a:rPr>
              <a:t>Slack-back instructions: </a:t>
            </a:r>
            <a:endParaRPr sz="1200">
              <a:solidFill>
                <a:schemeClr val="dk1"/>
              </a:solidFill>
            </a:endParaRPr>
          </a:p>
          <a:p>
            <a:pPr indent="-304800" lvl="0" marL="457200" rtl="0" algn="l">
              <a:spcBef>
                <a:spcPts val="1600"/>
              </a:spcBef>
              <a:spcAft>
                <a:spcPts val="0"/>
              </a:spcAft>
              <a:buClr>
                <a:schemeClr val="dk1"/>
              </a:buClr>
              <a:buSzPts val="1200"/>
              <a:buChar char="●"/>
            </a:pPr>
            <a:r>
              <a:rPr lang="en" sz="1200">
                <a:solidFill>
                  <a:schemeClr val="dk1"/>
                </a:solidFill>
              </a:rPr>
              <a:t>Screenshot the slide and put it in the Slack channel.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Direct one student from each pair to “write your answer as a thread under the image.”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Give students time to type their answer then say “When I say go, press enter!” This ensures everyone sends their solution at the same time and will give you an opportunity to see which pairs may need additional support on JOINs.</a:t>
            </a:r>
            <a:endParaRPr sz="1200">
              <a:solidFill>
                <a:schemeClr val="dk1"/>
              </a:solidFill>
            </a:endParaRPr>
          </a:p>
          <a:p>
            <a:pPr indent="0" lvl="0" marL="0" rtl="0" algn="l">
              <a:spcBef>
                <a:spcPts val="1600"/>
              </a:spcBef>
              <a:spcAft>
                <a:spcPts val="1600"/>
              </a:spcAft>
              <a:buNone/>
            </a:pPr>
            <a:r>
              <a:t/>
            </a:r>
            <a:endParaRPr b="1" sz="1200">
              <a:solidFill>
                <a:schemeClr val="dk1"/>
              </a:solidFill>
            </a:endParaRPr>
          </a:p>
        </p:txBody>
      </p:sp>
      <p:sp>
        <p:nvSpPr>
          <p:cNvPr id="1552" name="Google Shape;1552;p1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53" name="Google Shape;1553;p16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Activity With Slack-Back Debrief 1/4</a:t>
            </a:r>
            <a:endParaRPr/>
          </a:p>
        </p:txBody>
      </p:sp>
      <p:sp>
        <p:nvSpPr>
          <p:cNvPr id="1554" name="Google Shape;1554;p165"/>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166"/>
          <p:cNvSpPr txBox="1"/>
          <p:nvPr>
            <p:ph idx="1" type="body"/>
          </p:nvPr>
        </p:nvSpPr>
        <p:spPr>
          <a:xfrm>
            <a:off x="457200" y="1076750"/>
            <a:ext cx="8229600" cy="23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Working with your partner, use Orders as the primary table and </a:t>
            </a:r>
            <a:r>
              <a:rPr lang="en"/>
              <a:t>JOIN</a:t>
            </a:r>
            <a:r>
              <a:rPr lang="en">
                <a:solidFill>
                  <a:srgbClr val="7A1743"/>
                </a:solidFill>
              </a:rPr>
              <a:t> </a:t>
            </a:r>
            <a:r>
              <a:rPr lang="en">
                <a:solidFill>
                  <a:schemeClr val="dk1"/>
                </a:solidFill>
              </a:rPr>
              <a:t>the Customers table. Your query should:</a:t>
            </a:r>
            <a:endParaRPr>
              <a:solidFill>
                <a:schemeClr val="dk1"/>
              </a:solidFill>
            </a:endParaRPr>
          </a:p>
          <a:p>
            <a:pPr indent="-342900" lvl="0" marL="457200" rtl="0" algn="l">
              <a:spcBef>
                <a:spcPts val="1000"/>
              </a:spcBef>
              <a:spcAft>
                <a:spcPts val="0"/>
              </a:spcAft>
              <a:buClr>
                <a:schemeClr val="dk1"/>
              </a:buClr>
              <a:buSzPts val="1800"/>
              <a:buFont typeface="Proxima Nova"/>
              <a:buAutoNum type="arabicPeriod"/>
            </a:pPr>
            <a:r>
              <a:rPr lang="en">
                <a:solidFill>
                  <a:schemeClr val="dk1"/>
                </a:solidFill>
              </a:rPr>
              <a:t>Include </a:t>
            </a:r>
            <a:r>
              <a:rPr b="1" lang="en">
                <a:solidFill>
                  <a:schemeClr val="dk1"/>
                </a:solidFill>
              </a:rPr>
              <a:t>order_id </a:t>
            </a:r>
            <a:r>
              <a:rPr lang="en">
                <a:solidFill>
                  <a:schemeClr val="dk1"/>
                </a:solidFill>
              </a:rPr>
              <a:t>from the Orders table and </a:t>
            </a:r>
            <a:r>
              <a:rPr b="1" lang="en">
                <a:solidFill>
                  <a:schemeClr val="dk1"/>
                </a:solidFill>
              </a:rPr>
              <a:t>customer_name</a:t>
            </a:r>
            <a:r>
              <a:rPr lang="en">
                <a:solidFill>
                  <a:schemeClr val="dk1"/>
                </a:solidFill>
              </a:rPr>
              <a:t> from the Customers table. </a:t>
            </a:r>
            <a:endParaRPr>
              <a:solidFill>
                <a:schemeClr val="dk1"/>
              </a:solidFill>
            </a:endParaRPr>
          </a:p>
          <a:p>
            <a:pPr indent="-342900" lvl="0" marL="457200" rtl="0" algn="l">
              <a:spcBef>
                <a:spcPts val="0"/>
              </a:spcBef>
              <a:spcAft>
                <a:spcPts val="0"/>
              </a:spcAft>
              <a:buClr>
                <a:schemeClr val="dk1"/>
              </a:buClr>
              <a:buSzPts val="1800"/>
              <a:buFont typeface="Proxima Nova"/>
              <a:buAutoNum type="arabicPeriod"/>
            </a:pPr>
            <a:r>
              <a:rPr lang="en">
                <a:solidFill>
                  <a:schemeClr val="dk1"/>
                </a:solidFill>
              </a:rPr>
              <a:t>Use aliases for the tables.</a:t>
            </a:r>
            <a:endParaRPr>
              <a:solidFill>
                <a:schemeClr val="dk1"/>
              </a:solidFill>
            </a:endParaRPr>
          </a:p>
          <a:p>
            <a:pPr indent="-342900" lvl="0" marL="457200" rtl="0" algn="l">
              <a:spcBef>
                <a:spcPts val="0"/>
              </a:spcBef>
              <a:spcAft>
                <a:spcPts val="0"/>
              </a:spcAft>
              <a:buClr>
                <a:schemeClr val="dk1"/>
              </a:buClr>
              <a:buSzPts val="1800"/>
              <a:buFont typeface="Proxima Nova"/>
              <a:buAutoNum type="arabicPeriod"/>
            </a:pPr>
            <a:r>
              <a:rPr lang="en">
                <a:solidFill>
                  <a:schemeClr val="dk1"/>
                </a:solidFill>
              </a:rPr>
              <a:t>Limit the results to 100 rows.</a:t>
            </a:r>
            <a:endParaRPr>
              <a:solidFill>
                <a:schemeClr val="dk1"/>
              </a:solidFill>
            </a:endParaRPr>
          </a:p>
          <a:p>
            <a:pPr indent="0" lvl="0" marL="0" rtl="0" algn="l">
              <a:spcBef>
                <a:spcPts val="0"/>
              </a:spcBef>
              <a:spcAft>
                <a:spcPts val="1600"/>
              </a:spcAft>
              <a:buNone/>
            </a:pPr>
            <a:r>
              <a:t/>
            </a:r>
            <a:endParaRPr/>
          </a:p>
        </p:txBody>
      </p:sp>
      <p:sp>
        <p:nvSpPr>
          <p:cNvPr id="1560" name="Google Shape;1560;p1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61" name="Google Shape;1561;p16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Single Tables</a:t>
            </a:r>
            <a:endParaRPr/>
          </a:p>
        </p:txBody>
      </p:sp>
      <p:sp>
        <p:nvSpPr>
          <p:cNvPr id="1562" name="Google Shape;1562;p166"/>
          <p:cNvSpPr txBox="1"/>
          <p:nvPr>
            <p:ph idx="2" type="subTitle"/>
          </p:nvPr>
        </p:nvSpPr>
        <p:spPr>
          <a:xfrm>
            <a:off x="6591948" y="211750"/>
            <a:ext cx="17481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a:t>
            </a:r>
            <a:r>
              <a:rPr lang="en"/>
              <a:t>inutes</a:t>
            </a:r>
            <a:r>
              <a:rPr lang="en"/>
              <a:t> </a:t>
            </a:r>
            <a:endParaRPr/>
          </a:p>
        </p:txBody>
      </p:sp>
      <p:sp>
        <p:nvSpPr>
          <p:cNvPr id="1563" name="Google Shape;1563;p166"/>
          <p:cNvSpPr/>
          <p:nvPr/>
        </p:nvSpPr>
        <p:spPr>
          <a:xfrm>
            <a:off x="753550" y="3517225"/>
            <a:ext cx="7510200" cy="892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Clr>
                <a:schemeClr val="dk1"/>
              </a:buClr>
              <a:buSzPts val="1100"/>
              <a:buFont typeface="Arial"/>
              <a:buNone/>
            </a:pPr>
            <a:r>
              <a:rPr lang="en" sz="1800">
                <a:latin typeface="Proxima Nova"/>
                <a:ea typeface="Proxima Nova"/>
                <a:cs typeface="Proxima Nova"/>
                <a:sym typeface="Proxima Nova"/>
              </a:rPr>
              <a:t>Before going into SQL, practice wireframing your JOINs on a piece of paper.</a:t>
            </a:r>
            <a:endParaRPr/>
          </a:p>
        </p:txBody>
      </p:sp>
      <p:pic>
        <p:nvPicPr>
          <p:cNvPr id="1564" name="Google Shape;1564;p166"/>
          <p:cNvPicPr preferRelativeResize="0"/>
          <p:nvPr/>
        </p:nvPicPr>
        <p:blipFill>
          <a:blip r:embed="rId3">
            <a:alphaModFix/>
          </a:blip>
          <a:stretch>
            <a:fillRect/>
          </a:stretch>
        </p:blipFill>
        <p:spPr>
          <a:xfrm>
            <a:off x="908850" y="3647051"/>
            <a:ext cx="676201" cy="67620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sp>
        <p:nvSpPr>
          <p:cNvPr id="1569" name="Google Shape;1569;p167"/>
          <p:cNvSpPr txBox="1"/>
          <p:nvPr>
            <p:ph idx="1" type="body"/>
          </p:nvPr>
        </p:nvSpPr>
        <p:spPr>
          <a:xfrm>
            <a:off x="1016700" y="1532625"/>
            <a:ext cx="7012500" cy="1958100"/>
          </a:xfrm>
          <a:prstGeom prst="rect">
            <a:avLst/>
          </a:prstGeom>
          <a:ln cap="flat" cmpd="sng" w="9525">
            <a:solidFill>
              <a:srgbClr val="ED332F"/>
            </a:solidFill>
            <a:prstDash val="dash"/>
            <a:round/>
            <a:headEnd len="sm" w="sm" type="none"/>
            <a:tailEnd len="sm" w="sm" type="none"/>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SELECT</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  o.order_id</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  ,</a:t>
            </a:r>
            <a:r>
              <a:rPr lang="en">
                <a:solidFill>
                  <a:schemeClr val="dk1"/>
                </a:solidFill>
              </a:rPr>
              <a:t> c.customer_name</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FROM orders o</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JOIN customers c ON o.customer_id = c.customer_id</a:t>
            </a:r>
            <a:endParaRPr>
              <a:solidFill>
                <a:schemeClr val="dk1"/>
              </a:solidFill>
            </a:endParaRPr>
          </a:p>
          <a:p>
            <a:pPr indent="457200" lvl="0" marL="0" rtl="0" algn="l">
              <a:lnSpc>
                <a:spcPct val="100000"/>
              </a:lnSpc>
              <a:spcBef>
                <a:spcPts val="0"/>
              </a:spcBef>
              <a:spcAft>
                <a:spcPts val="0"/>
              </a:spcAft>
              <a:buClr>
                <a:schemeClr val="dk1"/>
              </a:buClr>
              <a:buSzPts val="1100"/>
              <a:buFont typeface="Arial"/>
              <a:buNone/>
            </a:pPr>
            <a:r>
              <a:rPr lang="en">
                <a:solidFill>
                  <a:schemeClr val="dk1"/>
                </a:solidFill>
              </a:rPr>
              <a:t>LIMIT 100</a:t>
            </a:r>
            <a:endParaRPr>
              <a:solidFill>
                <a:schemeClr val="dk1"/>
              </a:solidFill>
            </a:endParaRPr>
          </a:p>
          <a:p>
            <a:pPr indent="0" lvl="0" marL="0" rtl="0" algn="l">
              <a:spcBef>
                <a:spcPts val="0"/>
              </a:spcBef>
              <a:spcAft>
                <a:spcPts val="1600"/>
              </a:spcAft>
              <a:buNone/>
            </a:pPr>
            <a:r>
              <a:t/>
            </a:r>
            <a:endParaRPr/>
          </a:p>
        </p:txBody>
      </p:sp>
      <p:sp>
        <p:nvSpPr>
          <p:cNvPr id="1570" name="Google Shape;1570;p1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71" name="Google Shape;1571;p167"/>
          <p:cNvSpPr txBox="1"/>
          <p:nvPr>
            <p:ph type="title"/>
          </p:nvPr>
        </p:nvSpPr>
        <p:spPr>
          <a:xfrm>
            <a:off x="908850" y="237050"/>
            <a:ext cx="7228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JOINing Single Tables | </a:t>
            </a:r>
            <a:r>
              <a:rPr lang="en"/>
              <a:t>Solution</a:t>
            </a:r>
            <a:r>
              <a:rPr lang="en"/>
              <a:t> </a:t>
            </a:r>
            <a:endParaRPr/>
          </a:p>
        </p:txBody>
      </p:sp>
      <p:sp>
        <p:nvSpPr>
          <p:cNvPr id="1572" name="Google Shape;1572;p167"/>
          <p:cNvSpPr txBox="1"/>
          <p:nvPr/>
        </p:nvSpPr>
        <p:spPr>
          <a:xfrm>
            <a:off x="397550" y="926175"/>
            <a:ext cx="20622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Solution Query</a:t>
            </a:r>
            <a:endParaRPr b="1" sz="1800">
              <a:latin typeface="Proxima Nova"/>
              <a:ea typeface="Proxima Nova"/>
              <a:cs typeface="Proxima Nova"/>
              <a:sym typeface="Proxima Nova"/>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Multiple Tables </a:t>
            </a:r>
            <a:endParaRPr/>
          </a:p>
        </p:txBody>
      </p:sp>
      <p:sp>
        <p:nvSpPr>
          <p:cNvPr id="1578" name="Google Shape;1578;p168"/>
          <p:cNvSpPr txBox="1"/>
          <p:nvPr>
            <p:ph idx="1" type="body"/>
          </p:nvPr>
        </p:nvSpPr>
        <p:spPr>
          <a:xfrm>
            <a:off x="457200" y="1107725"/>
            <a:ext cx="8229600" cy="72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You can also JOIN multiple tables together. Here is an example — notice that we have </a:t>
            </a:r>
            <a:r>
              <a:rPr i="1" lang="en">
                <a:solidFill>
                  <a:schemeClr val="dk1"/>
                </a:solidFill>
              </a:rPr>
              <a:t>two</a:t>
            </a:r>
            <a:r>
              <a:rPr lang="en">
                <a:solidFill>
                  <a:schemeClr val="dk1"/>
                </a:solidFill>
              </a:rPr>
              <a:t> JOIN statements.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Syntax: </a:t>
            </a:r>
            <a:r>
              <a:rPr lang="en">
                <a:solidFill>
                  <a:schemeClr val="dk1"/>
                </a:solidFill>
              </a:rPr>
              <a:t>JOIN syntax restarts when you add on a new table: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1600"/>
              </a:spcAft>
              <a:buNone/>
            </a:pPr>
            <a:r>
              <a:t/>
            </a:r>
            <a:endParaRPr/>
          </a:p>
        </p:txBody>
      </p:sp>
      <p:sp>
        <p:nvSpPr>
          <p:cNvPr id="1579" name="Google Shape;1579;p1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80" name="Google Shape;1580;p168"/>
          <p:cNvSpPr txBox="1"/>
          <p:nvPr/>
        </p:nvSpPr>
        <p:spPr>
          <a:xfrm>
            <a:off x="1590750" y="2571750"/>
            <a:ext cx="5962500" cy="1645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457200" rtl="0" algn="l">
              <a:spcBef>
                <a:spcPts val="0"/>
              </a:spcBef>
              <a:spcAft>
                <a:spcPts val="0"/>
              </a:spcAft>
              <a:buClr>
                <a:schemeClr val="dk1"/>
              </a:buClr>
              <a:buFont typeface="Roboto Mono"/>
              <a:buNone/>
            </a:pPr>
            <a:r>
              <a:rPr lang="en" sz="1800">
                <a:solidFill>
                  <a:schemeClr val="dk1"/>
                </a:solidFill>
                <a:latin typeface="Proxima Nova"/>
                <a:ea typeface="Proxima Nova"/>
                <a:cs typeface="Proxima Nova"/>
                <a:sym typeface="Proxima Nova"/>
              </a:rPr>
              <a:t>SELECT </a:t>
            </a:r>
            <a:r>
              <a:rPr lang="en" sz="1800">
                <a:solidFill>
                  <a:srgbClr val="0365C0"/>
                </a:solidFill>
                <a:latin typeface="Proxima Nova"/>
                <a:ea typeface="Proxima Nova"/>
                <a:cs typeface="Proxima Nova"/>
                <a:sym typeface="Proxima Nova"/>
              </a:rPr>
              <a:t>a.field3</a:t>
            </a:r>
            <a:r>
              <a:rPr lang="en" sz="1800">
                <a:solidFill>
                  <a:schemeClr val="dk1"/>
                </a:solidFill>
                <a:latin typeface="Proxima Nova"/>
                <a:ea typeface="Proxima Nova"/>
                <a:cs typeface="Proxima Nova"/>
                <a:sym typeface="Proxima Nova"/>
              </a:rPr>
              <a:t>, </a:t>
            </a:r>
            <a:r>
              <a:rPr lang="en" sz="1800">
                <a:solidFill>
                  <a:srgbClr val="0365C0"/>
                </a:solidFill>
                <a:latin typeface="Proxima Nova"/>
                <a:ea typeface="Proxima Nova"/>
                <a:cs typeface="Proxima Nova"/>
                <a:sym typeface="Proxima Nova"/>
              </a:rPr>
              <a:t>a.field4</a:t>
            </a:r>
            <a:r>
              <a:rPr lang="en" sz="1800">
                <a:solidFill>
                  <a:schemeClr val="dk1"/>
                </a:solidFill>
                <a:latin typeface="Proxima Nova"/>
                <a:ea typeface="Proxima Nova"/>
                <a:cs typeface="Proxima Nova"/>
                <a:sym typeface="Proxima Nova"/>
              </a:rPr>
              <a:t>, </a:t>
            </a:r>
            <a:r>
              <a:rPr lang="en" sz="1800">
                <a:solidFill>
                  <a:srgbClr val="00882B"/>
                </a:solidFill>
                <a:latin typeface="Proxima Nova"/>
                <a:ea typeface="Proxima Nova"/>
                <a:cs typeface="Proxima Nova"/>
                <a:sym typeface="Proxima Nova"/>
              </a:rPr>
              <a:t>b.field1, </a:t>
            </a:r>
            <a:r>
              <a:rPr lang="en" sz="1800">
                <a:solidFill>
                  <a:srgbClr val="773F9B"/>
                </a:solidFill>
                <a:latin typeface="Proxima Nova"/>
                <a:ea typeface="Proxima Nova"/>
                <a:cs typeface="Proxima Nova"/>
                <a:sym typeface="Proxima Nova"/>
              </a:rPr>
              <a:t>c.field4</a:t>
            </a:r>
            <a:endParaRPr sz="1800">
              <a:solidFill>
                <a:schemeClr val="dk1"/>
              </a:solidFill>
              <a:latin typeface="Proxima Nova"/>
              <a:ea typeface="Proxima Nova"/>
              <a:cs typeface="Proxima Nova"/>
              <a:sym typeface="Proxima Nova"/>
            </a:endParaRPr>
          </a:p>
          <a:p>
            <a:pPr indent="0" lvl="0" marL="457200" rtl="0" algn="l">
              <a:spcBef>
                <a:spcPts val="0"/>
              </a:spcBef>
              <a:spcAft>
                <a:spcPts val="0"/>
              </a:spcAft>
              <a:buClr>
                <a:schemeClr val="dk1"/>
              </a:buClr>
              <a:buFont typeface="Roboto Mono"/>
              <a:buNone/>
            </a:pPr>
            <a:r>
              <a:rPr lang="en" sz="1800">
                <a:solidFill>
                  <a:schemeClr val="dk1"/>
                </a:solidFill>
                <a:latin typeface="Proxima Nova"/>
                <a:ea typeface="Proxima Nova"/>
                <a:cs typeface="Proxima Nova"/>
                <a:sym typeface="Proxima Nova"/>
              </a:rPr>
              <a:t>FROM </a:t>
            </a:r>
            <a:r>
              <a:rPr lang="en" sz="1800">
                <a:solidFill>
                  <a:srgbClr val="0365C0"/>
                </a:solidFill>
                <a:latin typeface="Proxima Nova"/>
                <a:ea typeface="Proxima Nova"/>
                <a:cs typeface="Proxima Nova"/>
                <a:sym typeface="Proxima Nova"/>
              </a:rPr>
              <a:t>table1</a:t>
            </a:r>
            <a:r>
              <a:rPr lang="en" sz="1800">
                <a:solidFill>
                  <a:schemeClr val="dk1"/>
                </a:solidFill>
                <a:latin typeface="Proxima Nova"/>
                <a:ea typeface="Proxima Nova"/>
                <a:cs typeface="Proxima Nova"/>
                <a:sym typeface="Proxima Nova"/>
              </a:rPr>
              <a:t> </a:t>
            </a:r>
            <a:r>
              <a:rPr lang="en" sz="1800">
                <a:solidFill>
                  <a:srgbClr val="0365C0"/>
                </a:solidFill>
                <a:latin typeface="Proxima Nova"/>
                <a:ea typeface="Proxima Nova"/>
                <a:cs typeface="Proxima Nova"/>
                <a:sym typeface="Proxima Nova"/>
              </a:rPr>
              <a:t>a</a:t>
            </a:r>
            <a:endParaRPr sz="1800">
              <a:solidFill>
                <a:schemeClr val="dk1"/>
              </a:solidFill>
              <a:latin typeface="Proxima Nova"/>
              <a:ea typeface="Proxima Nova"/>
              <a:cs typeface="Proxima Nova"/>
              <a:sym typeface="Proxima Nova"/>
            </a:endParaRPr>
          </a:p>
          <a:p>
            <a:pPr indent="457200" lvl="0" marL="457200" rtl="0" algn="l">
              <a:spcBef>
                <a:spcPts val="0"/>
              </a:spcBef>
              <a:spcAft>
                <a:spcPts val="0"/>
              </a:spcAft>
              <a:buClr>
                <a:schemeClr val="dk1"/>
              </a:buClr>
              <a:buFont typeface="Roboto Mono"/>
              <a:buNone/>
            </a:pPr>
            <a:r>
              <a:rPr lang="en" sz="1800">
                <a:solidFill>
                  <a:schemeClr val="dk1"/>
                </a:solidFill>
                <a:latin typeface="Proxima Nova"/>
                <a:ea typeface="Proxima Nova"/>
                <a:cs typeface="Proxima Nova"/>
                <a:sym typeface="Proxima Nova"/>
              </a:rPr>
              <a:t>JOIN </a:t>
            </a:r>
            <a:r>
              <a:rPr lang="en" sz="1800">
                <a:solidFill>
                  <a:srgbClr val="00882B"/>
                </a:solidFill>
                <a:latin typeface="Proxima Nova"/>
                <a:ea typeface="Proxima Nova"/>
                <a:cs typeface="Proxima Nova"/>
                <a:sym typeface="Proxima Nova"/>
              </a:rPr>
              <a:t>table2 b</a:t>
            </a:r>
            <a:r>
              <a:rPr lang="en" sz="1800">
                <a:solidFill>
                  <a:schemeClr val="dk1"/>
                </a:solidFill>
                <a:latin typeface="Proxima Nova"/>
                <a:ea typeface="Proxima Nova"/>
                <a:cs typeface="Proxima Nova"/>
                <a:sym typeface="Proxima Nova"/>
              </a:rPr>
              <a:t> ON </a:t>
            </a:r>
            <a:r>
              <a:rPr lang="en" sz="1800">
                <a:solidFill>
                  <a:srgbClr val="0365C0"/>
                </a:solidFill>
                <a:latin typeface="Proxima Nova"/>
                <a:ea typeface="Proxima Nova"/>
                <a:cs typeface="Proxima Nova"/>
                <a:sym typeface="Proxima Nova"/>
              </a:rPr>
              <a:t>a.field1 </a:t>
            </a:r>
            <a:r>
              <a:rPr lang="en" sz="1800">
                <a:solidFill>
                  <a:schemeClr val="dk1"/>
                </a:solidFill>
                <a:latin typeface="Proxima Nova"/>
                <a:ea typeface="Proxima Nova"/>
                <a:cs typeface="Proxima Nova"/>
                <a:sym typeface="Proxima Nova"/>
              </a:rPr>
              <a:t>= </a:t>
            </a:r>
            <a:r>
              <a:rPr lang="en" sz="1800">
                <a:solidFill>
                  <a:srgbClr val="00882B"/>
                </a:solidFill>
                <a:latin typeface="Proxima Nova"/>
                <a:ea typeface="Proxima Nova"/>
                <a:cs typeface="Proxima Nova"/>
                <a:sym typeface="Proxima Nova"/>
              </a:rPr>
              <a:t>b.field1</a:t>
            </a:r>
            <a:endParaRPr sz="1800">
              <a:solidFill>
                <a:schemeClr val="dk1"/>
              </a:solidFill>
              <a:latin typeface="Proxima Nova"/>
              <a:ea typeface="Proxima Nova"/>
              <a:cs typeface="Proxima Nova"/>
              <a:sym typeface="Proxima Nova"/>
            </a:endParaRPr>
          </a:p>
          <a:p>
            <a:pPr indent="457200" lvl="0" marL="457200" rtl="0" algn="l">
              <a:spcBef>
                <a:spcPts val="0"/>
              </a:spcBef>
              <a:spcAft>
                <a:spcPts val="0"/>
              </a:spcAft>
              <a:buClr>
                <a:schemeClr val="dk1"/>
              </a:buClr>
              <a:buFont typeface="Roboto Mono"/>
              <a:buNone/>
            </a:pPr>
            <a:r>
              <a:rPr b="1" lang="en" sz="1800">
                <a:solidFill>
                  <a:schemeClr val="dk1"/>
                </a:solidFill>
                <a:latin typeface="Proxima Nova"/>
                <a:ea typeface="Proxima Nova"/>
                <a:cs typeface="Proxima Nova"/>
                <a:sym typeface="Proxima Nova"/>
              </a:rPr>
              <a:t>JOIN </a:t>
            </a:r>
            <a:r>
              <a:rPr b="1" lang="en" sz="1800">
                <a:solidFill>
                  <a:srgbClr val="773F9B"/>
                </a:solidFill>
                <a:latin typeface="Proxima Nova"/>
                <a:ea typeface="Proxima Nova"/>
                <a:cs typeface="Proxima Nova"/>
                <a:sym typeface="Proxima Nova"/>
              </a:rPr>
              <a:t>table3 c</a:t>
            </a:r>
            <a:r>
              <a:rPr b="1" lang="en" sz="1800">
                <a:solidFill>
                  <a:schemeClr val="dk1"/>
                </a:solidFill>
                <a:latin typeface="Proxima Nova"/>
                <a:ea typeface="Proxima Nova"/>
                <a:cs typeface="Proxima Nova"/>
                <a:sym typeface="Proxima Nova"/>
              </a:rPr>
              <a:t> ON </a:t>
            </a:r>
            <a:r>
              <a:rPr b="1" lang="en" sz="1800">
                <a:solidFill>
                  <a:srgbClr val="0365C0"/>
                </a:solidFill>
                <a:latin typeface="Proxima Nova"/>
                <a:ea typeface="Proxima Nova"/>
                <a:cs typeface="Proxima Nova"/>
                <a:sym typeface="Proxima Nova"/>
              </a:rPr>
              <a:t>a.field2 </a:t>
            </a:r>
            <a:r>
              <a:rPr b="1" lang="en" sz="1800">
                <a:solidFill>
                  <a:schemeClr val="dk1"/>
                </a:solidFill>
                <a:latin typeface="Proxima Nova"/>
                <a:ea typeface="Proxima Nova"/>
                <a:cs typeface="Proxima Nova"/>
                <a:sym typeface="Proxima Nova"/>
              </a:rPr>
              <a:t>= </a:t>
            </a:r>
            <a:r>
              <a:rPr b="1" lang="en" sz="1800">
                <a:solidFill>
                  <a:srgbClr val="773F9B"/>
                </a:solidFill>
                <a:latin typeface="Proxima Nova"/>
                <a:ea typeface="Proxima Nova"/>
                <a:cs typeface="Proxima Nova"/>
                <a:sym typeface="Proxima Nova"/>
              </a:rPr>
              <a:t>c.field1</a:t>
            </a:r>
            <a:endParaRPr b="1" sz="1800">
              <a:solidFill>
                <a:schemeClr val="dk1"/>
              </a:solidFill>
              <a:latin typeface="Proxima Nova"/>
              <a:ea typeface="Proxima Nova"/>
              <a:cs typeface="Proxima Nova"/>
              <a:sym typeface="Proxima Nova"/>
            </a:endParaRPr>
          </a:p>
          <a:p>
            <a:pPr indent="0" lvl="0" marL="457200" rtl="0" algn="l">
              <a:spcBef>
                <a:spcPts val="0"/>
              </a:spcBef>
              <a:spcAft>
                <a:spcPts val="0"/>
              </a:spcAft>
              <a:buClr>
                <a:schemeClr val="dk1"/>
              </a:buClr>
              <a:buFont typeface="Roboto Mono"/>
              <a:buNone/>
            </a:pPr>
            <a:r>
              <a:rPr lang="en" sz="1800">
                <a:solidFill>
                  <a:schemeClr val="dk1"/>
                </a:solidFill>
                <a:latin typeface="Proxima Nova"/>
                <a:ea typeface="Proxima Nova"/>
                <a:cs typeface="Proxima Nova"/>
                <a:sym typeface="Proxima Nova"/>
              </a:rPr>
              <a:t>ORDER BY </a:t>
            </a:r>
            <a:r>
              <a:rPr lang="en" sz="1800">
                <a:solidFill>
                  <a:srgbClr val="00882B"/>
                </a:solidFill>
                <a:latin typeface="Proxima Nova"/>
                <a:ea typeface="Proxima Nova"/>
                <a:cs typeface="Proxima Nova"/>
                <a:sym typeface="Proxima Nova"/>
              </a:rPr>
              <a:t>b.field1</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4" name="Shape 1584"/>
        <p:cNvGrpSpPr/>
        <p:nvPr/>
      </p:nvGrpSpPr>
      <p:grpSpPr>
        <a:xfrm>
          <a:off x="0" y="0"/>
          <a:ext cx="0" cy="0"/>
          <a:chOff x="0" y="0"/>
          <a:chExt cx="0" cy="0"/>
        </a:xfrm>
      </p:grpSpPr>
      <p:sp>
        <p:nvSpPr>
          <p:cNvPr id="1585" name="Google Shape;1585;p1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Wireframing JOINs | Multiple Tables</a:t>
            </a:r>
            <a:endParaRPr/>
          </a:p>
        </p:txBody>
      </p:sp>
      <p:sp>
        <p:nvSpPr>
          <p:cNvPr id="1586" name="Google Shape;1586;p1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587" name="Google Shape;1587;p169"/>
          <p:cNvGraphicFramePr/>
          <p:nvPr/>
        </p:nvGraphicFramePr>
        <p:xfrm>
          <a:off x="1358600" y="2402565"/>
          <a:ext cx="3000000" cy="3000000"/>
        </p:xfrm>
        <a:graphic>
          <a:graphicData uri="http://schemas.openxmlformats.org/drawingml/2006/table">
            <a:tbl>
              <a:tblPr>
                <a:noFill/>
                <a:tableStyleId>{71F5D8EB-CC8D-49F7-8EE7-3C9506985A6B}</a:tableStyleId>
              </a:tblPr>
              <a:tblGrid>
                <a:gridCol w="1464900"/>
                <a:gridCol w="1271450"/>
              </a:tblGrid>
              <a:tr h="398075">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 o </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850A4D"/>
                    </a:solidFill>
                  </a:tcPr>
                </a:tc>
                <a:tc hMerge="1"/>
              </a:tr>
              <a:tr h="39807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customer_id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07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JR-16210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807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KM-16375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9075">
                <a:tc>
                  <a:txBody>
                    <a:bodyPr/>
                    <a:lstStyle/>
                    <a:p>
                      <a:pPr indent="0" lvl="0" marL="0" rtl="0" algn="l">
                        <a:spcBef>
                          <a:spcPts val="0"/>
                        </a:spcBef>
                        <a:spcAft>
                          <a:spcPts val="0"/>
                        </a:spcAft>
                        <a:buNone/>
                      </a:pP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a:t>
                      </a:r>
                      <a:endParaRPr sz="1200">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1588" name="Google Shape;1588;p169"/>
          <p:cNvGraphicFramePr/>
          <p:nvPr/>
        </p:nvGraphicFramePr>
        <p:xfrm>
          <a:off x="4400350" y="1112100"/>
          <a:ext cx="3000000" cy="3000000"/>
        </p:xfrm>
        <a:graphic>
          <a:graphicData uri="http://schemas.openxmlformats.org/drawingml/2006/table">
            <a:tbl>
              <a:tblPr>
                <a:noFill/>
                <a:tableStyleId>{71F5D8EB-CC8D-49F7-8EE7-3C9506985A6B}</a:tableStyleId>
              </a:tblPr>
              <a:tblGrid>
                <a:gridCol w="1529125"/>
                <a:gridCol w="1855900"/>
              </a:tblGrid>
              <a:tr h="282925">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returns r</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28292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reason_returned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400">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Not Given</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4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Not Needed</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89" name="Google Shape;1589;p169"/>
          <p:cNvSpPr/>
          <p:nvPr/>
        </p:nvSpPr>
        <p:spPr>
          <a:xfrm>
            <a:off x="2823513" y="1504500"/>
            <a:ext cx="3103800" cy="3274800"/>
          </a:xfrm>
          <a:prstGeom prst="rect">
            <a:avLst/>
          </a:prstGeom>
          <a:noFill/>
          <a:ln cap="flat" cmpd="sng" w="19050">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2"/>
                </a:highlight>
              </a:rPr>
              <a:t>      		</a:t>
            </a:r>
            <a:r>
              <a:rPr b="1" lang="en">
                <a:highlight>
                  <a:schemeClr val="accent2"/>
                </a:highlight>
                <a:latin typeface="Proxima Nova"/>
                <a:ea typeface="Proxima Nova"/>
                <a:cs typeface="Proxima Nova"/>
                <a:sym typeface="Proxima Nova"/>
              </a:rPr>
              <a:t>ON</a:t>
            </a:r>
            <a:endParaRPr b="1">
              <a:highlight>
                <a:schemeClr val="accent2"/>
              </a:highlight>
              <a:latin typeface="Proxima Nova"/>
              <a:ea typeface="Proxima Nova"/>
              <a:cs typeface="Proxima Nova"/>
              <a:sym typeface="Proxima Nova"/>
            </a:endParaRPr>
          </a:p>
        </p:txBody>
      </p:sp>
      <p:sp>
        <p:nvSpPr>
          <p:cNvPr id="1590" name="Google Shape;1590;p169"/>
          <p:cNvSpPr txBox="1"/>
          <p:nvPr/>
        </p:nvSpPr>
        <p:spPr>
          <a:xfrm>
            <a:off x="1358613" y="1996150"/>
            <a:ext cx="1376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Table</a:t>
            </a:r>
            <a:endParaRPr b="1">
              <a:latin typeface="Proxima Nova"/>
              <a:ea typeface="Proxima Nova"/>
              <a:cs typeface="Proxima Nova"/>
              <a:sym typeface="Proxima Nova"/>
            </a:endParaRPr>
          </a:p>
        </p:txBody>
      </p:sp>
      <p:sp>
        <p:nvSpPr>
          <p:cNvPr id="1591" name="Google Shape;1591;p169"/>
          <p:cNvSpPr txBox="1"/>
          <p:nvPr/>
        </p:nvSpPr>
        <p:spPr>
          <a:xfrm>
            <a:off x="4400363" y="775325"/>
            <a:ext cx="228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Table 1</a:t>
            </a:r>
            <a:endParaRPr b="1">
              <a:latin typeface="Proxima Nova"/>
              <a:ea typeface="Proxima Nova"/>
              <a:cs typeface="Proxima Nova"/>
              <a:sym typeface="Proxima Nova"/>
            </a:endParaRPr>
          </a:p>
        </p:txBody>
      </p:sp>
      <p:graphicFrame>
        <p:nvGraphicFramePr>
          <p:cNvPr id="1592" name="Google Shape;1592;p169"/>
          <p:cNvGraphicFramePr/>
          <p:nvPr/>
        </p:nvGraphicFramePr>
        <p:xfrm>
          <a:off x="4667175" y="3133600"/>
          <a:ext cx="3000000" cy="3000000"/>
        </p:xfrm>
        <a:graphic>
          <a:graphicData uri="http://schemas.openxmlformats.org/drawingml/2006/table">
            <a:tbl>
              <a:tblPr>
                <a:noFill/>
                <a:tableStyleId>{71F5D8EB-CC8D-49F7-8EE7-3C9506985A6B}</a:tableStyleId>
              </a:tblPr>
              <a:tblGrid>
                <a:gridCol w="1260225"/>
                <a:gridCol w="1529525"/>
              </a:tblGrid>
              <a:tr h="282925">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customers c</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282925">
                <a:tc>
                  <a:txBody>
                    <a:bodyPr/>
                    <a:lstStyle/>
                    <a:p>
                      <a:pPr indent="0" lvl="0" marL="0" rtl="0" algn="l">
                        <a:spcBef>
                          <a:spcPts val="0"/>
                        </a:spcBef>
                        <a:spcAft>
                          <a:spcPts val="0"/>
                        </a:spcAft>
                        <a:buNone/>
                      </a:pPr>
                      <a:r>
                        <a:rPr b="1" lang="en">
                          <a:latin typeface="Proxima Nova"/>
                          <a:ea typeface="Proxima Nova"/>
                          <a:cs typeface="Proxima Nova"/>
                          <a:sym typeface="Proxima Nova"/>
                        </a:rPr>
                        <a:t>customer_id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customer_name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400">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JR-16210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Justin Ritter</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10400">
                <a:tc>
                  <a:txBody>
                    <a:bodyPr/>
                    <a:lstStyle/>
                    <a:p>
                      <a:pPr indent="0" lvl="0" marL="0" rtl="0" algn="l">
                        <a:lnSpc>
                          <a:spcPct val="115000"/>
                        </a:lnSpc>
                        <a:spcBef>
                          <a:spcPts val="0"/>
                        </a:spcBef>
                        <a:spcAft>
                          <a:spcPts val="0"/>
                        </a:spcAft>
                        <a:buNone/>
                      </a:pPr>
                      <a:r>
                        <a:rPr lang="en">
                          <a:latin typeface="Proxima Nova"/>
                          <a:ea typeface="Proxima Nova"/>
                          <a:cs typeface="Proxima Nova"/>
                          <a:sym typeface="Proxima Nova"/>
                        </a:rPr>
                        <a:t>KM-16375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Katherine Murray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93" name="Google Shape;1593;p169"/>
          <p:cNvSpPr txBox="1"/>
          <p:nvPr/>
        </p:nvSpPr>
        <p:spPr>
          <a:xfrm>
            <a:off x="4667188" y="2800650"/>
            <a:ext cx="2288700" cy="3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Table 2</a:t>
            </a:r>
            <a:endParaRPr b="1">
              <a:latin typeface="Proxima Nova"/>
              <a:ea typeface="Proxima Nova"/>
              <a:cs typeface="Proxima Nova"/>
              <a:sym typeface="Proxima Nova"/>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7" name="Shape 1597"/>
        <p:cNvGrpSpPr/>
        <p:nvPr/>
      </p:nvGrpSpPr>
      <p:grpSpPr>
        <a:xfrm>
          <a:off x="0" y="0"/>
          <a:ext cx="0" cy="0"/>
          <a:chOff x="0" y="0"/>
          <a:chExt cx="0" cy="0"/>
        </a:xfrm>
      </p:grpSpPr>
      <p:sp>
        <p:nvSpPr>
          <p:cNvPr id="1598" name="Google Shape;1598;p170"/>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Activity</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Give pairs </a:t>
            </a:r>
            <a:r>
              <a:rPr b="1" lang="en" sz="1400">
                <a:solidFill>
                  <a:schemeClr val="dk1"/>
                </a:solidFill>
              </a:rPr>
              <a:t>five minutes</a:t>
            </a:r>
            <a:r>
              <a:rPr lang="en" sz="1400">
                <a:solidFill>
                  <a:schemeClr val="dk1"/>
                </a:solidFill>
              </a:rPr>
              <a:t> to complete this activity. </a:t>
            </a:r>
            <a:endParaRPr sz="1400">
              <a:solidFill>
                <a:schemeClr val="dk1"/>
              </a:solidFill>
            </a:endParaRPr>
          </a:p>
          <a:p>
            <a:pPr indent="0" lvl="0" marL="0" rtl="0" algn="l">
              <a:spcBef>
                <a:spcPts val="1600"/>
              </a:spcBef>
              <a:spcAft>
                <a:spcPts val="0"/>
              </a:spcAft>
              <a:buClr>
                <a:schemeClr val="dk1"/>
              </a:buClr>
              <a:buSzPts val="1100"/>
              <a:buFont typeface="Arial"/>
              <a:buNone/>
            </a:pPr>
            <a:r>
              <a:rPr b="1" lang="en" sz="1400">
                <a:solidFill>
                  <a:schemeClr val="dk1"/>
                </a:solidFill>
              </a:rPr>
              <a:t>Debrief</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Before moving on to the solution slide, conduct a Slack-back.</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Slack-back instructions: </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Screenshot the slide and put it in the Slack channel.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Direct one student from each pair to “write your answer as a thread to the image.”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Give students time to type their answer then say “When I say go, press enter!” This ensures everyone sends their solution at the same time and will give you an opportunity to see which pairs may need additional support on JOINs.</a:t>
            </a:r>
            <a:endParaRPr b="1" sz="1400">
              <a:solidFill>
                <a:schemeClr val="dk1"/>
              </a:solidFill>
            </a:endParaRPr>
          </a:p>
        </p:txBody>
      </p:sp>
      <p:sp>
        <p:nvSpPr>
          <p:cNvPr id="1599" name="Google Shape;1599;p17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600" name="Google Shape;1600;p17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JOINs Activity With Slack-Back Debrief 2/4</a:t>
            </a:r>
            <a:endParaRPr/>
          </a:p>
          <a:p>
            <a:pPr indent="0" lvl="0" marL="0" rtl="0" algn="l">
              <a:spcBef>
                <a:spcPts val="0"/>
              </a:spcBef>
              <a:spcAft>
                <a:spcPts val="0"/>
              </a:spcAft>
              <a:buNone/>
            </a:pPr>
            <a:r>
              <a:t/>
            </a:r>
            <a:endParaRPr/>
          </a:p>
        </p:txBody>
      </p:sp>
      <p:sp>
        <p:nvSpPr>
          <p:cNvPr id="1601" name="Google Shape;1601;p170"/>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7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a:t>
            </a:r>
            <a:r>
              <a:rPr b="1" lang="en">
                <a:solidFill>
                  <a:schemeClr val="dk1"/>
                </a:solidFill>
              </a:rPr>
              <a:t>Orders</a:t>
            </a:r>
            <a:r>
              <a:rPr lang="en">
                <a:solidFill>
                  <a:schemeClr val="dk1"/>
                </a:solidFill>
              </a:rPr>
              <a:t> as our primary </a:t>
            </a:r>
            <a:r>
              <a:rPr lang="en">
                <a:solidFill>
                  <a:schemeClr val="dk1"/>
                </a:solidFill>
              </a:rPr>
              <a:t>table, JOIN</a:t>
            </a:r>
            <a:r>
              <a:rPr lang="en">
                <a:solidFill>
                  <a:schemeClr val="dk1"/>
                </a:solidFill>
              </a:rPr>
              <a:t> </a:t>
            </a:r>
            <a:r>
              <a:rPr i="1" lang="en">
                <a:solidFill>
                  <a:schemeClr val="dk1"/>
                </a:solidFill>
              </a:rPr>
              <a:t>both</a:t>
            </a:r>
            <a:r>
              <a:rPr lang="en">
                <a:solidFill>
                  <a:schemeClr val="dk1"/>
                </a:solidFill>
              </a:rPr>
              <a:t> the </a:t>
            </a:r>
            <a:r>
              <a:rPr b="1" lang="en">
                <a:solidFill>
                  <a:schemeClr val="dk1"/>
                </a:solidFill>
              </a:rPr>
              <a:t>Returns</a:t>
            </a:r>
            <a:r>
              <a:rPr lang="en">
                <a:solidFill>
                  <a:schemeClr val="dk1"/>
                </a:solidFill>
              </a:rPr>
              <a:t> </a:t>
            </a:r>
            <a:r>
              <a:rPr i="1" lang="en">
                <a:solidFill>
                  <a:schemeClr val="dk1"/>
                </a:solidFill>
              </a:rPr>
              <a:t>and</a:t>
            </a:r>
            <a:r>
              <a:rPr lang="en">
                <a:solidFill>
                  <a:schemeClr val="dk1"/>
                </a:solidFill>
              </a:rPr>
              <a:t> the </a:t>
            </a:r>
            <a:r>
              <a:rPr b="1" lang="en">
                <a:solidFill>
                  <a:schemeClr val="dk1"/>
                </a:solidFill>
              </a:rPr>
              <a:t>Customers</a:t>
            </a:r>
            <a:r>
              <a:rPr lang="en">
                <a:solidFill>
                  <a:schemeClr val="dk1"/>
                </a:solidFill>
              </a:rPr>
              <a:t> tables. </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Before going into SQL, practice wir</a:t>
            </a:r>
            <a:r>
              <a:rPr lang="en">
                <a:solidFill>
                  <a:schemeClr val="dk1"/>
                </a:solidFill>
              </a:rPr>
              <a:t>eframing your JOINs o</a:t>
            </a:r>
            <a:r>
              <a:rPr lang="en">
                <a:solidFill>
                  <a:schemeClr val="dk1"/>
                </a:solidFill>
              </a:rPr>
              <a:t>n a piece of paper.</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Your query should:</a:t>
            </a:r>
            <a:endParaRPr>
              <a:solidFill>
                <a:schemeClr val="dk1"/>
              </a:solidFill>
            </a:endParaRPr>
          </a:p>
          <a:p>
            <a:pPr indent="-342900" lvl="0" marL="457200" rtl="0" algn="l">
              <a:spcBef>
                <a:spcPts val="0"/>
              </a:spcBef>
              <a:spcAft>
                <a:spcPts val="0"/>
              </a:spcAft>
              <a:buClr>
                <a:schemeClr val="dk1"/>
              </a:buClr>
              <a:buSzPts val="1800"/>
              <a:buFont typeface="Proxima Nova"/>
              <a:buAutoNum type="arabicPeriod"/>
            </a:pPr>
            <a:r>
              <a:rPr lang="en">
                <a:solidFill>
                  <a:schemeClr val="dk1"/>
                </a:solidFill>
              </a:rPr>
              <a:t>Include </a:t>
            </a:r>
            <a:r>
              <a:rPr b="1" lang="en">
                <a:solidFill>
                  <a:schemeClr val="dk1"/>
                </a:solidFill>
              </a:rPr>
              <a:t>order_id</a:t>
            </a:r>
            <a:r>
              <a:rPr lang="en">
                <a:solidFill>
                  <a:schemeClr val="dk1"/>
                </a:solidFill>
              </a:rPr>
              <a:t> from the Orders table, </a:t>
            </a:r>
            <a:r>
              <a:rPr b="1" lang="en">
                <a:solidFill>
                  <a:schemeClr val="dk1"/>
                </a:solidFill>
              </a:rPr>
              <a:t>customer_name</a:t>
            </a:r>
            <a:r>
              <a:rPr lang="en">
                <a:solidFill>
                  <a:schemeClr val="dk1"/>
                </a:solidFill>
              </a:rPr>
              <a:t> from the Customers table, and </a:t>
            </a:r>
            <a:r>
              <a:rPr b="1" lang="en">
                <a:solidFill>
                  <a:schemeClr val="dk1"/>
                </a:solidFill>
              </a:rPr>
              <a:t>reason_returned</a:t>
            </a:r>
            <a:r>
              <a:rPr lang="en">
                <a:solidFill>
                  <a:schemeClr val="dk1"/>
                </a:solidFill>
              </a:rPr>
              <a:t> from the Returns table. </a:t>
            </a:r>
            <a:endParaRPr>
              <a:solidFill>
                <a:schemeClr val="dk1"/>
              </a:solidFill>
            </a:endParaRPr>
          </a:p>
          <a:p>
            <a:pPr indent="-342900" lvl="0" marL="457200" rtl="0" algn="l">
              <a:spcBef>
                <a:spcPts val="0"/>
              </a:spcBef>
              <a:spcAft>
                <a:spcPts val="0"/>
              </a:spcAft>
              <a:buClr>
                <a:schemeClr val="dk1"/>
              </a:buClr>
              <a:buSzPts val="1800"/>
              <a:buFont typeface="Proxima Nova"/>
              <a:buAutoNum type="arabicPeriod"/>
            </a:pPr>
            <a:r>
              <a:rPr lang="en">
                <a:solidFill>
                  <a:schemeClr val="dk1"/>
                </a:solidFill>
              </a:rPr>
              <a:t>Limit results to 100 rows.</a:t>
            </a:r>
            <a:endParaRPr>
              <a:solidFill>
                <a:schemeClr val="dk1"/>
              </a:solidFill>
            </a:endParaRPr>
          </a:p>
          <a:p>
            <a:pPr indent="0" lvl="0" marL="0" rtl="0" algn="l">
              <a:spcBef>
                <a:spcPts val="0"/>
              </a:spcBef>
              <a:spcAft>
                <a:spcPts val="1600"/>
              </a:spcAft>
              <a:buNone/>
            </a:pPr>
            <a:r>
              <a:t/>
            </a:r>
            <a:endParaRPr/>
          </a:p>
        </p:txBody>
      </p:sp>
      <p:sp>
        <p:nvSpPr>
          <p:cNvPr id="1607" name="Google Shape;1607;p1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08" name="Google Shape;1608;p17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JOINing Multiple Tables</a:t>
            </a:r>
            <a:endParaRPr/>
          </a:p>
        </p:txBody>
      </p:sp>
      <p:sp>
        <p:nvSpPr>
          <p:cNvPr id="1609" name="Google Shape;1609;p17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SQL?</a:t>
            </a:r>
            <a:endParaRPr/>
          </a:p>
        </p:txBody>
      </p:sp>
      <p:sp>
        <p:nvSpPr>
          <p:cNvPr id="410" name="Google Shape;410;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11" name="Google Shape;411;p46"/>
          <p:cNvSpPr txBox="1"/>
          <p:nvPr>
            <p:ph idx="4294967295" type="body"/>
          </p:nvPr>
        </p:nvSpPr>
        <p:spPr>
          <a:xfrm>
            <a:off x="457200" y="1033350"/>
            <a:ext cx="4951200" cy="3449100"/>
          </a:xfrm>
          <a:prstGeom prst="rect">
            <a:avLst/>
          </a:prstGeom>
        </p:spPr>
        <p:txBody>
          <a:bodyPr anchorCtr="0" anchor="t" bIns="91425" lIns="91425" spcFirstLastPara="1" rIns="91425" wrap="square" tIns="91425">
            <a:noAutofit/>
          </a:bodyPr>
          <a:lstStyle/>
          <a:p>
            <a:pPr indent="0" lvl="0" marL="0" rtl="0" algn="l">
              <a:lnSpc>
                <a:spcPct val="104000"/>
              </a:lnSpc>
              <a:spcBef>
                <a:spcPts val="0"/>
              </a:spcBef>
              <a:spcAft>
                <a:spcPts val="0"/>
              </a:spcAft>
              <a:buNone/>
            </a:pPr>
            <a:r>
              <a:rPr lang="en">
                <a:solidFill>
                  <a:schemeClr val="dk1"/>
                </a:solidFill>
              </a:rPr>
              <a:t>SQL is short for </a:t>
            </a:r>
            <a:r>
              <a:rPr b="1" lang="en">
                <a:solidFill>
                  <a:schemeClr val="dk1"/>
                </a:solidFill>
              </a:rPr>
              <a:t>Structured Query Language</a:t>
            </a:r>
            <a:r>
              <a:rPr lang="en">
                <a:solidFill>
                  <a:schemeClr val="dk1"/>
                </a:solidFill>
              </a:rPr>
              <a:t>,</a:t>
            </a:r>
            <a:endParaRPr>
              <a:solidFill>
                <a:schemeClr val="dk1"/>
              </a:solidFill>
            </a:endParaRPr>
          </a:p>
          <a:p>
            <a:pPr indent="0" lvl="0" marL="0" rtl="0" algn="l">
              <a:lnSpc>
                <a:spcPct val="104000"/>
              </a:lnSpc>
              <a:spcBef>
                <a:spcPts val="0"/>
              </a:spcBef>
              <a:spcAft>
                <a:spcPts val="0"/>
              </a:spcAft>
              <a:buNone/>
            </a:pPr>
            <a:r>
              <a:rPr lang="en">
                <a:solidFill>
                  <a:schemeClr val="dk1"/>
                </a:solidFill>
              </a:rPr>
              <a:t>p</a:t>
            </a:r>
            <a:r>
              <a:rPr lang="en">
                <a:solidFill>
                  <a:schemeClr val="dk1"/>
                </a:solidFill>
              </a:rPr>
              <a:t>ronounced </a:t>
            </a:r>
            <a:r>
              <a:rPr i="1" lang="en">
                <a:solidFill>
                  <a:schemeClr val="dk1"/>
                </a:solidFill>
              </a:rPr>
              <a:t>“</a:t>
            </a:r>
            <a:r>
              <a:rPr i="1" lang="en">
                <a:solidFill>
                  <a:schemeClr val="dk1"/>
                </a:solidFill>
              </a:rPr>
              <a:t>see-quel.”</a:t>
            </a:r>
            <a:endParaRPr>
              <a:solidFill>
                <a:schemeClr val="dk1"/>
              </a:solidFill>
            </a:endParaRPr>
          </a:p>
          <a:p>
            <a:pPr indent="0" lvl="0" marL="0" rtl="0" algn="l">
              <a:lnSpc>
                <a:spcPct val="104000"/>
              </a:lnSpc>
              <a:spcBef>
                <a:spcPts val="0"/>
              </a:spcBef>
              <a:spcAft>
                <a:spcPts val="0"/>
              </a:spcAft>
              <a:buNone/>
            </a:pPr>
            <a:r>
              <a:t/>
            </a:r>
            <a:endParaRPr>
              <a:solidFill>
                <a:schemeClr val="dk1"/>
              </a:solidFill>
            </a:endParaRPr>
          </a:p>
          <a:p>
            <a:pPr indent="0" lvl="0" marL="0" rtl="0" algn="l">
              <a:lnSpc>
                <a:spcPct val="104000"/>
              </a:lnSpc>
              <a:spcBef>
                <a:spcPts val="0"/>
              </a:spcBef>
              <a:spcAft>
                <a:spcPts val="0"/>
              </a:spcAft>
              <a:buNone/>
            </a:pPr>
            <a:r>
              <a:rPr lang="en">
                <a:solidFill>
                  <a:schemeClr val="dk1"/>
                </a:solidFill>
              </a:rPr>
              <a:t>It’s a language you can use to </a:t>
            </a:r>
            <a:r>
              <a:rPr i="1" lang="en">
                <a:solidFill>
                  <a:schemeClr val="dk1"/>
                </a:solidFill>
              </a:rPr>
              <a:t>query </a:t>
            </a:r>
            <a:r>
              <a:rPr lang="en">
                <a:solidFill>
                  <a:schemeClr val="dk1"/>
                </a:solidFill>
              </a:rPr>
              <a:t>information from your data. With SQL, you can ask questions and make requests such as: </a:t>
            </a:r>
            <a:endParaRPr>
              <a:solidFill>
                <a:schemeClr val="dk1"/>
              </a:solidFill>
            </a:endParaRPr>
          </a:p>
          <a:p>
            <a:pPr indent="0" lvl="0" marL="0" rtl="0" algn="l">
              <a:lnSpc>
                <a:spcPct val="104000"/>
              </a:lnSpc>
              <a:spcBef>
                <a:spcPts val="0"/>
              </a:spcBef>
              <a:spcAft>
                <a:spcPts val="0"/>
              </a:spcAft>
              <a:buNone/>
            </a:pPr>
            <a:r>
              <a:t/>
            </a:r>
            <a:endParaRPr>
              <a:solidFill>
                <a:schemeClr val="dk1"/>
              </a:solidFill>
            </a:endParaRPr>
          </a:p>
          <a:p>
            <a:pPr indent="-342900" lvl="0" marL="457200" marR="0" rtl="0" algn="l">
              <a:lnSpc>
                <a:spcPct val="104000"/>
              </a:lnSpc>
              <a:spcBef>
                <a:spcPts val="0"/>
              </a:spcBef>
              <a:spcAft>
                <a:spcPts val="0"/>
              </a:spcAft>
              <a:buClr>
                <a:schemeClr val="dk1"/>
              </a:buClr>
              <a:buSzPts val="1800"/>
              <a:buChar char="●"/>
            </a:pPr>
            <a:r>
              <a:rPr lang="en" sz="1800">
                <a:solidFill>
                  <a:schemeClr val="dk1"/>
                </a:solidFill>
              </a:rPr>
              <a:t>“How many users logged in this week?”</a:t>
            </a:r>
            <a:endParaRPr>
              <a:solidFill>
                <a:schemeClr val="dk1"/>
              </a:solidFill>
            </a:endParaRPr>
          </a:p>
          <a:p>
            <a:pPr indent="-342900" lvl="0" marL="457200" marR="0" rtl="0" algn="l">
              <a:lnSpc>
                <a:spcPct val="104000"/>
              </a:lnSpc>
              <a:spcBef>
                <a:spcPts val="0"/>
              </a:spcBef>
              <a:spcAft>
                <a:spcPts val="0"/>
              </a:spcAft>
              <a:buClr>
                <a:schemeClr val="dk1"/>
              </a:buClr>
              <a:buSzPts val="1800"/>
              <a:buChar char="●"/>
            </a:pPr>
            <a:r>
              <a:rPr lang="en" sz="1800">
                <a:solidFill>
                  <a:schemeClr val="dk1"/>
                </a:solidFill>
              </a:rPr>
              <a:t>“Show me the posts </a:t>
            </a:r>
            <a:r>
              <a:rPr lang="en">
                <a:solidFill>
                  <a:schemeClr val="dk1"/>
                </a:solidFill>
              </a:rPr>
              <a:t>by this user from </a:t>
            </a:r>
            <a:br>
              <a:rPr lang="en">
                <a:solidFill>
                  <a:schemeClr val="dk1"/>
                </a:solidFill>
              </a:rPr>
            </a:br>
            <a:r>
              <a:rPr lang="en">
                <a:solidFill>
                  <a:schemeClr val="dk1"/>
                </a:solidFill>
              </a:rPr>
              <a:t>the past month.” </a:t>
            </a:r>
            <a:endParaRPr sz="1800">
              <a:solidFill>
                <a:schemeClr val="dk1"/>
              </a:solidFill>
            </a:endParaRPr>
          </a:p>
          <a:p>
            <a:pPr indent="0" lvl="0" marL="0" rtl="0" algn="l">
              <a:lnSpc>
                <a:spcPct val="104000"/>
              </a:lnSpc>
              <a:spcBef>
                <a:spcPts val="1000"/>
              </a:spcBef>
              <a:spcAft>
                <a:spcPts val="0"/>
              </a:spcAft>
              <a:buNone/>
            </a:pPr>
            <a:r>
              <a:t/>
            </a:r>
            <a:endParaRPr>
              <a:solidFill>
                <a:schemeClr val="dk1"/>
              </a:solidFill>
            </a:endParaRPr>
          </a:p>
          <a:p>
            <a:pPr indent="0" lvl="0" marL="0" rtl="0" algn="l">
              <a:lnSpc>
                <a:spcPct val="104000"/>
              </a:lnSpc>
              <a:spcBef>
                <a:spcPts val="0"/>
              </a:spcBef>
              <a:spcAft>
                <a:spcPts val="0"/>
              </a:spcAft>
              <a:buNone/>
            </a:pPr>
            <a:r>
              <a:t/>
            </a:r>
            <a:endParaRPr>
              <a:solidFill>
                <a:schemeClr val="dk1"/>
              </a:solidFill>
            </a:endParaRPr>
          </a:p>
          <a:p>
            <a:pPr indent="0" lvl="0" marL="0" rtl="0" algn="l">
              <a:lnSpc>
                <a:spcPct val="104000"/>
              </a:lnSpc>
              <a:spcBef>
                <a:spcPts val="0"/>
              </a:spcBef>
              <a:spcAft>
                <a:spcPts val="0"/>
              </a:spcAft>
              <a:buNone/>
            </a:pPr>
            <a:r>
              <a:t/>
            </a:r>
            <a:endParaRPr>
              <a:solidFill>
                <a:schemeClr val="dk1"/>
              </a:solidFill>
            </a:endParaRPr>
          </a:p>
          <a:p>
            <a:pPr indent="0" lvl="0" marL="0" rtl="0" algn="l">
              <a:lnSpc>
                <a:spcPct val="104000"/>
              </a:lnSpc>
              <a:spcBef>
                <a:spcPts val="0"/>
              </a:spcBef>
              <a:spcAft>
                <a:spcPts val="0"/>
              </a:spcAft>
              <a:buClr>
                <a:schemeClr val="dk1"/>
              </a:buClr>
              <a:buSzPts val="1100"/>
              <a:buFont typeface="Arial"/>
              <a:buNone/>
            </a:pPr>
            <a:r>
              <a:t/>
            </a:r>
            <a:endParaRPr>
              <a:solidFill>
                <a:schemeClr val="dk1"/>
              </a:solidFill>
            </a:endParaRPr>
          </a:p>
        </p:txBody>
      </p:sp>
      <p:pic>
        <p:nvPicPr>
          <p:cNvPr id="412" name="Google Shape;412;p46"/>
          <p:cNvPicPr preferRelativeResize="0"/>
          <p:nvPr/>
        </p:nvPicPr>
        <p:blipFill>
          <a:blip r:embed="rId3">
            <a:alphaModFix/>
          </a:blip>
          <a:stretch>
            <a:fillRect/>
          </a:stretch>
        </p:blipFill>
        <p:spPr>
          <a:xfrm>
            <a:off x="5540725" y="1170700"/>
            <a:ext cx="3146076" cy="196627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72"/>
          <p:cNvSpPr txBox="1"/>
          <p:nvPr>
            <p:ph idx="1" type="body"/>
          </p:nvPr>
        </p:nvSpPr>
        <p:spPr>
          <a:xfrm>
            <a:off x="457200" y="1573700"/>
            <a:ext cx="8229600" cy="28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SELECT</a:t>
            </a:r>
            <a:br>
              <a:rPr lang="en">
                <a:solidFill>
                  <a:schemeClr val="dk1"/>
                </a:solidFill>
                <a:latin typeface="Inconsolata"/>
                <a:ea typeface="Inconsolata"/>
                <a:cs typeface="Inconsolata"/>
                <a:sym typeface="Inconsolata"/>
              </a:rPr>
            </a:br>
            <a:r>
              <a:rPr lang="en">
                <a:solidFill>
                  <a:schemeClr val="dk1"/>
                </a:solidFill>
                <a:latin typeface="Inconsolata"/>
                <a:ea typeface="Inconsolata"/>
                <a:cs typeface="Inconsolata"/>
                <a:sym typeface="Inconsolata"/>
              </a:rPr>
              <a:t>  o.order_id</a:t>
            </a:r>
            <a:br>
              <a:rPr lang="en">
                <a:solidFill>
                  <a:schemeClr val="dk1"/>
                </a:solidFill>
                <a:latin typeface="Inconsolata"/>
                <a:ea typeface="Inconsolata"/>
                <a:cs typeface="Inconsolata"/>
                <a:sym typeface="Inconsolata"/>
              </a:rPr>
            </a:br>
            <a:r>
              <a:rPr lang="en">
                <a:solidFill>
                  <a:schemeClr val="dk1"/>
                </a:solidFill>
                <a:latin typeface="Inconsolata"/>
                <a:ea typeface="Inconsolata"/>
                <a:cs typeface="Inconsolata"/>
                <a:sym typeface="Inconsolata"/>
              </a:rPr>
              <a:t>  </a:t>
            </a:r>
            <a:r>
              <a:rPr lang="en">
                <a:solidFill>
                  <a:schemeClr val="dk1"/>
                </a:solidFill>
                <a:latin typeface="Inconsolata"/>
                <a:ea typeface="Inconsolata"/>
                <a:cs typeface="Inconsolata"/>
                <a:sym typeface="Inconsolata"/>
              </a:rPr>
              <a:t>,c.customer_name</a:t>
            </a:r>
            <a:br>
              <a:rPr lang="en">
                <a:solidFill>
                  <a:schemeClr val="dk1"/>
                </a:solidFill>
                <a:latin typeface="Inconsolata"/>
                <a:ea typeface="Inconsolata"/>
                <a:cs typeface="Inconsolata"/>
                <a:sym typeface="Inconsolata"/>
              </a:rPr>
            </a:br>
            <a:r>
              <a:rPr lang="en">
                <a:solidFill>
                  <a:schemeClr val="dk1"/>
                </a:solidFill>
                <a:latin typeface="Inconsolata"/>
                <a:ea typeface="Inconsolata"/>
                <a:cs typeface="Inconsolata"/>
                <a:sym typeface="Inconsolata"/>
              </a:rPr>
              <a:t>  ,r.return_date</a:t>
            </a:r>
            <a:br>
              <a:rPr lang="en">
                <a:solidFill>
                  <a:schemeClr val="dk1"/>
                </a:solidFill>
                <a:latin typeface="Inconsolata"/>
                <a:ea typeface="Inconsolata"/>
                <a:cs typeface="Inconsolata"/>
                <a:sym typeface="Inconsolata"/>
              </a:rPr>
            </a:br>
            <a:r>
              <a:rPr b="1" lang="en">
                <a:solidFill>
                  <a:schemeClr val="dk1"/>
                </a:solidFill>
                <a:latin typeface="Inconsolata"/>
                <a:ea typeface="Inconsolata"/>
                <a:cs typeface="Inconsolata"/>
                <a:sym typeface="Inconsolata"/>
              </a:rPr>
              <a:t>FROM</a:t>
            </a:r>
            <a:r>
              <a:rPr lang="en">
                <a:solidFill>
                  <a:schemeClr val="dk1"/>
                </a:solidFill>
                <a:latin typeface="Inconsolata"/>
                <a:ea typeface="Inconsolata"/>
                <a:cs typeface="Inconsolata"/>
                <a:sym typeface="Inconsolata"/>
              </a:rPr>
              <a:t> orders o</a:t>
            </a:r>
            <a:br>
              <a:rPr lang="en">
                <a:solidFill>
                  <a:schemeClr val="dk1"/>
                </a:solidFill>
                <a:latin typeface="Inconsolata"/>
                <a:ea typeface="Inconsolata"/>
                <a:cs typeface="Inconsolata"/>
                <a:sym typeface="Inconsolata"/>
              </a:rPr>
            </a:b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JOIN</a:t>
            </a:r>
            <a:r>
              <a:rPr lang="en">
                <a:solidFill>
                  <a:schemeClr val="dk1"/>
                </a:solidFill>
                <a:latin typeface="Inconsolata"/>
                <a:ea typeface="Inconsolata"/>
                <a:cs typeface="Inconsolata"/>
                <a:sym typeface="Inconsolata"/>
              </a:rPr>
              <a:t> customers c ON o.customer_id = c.customer_id</a:t>
            </a:r>
            <a:br>
              <a:rPr lang="en">
                <a:solidFill>
                  <a:schemeClr val="dk1"/>
                </a:solidFill>
                <a:latin typeface="Inconsolata"/>
                <a:ea typeface="Inconsolata"/>
                <a:cs typeface="Inconsolata"/>
                <a:sym typeface="Inconsolata"/>
              </a:rPr>
            </a:b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JOIN</a:t>
            </a:r>
            <a:r>
              <a:rPr lang="en">
                <a:solidFill>
                  <a:schemeClr val="dk1"/>
                </a:solidFill>
                <a:latin typeface="Inconsolata"/>
                <a:ea typeface="Inconsolata"/>
                <a:cs typeface="Inconsolata"/>
                <a:sym typeface="Inconsolata"/>
              </a:rPr>
              <a:t> returns r ON o.order_id = r.order_id</a:t>
            </a:r>
            <a:br>
              <a:rPr lang="en">
                <a:solidFill>
                  <a:schemeClr val="dk1"/>
                </a:solidFill>
                <a:latin typeface="Inconsolata"/>
                <a:ea typeface="Inconsolata"/>
                <a:cs typeface="Inconsolata"/>
                <a:sym typeface="Inconsolata"/>
              </a:rPr>
            </a:br>
            <a:r>
              <a:rPr b="1" lang="en">
                <a:solidFill>
                  <a:schemeClr val="dk1"/>
                </a:solidFill>
                <a:latin typeface="Inconsolata"/>
                <a:ea typeface="Inconsolata"/>
                <a:cs typeface="Inconsolata"/>
                <a:sym typeface="Inconsolata"/>
              </a:rPr>
              <a:t>LIMIT</a:t>
            </a:r>
            <a:r>
              <a:rPr lang="en">
                <a:solidFill>
                  <a:schemeClr val="dk1"/>
                </a:solidFill>
                <a:latin typeface="Inconsolata"/>
                <a:ea typeface="Inconsolata"/>
                <a:cs typeface="Inconsolata"/>
                <a:sym typeface="Inconsolata"/>
              </a:rPr>
              <a:t> 100;</a:t>
            </a:r>
            <a:endParaRPr>
              <a:solidFill>
                <a:schemeClr val="dk1"/>
              </a:solidFill>
              <a:latin typeface="Inconsolata"/>
              <a:ea typeface="Inconsolata"/>
              <a:cs typeface="Inconsolata"/>
              <a:sym typeface="Inconsolata"/>
            </a:endParaRPr>
          </a:p>
          <a:p>
            <a:pPr indent="0" lvl="0" marL="0" rtl="0" algn="l">
              <a:spcBef>
                <a:spcPts val="1600"/>
              </a:spcBef>
              <a:spcAft>
                <a:spcPts val="1600"/>
              </a:spcAft>
              <a:buNone/>
            </a:pPr>
            <a:r>
              <a:t/>
            </a:r>
            <a:endParaRPr>
              <a:solidFill>
                <a:schemeClr val="dk1"/>
              </a:solidFill>
              <a:latin typeface="Inconsolata"/>
              <a:ea typeface="Inconsolata"/>
              <a:cs typeface="Inconsolata"/>
              <a:sym typeface="Inconsolata"/>
            </a:endParaRPr>
          </a:p>
        </p:txBody>
      </p:sp>
      <p:sp>
        <p:nvSpPr>
          <p:cNvPr id="1615" name="Google Shape;1615;p1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16" name="Google Shape;1616;p172"/>
          <p:cNvSpPr txBox="1"/>
          <p:nvPr>
            <p:ph type="title"/>
          </p:nvPr>
        </p:nvSpPr>
        <p:spPr>
          <a:xfrm>
            <a:off x="908850" y="237050"/>
            <a:ext cx="72282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JOINing Multiple Tables | </a:t>
            </a:r>
            <a:r>
              <a:rPr lang="en"/>
              <a:t>Solution </a:t>
            </a:r>
            <a:endParaRPr/>
          </a:p>
        </p:txBody>
      </p:sp>
      <p:sp>
        <p:nvSpPr>
          <p:cNvPr id="1617" name="Google Shape;1617;p172"/>
          <p:cNvSpPr txBox="1"/>
          <p:nvPr/>
        </p:nvSpPr>
        <p:spPr>
          <a:xfrm>
            <a:off x="397550" y="1108400"/>
            <a:ext cx="2062200" cy="5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Solution Query</a:t>
            </a:r>
            <a:endParaRPr b="1" sz="1800">
              <a:latin typeface="Proxima Nova"/>
              <a:ea typeface="Proxima Nova"/>
              <a:cs typeface="Proxima Nova"/>
              <a:sym typeface="Proxima Nova"/>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73"/>
          <p:cNvSpPr txBox="1"/>
          <p:nvPr/>
        </p:nvSpPr>
        <p:spPr>
          <a:xfrm>
            <a:off x="397550" y="1108400"/>
            <a:ext cx="2561100" cy="54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1"/>
                </a:solidFill>
                <a:latin typeface="Proxima Nova"/>
                <a:ea typeface="Proxima Nova"/>
                <a:cs typeface="Proxima Nova"/>
                <a:sym typeface="Proxima Nova"/>
              </a:rPr>
              <a:t>Desired Data Output</a:t>
            </a:r>
            <a:endParaRPr b="1" sz="1800">
              <a:latin typeface="Proxima Nova"/>
              <a:ea typeface="Proxima Nova"/>
              <a:cs typeface="Proxima Nova"/>
              <a:sym typeface="Proxima Nova"/>
            </a:endParaRPr>
          </a:p>
        </p:txBody>
      </p:sp>
      <p:sp>
        <p:nvSpPr>
          <p:cNvPr id="1623" name="Google Shape;1623;p1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24" name="Google Shape;1624;p173"/>
          <p:cNvSpPr txBox="1"/>
          <p:nvPr>
            <p:ph type="title"/>
          </p:nvPr>
        </p:nvSpPr>
        <p:spPr>
          <a:xfrm>
            <a:off x="908850" y="237050"/>
            <a:ext cx="69429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JOINing Multiple Tables | Data Output </a:t>
            </a:r>
            <a:endParaRPr/>
          </a:p>
        </p:txBody>
      </p:sp>
      <p:pic>
        <p:nvPicPr>
          <p:cNvPr id="1625" name="Google Shape;1625;p173"/>
          <p:cNvPicPr preferRelativeResize="0"/>
          <p:nvPr/>
        </p:nvPicPr>
        <p:blipFill>
          <a:blip r:embed="rId3">
            <a:alphaModFix/>
          </a:blip>
          <a:stretch>
            <a:fillRect/>
          </a:stretch>
        </p:blipFill>
        <p:spPr>
          <a:xfrm>
            <a:off x="4051652" y="1143000"/>
            <a:ext cx="4134100" cy="319602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7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JOINs </a:t>
            </a:r>
            <a:endParaRPr/>
          </a:p>
        </p:txBody>
      </p:sp>
      <p:sp>
        <p:nvSpPr>
          <p:cNvPr id="1631" name="Google Shape;1631;p1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32" name="Google Shape;1632;p174"/>
          <p:cNvSpPr txBox="1"/>
          <p:nvPr/>
        </p:nvSpPr>
        <p:spPr>
          <a:xfrm>
            <a:off x="449400" y="1097200"/>
            <a:ext cx="79371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LEFT JOIN loads all entries that appear in the first table with NULLs where there is no match.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Proxima Nova"/>
              <a:ea typeface="Proxima Nova"/>
              <a:cs typeface="Proxima Nova"/>
              <a:sym typeface="Proxima Nova"/>
            </a:endParaRPr>
          </a:p>
        </p:txBody>
      </p:sp>
      <p:pic>
        <p:nvPicPr>
          <p:cNvPr id="1633" name="Google Shape;1633;p174"/>
          <p:cNvPicPr preferRelativeResize="0"/>
          <p:nvPr/>
        </p:nvPicPr>
        <p:blipFill rotWithShape="1">
          <a:blip r:embed="rId3">
            <a:alphaModFix/>
          </a:blip>
          <a:srcRect b="61971" l="0" r="54667" t="0"/>
          <a:stretch/>
        </p:blipFill>
        <p:spPr>
          <a:xfrm>
            <a:off x="7266333" y="280400"/>
            <a:ext cx="1302491" cy="862626"/>
          </a:xfrm>
          <a:prstGeom prst="rect">
            <a:avLst/>
          </a:prstGeom>
          <a:noFill/>
          <a:ln>
            <a:noFill/>
          </a:ln>
        </p:spPr>
      </p:pic>
      <p:graphicFrame>
        <p:nvGraphicFramePr>
          <p:cNvPr id="1634" name="Google Shape;1634;p174"/>
          <p:cNvGraphicFramePr/>
          <p:nvPr/>
        </p:nvGraphicFramePr>
        <p:xfrm>
          <a:off x="547365" y="2239663"/>
          <a:ext cx="3000000" cy="3000000"/>
        </p:xfrm>
        <a:graphic>
          <a:graphicData uri="http://schemas.openxmlformats.org/drawingml/2006/table">
            <a:tbl>
              <a:tblPr>
                <a:noFill/>
                <a:tableStyleId>{71F5D8EB-CC8D-49F7-8EE7-3C9506985A6B}</a:tableStyleId>
              </a:tblPr>
              <a:tblGrid>
                <a:gridCol w="447275"/>
                <a:gridCol w="720400"/>
                <a:gridCol w="1009925"/>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solidFill>
                      <a:srgbClr val="F4CC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solidFill>
                      <a:srgbClr val="F4CC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solidFill>
                      <a:srgbClr val="F4CCCC"/>
                    </a:solidFill>
                  </a:tcPr>
                </a:tc>
              </a:tr>
            </a:tbl>
          </a:graphicData>
        </a:graphic>
      </p:graphicFrame>
      <p:sp>
        <p:nvSpPr>
          <p:cNvPr id="1635" name="Google Shape;1635;p174"/>
          <p:cNvSpPr txBox="1"/>
          <p:nvPr/>
        </p:nvSpPr>
        <p:spPr>
          <a:xfrm>
            <a:off x="457192" y="1887775"/>
            <a:ext cx="13773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people</a:t>
            </a:r>
            <a:endParaRPr b="1">
              <a:latin typeface="Proxima Nova"/>
              <a:ea typeface="Proxima Nova"/>
              <a:cs typeface="Proxima Nova"/>
              <a:sym typeface="Proxima Nova"/>
            </a:endParaRPr>
          </a:p>
        </p:txBody>
      </p:sp>
      <p:graphicFrame>
        <p:nvGraphicFramePr>
          <p:cNvPr id="1636" name="Google Shape;1636;p174"/>
          <p:cNvGraphicFramePr/>
          <p:nvPr/>
        </p:nvGraphicFramePr>
        <p:xfrm>
          <a:off x="2827340" y="2239663"/>
          <a:ext cx="3000000" cy="3000000"/>
        </p:xfrm>
        <a:graphic>
          <a:graphicData uri="http://schemas.openxmlformats.org/drawingml/2006/table">
            <a:tbl>
              <a:tblPr>
                <a:noFill/>
                <a:tableStyleId>{71F5D8EB-CC8D-49F7-8EE7-3C9506985A6B}</a:tableStyleId>
              </a:tblPr>
              <a:tblGrid>
                <a:gridCol w="382850"/>
                <a:gridCol w="1330675"/>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vehicle_name</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solidFill>
                      <a:srgbClr val="F4CC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Explorer</a:t>
                      </a:r>
                      <a:endParaRPr>
                        <a:latin typeface="Proxima Nova"/>
                        <a:ea typeface="Proxima Nova"/>
                        <a:cs typeface="Proxima Nova"/>
                        <a:sym typeface="Proxima Nova"/>
                      </a:endParaRPr>
                    </a:p>
                  </a:txBody>
                  <a:tcPr marT="91425" marB="91425" marR="91425" marL="91425">
                    <a:solidFill>
                      <a:srgbClr val="F4CCCC"/>
                    </a:solidFill>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solidFill>
                      <a:srgbClr val="F4CCCC"/>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Civic</a:t>
                      </a:r>
                      <a:endParaRPr>
                        <a:latin typeface="Proxima Nova"/>
                        <a:ea typeface="Proxima Nova"/>
                        <a:cs typeface="Proxima Nova"/>
                        <a:sym typeface="Proxima Nova"/>
                      </a:endParaRPr>
                    </a:p>
                  </a:txBody>
                  <a:tcPr marT="91425" marB="91425" marR="91425" marL="91425">
                    <a:solidFill>
                      <a:srgbClr val="F4CCCC"/>
                    </a:solidFill>
                  </a:tcPr>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Corolla</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Impala</a:t>
                      </a:r>
                      <a:endParaRPr>
                        <a:latin typeface="Proxima Nova"/>
                        <a:ea typeface="Proxima Nova"/>
                        <a:cs typeface="Proxima Nova"/>
                        <a:sym typeface="Proxima Nova"/>
                      </a:endParaRPr>
                    </a:p>
                  </a:txBody>
                  <a:tcPr marT="91425" marB="91425" marR="91425" marL="91425"/>
                </a:tc>
              </a:tr>
            </a:tbl>
          </a:graphicData>
        </a:graphic>
      </p:graphicFrame>
      <p:sp>
        <p:nvSpPr>
          <p:cNvPr id="1637" name="Google Shape;1637;p174"/>
          <p:cNvSpPr txBox="1"/>
          <p:nvPr/>
        </p:nvSpPr>
        <p:spPr>
          <a:xfrm>
            <a:off x="2743192" y="1887775"/>
            <a:ext cx="1377300" cy="35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vehicles</a:t>
            </a:r>
            <a:endParaRPr b="1">
              <a:latin typeface="Proxima Nova"/>
              <a:ea typeface="Proxima Nova"/>
              <a:cs typeface="Proxima Nova"/>
              <a:sym typeface="Proxima Nova"/>
            </a:endParaRPr>
          </a:p>
        </p:txBody>
      </p:sp>
      <p:sp>
        <p:nvSpPr>
          <p:cNvPr id="1638" name="Google Shape;1638;p174"/>
          <p:cNvSpPr/>
          <p:nvPr/>
        </p:nvSpPr>
        <p:spPr>
          <a:xfrm>
            <a:off x="4660353" y="3025250"/>
            <a:ext cx="342900" cy="274200"/>
          </a:xfrm>
          <a:prstGeom prst="rightArrow">
            <a:avLst>
              <a:gd fmla="val 50000" name="adj1"/>
              <a:gd fmla="val 50000" name="adj2"/>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639" name="Google Shape;1639;p174"/>
          <p:cNvGraphicFramePr/>
          <p:nvPr/>
        </p:nvGraphicFramePr>
        <p:xfrm>
          <a:off x="5122725" y="2210163"/>
          <a:ext cx="3000000" cy="3000000"/>
        </p:xfrm>
        <a:graphic>
          <a:graphicData uri="http://schemas.openxmlformats.org/drawingml/2006/table">
            <a:tbl>
              <a:tblPr>
                <a:noFill/>
                <a:tableStyleId>{71F5D8EB-CC8D-49F7-8EE7-3C9506985A6B}</a:tableStyleId>
              </a:tblPr>
              <a:tblGrid>
                <a:gridCol w="382850"/>
                <a:gridCol w="760325"/>
                <a:gridCol w="1016675"/>
                <a:gridCol w="1286250"/>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vehicle_name</a:t>
                      </a:r>
                      <a:endParaRPr>
                        <a:latin typeface="Proxima Nova"/>
                        <a:ea typeface="Proxima Nova"/>
                        <a:cs typeface="Proxima Nova"/>
                        <a:sym typeface="Proxima Nova"/>
                      </a:endParaRPr>
                    </a:p>
                  </a:txBody>
                  <a:tcPr marT="91425" marB="91425" marR="91425" marL="91425">
                    <a:solidFill>
                      <a:srgbClr val="D9D9D9"/>
                    </a:solidFill>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Corolla</a:t>
                      </a:r>
                      <a:endParaRPr>
                        <a:latin typeface="Proxima Nova"/>
                        <a:ea typeface="Proxima Nova"/>
                        <a:cs typeface="Proxima Nova"/>
                        <a:sym typeface="Proxima Nova"/>
                      </a:endParaRPr>
                    </a:p>
                  </a:txBody>
                  <a:tcPr marT="91425" marB="91425" marR="91425" marL="91425"/>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Impala</a:t>
                      </a:r>
                      <a:endParaRPr>
                        <a:latin typeface="Proxima Nova"/>
                        <a:ea typeface="Proxima Nova"/>
                        <a:cs typeface="Proxima Nova"/>
                        <a:sym typeface="Proxima Nova"/>
                      </a:endParaRPr>
                    </a:p>
                  </a:txBody>
                  <a:tcPr marT="91425" marB="91425" marR="91425" marL="91425"/>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NULL</a:t>
                      </a:r>
                      <a:endParaRPr>
                        <a:latin typeface="Proxima Nova"/>
                        <a:ea typeface="Proxima Nova"/>
                        <a:cs typeface="Proxima Nova"/>
                        <a:sym typeface="Proxima Nova"/>
                      </a:endParaRPr>
                    </a:p>
                  </a:txBody>
                  <a:tcPr marT="91425" marB="91425" marR="91425" marL="91425">
                    <a:solidFill>
                      <a:srgbClr val="F4CCCC"/>
                    </a:solid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75"/>
          <p:cNvSpPr txBox="1"/>
          <p:nvPr>
            <p:ph idx="1" type="body"/>
          </p:nvPr>
        </p:nvSpPr>
        <p:spPr>
          <a:xfrm>
            <a:off x="457200" y="1143000"/>
            <a:ext cx="8229600" cy="156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Let’s revisit the query we wrote earlier that JOINs the Orders and Returns tables. We want to find all orders and </a:t>
            </a:r>
            <a:r>
              <a:rPr b="1" lang="en">
                <a:solidFill>
                  <a:schemeClr val="dk1"/>
                </a:solidFill>
              </a:rPr>
              <a:t>return information if it exists</a:t>
            </a:r>
            <a:r>
              <a:rPr lang="en">
                <a:solidFill>
                  <a:schemeClr val="dk1"/>
                </a:solidFill>
              </a:rPr>
              <a:t>. How should we JOIN these two tables?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1600"/>
              </a:spcAft>
              <a:buNone/>
            </a:pPr>
            <a:r>
              <a:t/>
            </a:r>
            <a:endParaRPr/>
          </a:p>
        </p:txBody>
      </p:sp>
      <p:sp>
        <p:nvSpPr>
          <p:cNvPr id="1645" name="Google Shape;1645;p17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Create a LEFT JOIN! </a:t>
            </a:r>
            <a:endParaRPr/>
          </a:p>
        </p:txBody>
      </p:sp>
      <p:sp>
        <p:nvSpPr>
          <p:cNvPr id="1646" name="Google Shape;1646;p17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47" name="Google Shape;1647;p17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48" name="Google Shape;1648;p175"/>
          <p:cNvSpPr txBox="1"/>
          <p:nvPr/>
        </p:nvSpPr>
        <p:spPr>
          <a:xfrm>
            <a:off x="4202250" y="2923950"/>
            <a:ext cx="1140600" cy="65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200">
                <a:latin typeface="Proxima Nova"/>
                <a:ea typeface="Proxima Nova"/>
                <a:cs typeface="Proxima Nova"/>
                <a:sym typeface="Proxima Nova"/>
              </a:rPr>
              <a:t>+</a:t>
            </a:r>
            <a:endParaRPr sz="3200">
              <a:latin typeface="Proxima Nova"/>
              <a:ea typeface="Proxima Nova"/>
              <a:cs typeface="Proxima Nova"/>
              <a:sym typeface="Proxima Nova"/>
            </a:endParaRPr>
          </a:p>
        </p:txBody>
      </p:sp>
      <p:graphicFrame>
        <p:nvGraphicFramePr>
          <p:cNvPr id="1649" name="Google Shape;1649;p175"/>
          <p:cNvGraphicFramePr/>
          <p:nvPr/>
        </p:nvGraphicFramePr>
        <p:xfrm>
          <a:off x="1011293" y="2394965"/>
          <a:ext cx="3000000" cy="3000000"/>
        </p:xfrm>
        <a:graphic>
          <a:graphicData uri="http://schemas.openxmlformats.org/drawingml/2006/table">
            <a:tbl>
              <a:tblPr>
                <a:noFill/>
                <a:tableStyleId>{71F5D8EB-CC8D-49F7-8EE7-3C9506985A6B}</a:tableStyleId>
              </a:tblPr>
              <a:tblGrid>
                <a:gridCol w="1369100"/>
                <a:gridCol w="1094700"/>
                <a:gridCol w="1102525"/>
              </a:tblGrid>
              <a:tr h="378125">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a:t>
                      </a:r>
                      <a:endParaRPr b="1">
                        <a:solidFill>
                          <a:srgbClr val="FFFFFF"/>
                        </a:solidFill>
                        <a:latin typeface="Proxima Nova"/>
                        <a:ea typeface="Proxima Nova"/>
                        <a:cs typeface="Proxima Nova"/>
                        <a:sym typeface="Proxima Nova"/>
                      </a:endParaRPr>
                    </a:p>
                  </a:txBody>
                  <a:tcPr marT="91425" marB="91425" marR="91425" marL="91425">
                    <a:solidFill>
                      <a:srgbClr val="850A4D"/>
                    </a:solidFill>
                  </a:tcPr>
                </a:tc>
                <a:tc hMerge="1"/>
                <a:tc hMerge="1"/>
              </a:tr>
              <a:tr h="37812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order_date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ship_date</a:t>
                      </a:r>
                      <a:endParaRPr b="1">
                        <a:latin typeface="Proxima Nova"/>
                        <a:ea typeface="Proxima Nova"/>
                        <a:cs typeface="Proxima Nova"/>
                        <a:sym typeface="Proxima Nova"/>
                      </a:endParaRPr>
                    </a:p>
                  </a:txBody>
                  <a:tcPr marT="91425" marB="91425" marR="91425" marL="91425"/>
                </a:tc>
              </a:tr>
              <a:tr h="37812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2016-09-28</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2016-10-02</a:t>
                      </a:r>
                      <a:endParaRPr>
                        <a:latin typeface="Proxima Nova"/>
                        <a:ea typeface="Proxima Nova"/>
                        <a:cs typeface="Proxima Nova"/>
                        <a:sym typeface="Proxima Nova"/>
                      </a:endParaRPr>
                    </a:p>
                  </a:txBody>
                  <a:tcPr marT="91425" marB="91425" marR="91425" marL="91425"/>
                </a:tc>
              </a:tr>
              <a:tr h="37812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2016-09-09</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650" name="Google Shape;1650;p175"/>
          <p:cNvGraphicFramePr/>
          <p:nvPr/>
        </p:nvGraphicFramePr>
        <p:xfrm>
          <a:off x="4968905" y="2408469"/>
          <a:ext cx="3000000" cy="3000000"/>
        </p:xfrm>
        <a:graphic>
          <a:graphicData uri="http://schemas.openxmlformats.org/drawingml/2006/table">
            <a:tbl>
              <a:tblPr>
                <a:noFill/>
                <a:tableStyleId>{71F5D8EB-CC8D-49F7-8EE7-3C9506985A6B}</a:tableStyleId>
              </a:tblPr>
              <a:tblGrid>
                <a:gridCol w="1473625"/>
                <a:gridCol w="1178425"/>
              </a:tblGrid>
              <a:tr h="39980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Returns</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hMerge="1"/>
              </a:tr>
              <a:tr h="399800">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return_date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AE-2019-1711936</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2019-12-14</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07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AE-2019-2092798</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2019-11-29</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651" name="Google Shape;1651;p17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5" name="Shape 1655"/>
        <p:cNvGrpSpPr/>
        <p:nvPr/>
      </p:nvGrpSpPr>
      <p:grpSpPr>
        <a:xfrm>
          <a:off x="0" y="0"/>
          <a:ext cx="0" cy="0"/>
          <a:chOff x="0" y="0"/>
          <a:chExt cx="0" cy="0"/>
        </a:xfrm>
      </p:grpSpPr>
      <p:sp>
        <p:nvSpPr>
          <p:cNvPr id="1656" name="Google Shape;1656;p17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57" name="Google Shape;1657;p17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Knowing that we want to keep all entries that appear in the Orders table, we’ll add a LEFT JOIN that designates Orders as the first table. Here is our query: </a:t>
            </a:r>
            <a:endParaRPr/>
          </a:p>
        </p:txBody>
      </p:sp>
      <p:sp>
        <p:nvSpPr>
          <p:cNvPr id="1658" name="Google Shape;1658;p17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LEFT JOIN</a:t>
            </a:r>
            <a:endParaRPr/>
          </a:p>
        </p:txBody>
      </p:sp>
      <p:sp>
        <p:nvSpPr>
          <p:cNvPr id="1659" name="Google Shape;1659;p17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60" name="Google Shape;1660;p176"/>
          <p:cNvSpPr txBox="1"/>
          <p:nvPr/>
        </p:nvSpPr>
        <p:spPr>
          <a:xfrm>
            <a:off x="1434900" y="2094050"/>
            <a:ext cx="6274200" cy="1834800"/>
          </a:xfrm>
          <a:prstGeom prst="rect">
            <a:avLst/>
          </a:prstGeom>
          <a:noFill/>
          <a:ln cap="flat" cmpd="sng" w="9525">
            <a:solidFill>
              <a:srgbClr val="ED332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consolata"/>
                <a:ea typeface="Inconsolata"/>
                <a:cs typeface="Inconsolata"/>
                <a:sym typeface="Inconsolata"/>
              </a:rPr>
              <a:t>SELECT</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  o.order_id</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  ,r.return_date</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FROM orders o</a:t>
            </a:r>
            <a:endParaRPr sz="1800">
              <a:latin typeface="Inconsolata"/>
              <a:ea typeface="Inconsolata"/>
              <a:cs typeface="Inconsolata"/>
              <a:sym typeface="Inconsolata"/>
            </a:endParaRPr>
          </a:p>
          <a:p>
            <a:pPr indent="457200" lvl="0" marL="0" rtl="0" algn="l">
              <a:spcBef>
                <a:spcPts val="0"/>
              </a:spcBef>
              <a:spcAft>
                <a:spcPts val="0"/>
              </a:spcAft>
              <a:buNone/>
            </a:pPr>
            <a:r>
              <a:rPr b="1" lang="en" sz="1800">
                <a:latin typeface="Inconsolata"/>
                <a:ea typeface="Inconsolata"/>
                <a:cs typeface="Inconsolata"/>
                <a:sym typeface="Inconsolata"/>
              </a:rPr>
              <a:t>LEFT JOIN</a:t>
            </a:r>
            <a:r>
              <a:rPr lang="en" sz="1800">
                <a:latin typeface="Inconsolata"/>
                <a:ea typeface="Inconsolata"/>
                <a:cs typeface="Inconsolata"/>
                <a:sym typeface="Inconsolata"/>
              </a:rPr>
              <a:t> returns r ON o.order_id = r.order_id</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LIMIT 100;</a:t>
            </a:r>
            <a:endParaRPr sz="1800">
              <a:latin typeface="Inconsolata"/>
              <a:ea typeface="Inconsolata"/>
              <a:cs typeface="Inconsolata"/>
              <a:sym typeface="Inconsolata"/>
            </a:endParaRPr>
          </a:p>
        </p:txBody>
      </p:sp>
      <p:sp>
        <p:nvSpPr>
          <p:cNvPr id="1661" name="Google Shape;1661;p17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5" name="Shape 1665"/>
        <p:cNvGrpSpPr/>
        <p:nvPr/>
      </p:nvGrpSpPr>
      <p:grpSpPr>
        <a:xfrm>
          <a:off x="0" y="0"/>
          <a:ext cx="0" cy="0"/>
          <a:chOff x="0" y="0"/>
          <a:chExt cx="0" cy="0"/>
        </a:xfrm>
      </p:grpSpPr>
      <p:sp>
        <p:nvSpPr>
          <p:cNvPr id="1666" name="Google Shape;1666;p177"/>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Activity</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Give pairs </a:t>
            </a:r>
            <a:r>
              <a:rPr b="1" lang="en" sz="1400">
                <a:solidFill>
                  <a:schemeClr val="dk1"/>
                </a:solidFill>
              </a:rPr>
              <a:t>10 minutes</a:t>
            </a:r>
            <a:r>
              <a:rPr lang="en" sz="1400">
                <a:solidFill>
                  <a:schemeClr val="dk1"/>
                </a:solidFill>
              </a:rPr>
              <a:t> to complete this activity. </a:t>
            </a:r>
            <a:endParaRPr sz="1400">
              <a:solidFill>
                <a:schemeClr val="dk1"/>
              </a:solidFill>
            </a:endParaRPr>
          </a:p>
          <a:p>
            <a:pPr indent="0" lvl="0" marL="0" rtl="0" algn="l">
              <a:spcBef>
                <a:spcPts val="1600"/>
              </a:spcBef>
              <a:spcAft>
                <a:spcPts val="0"/>
              </a:spcAft>
              <a:buClr>
                <a:schemeClr val="dk1"/>
              </a:buClr>
              <a:buSzPts val="1100"/>
              <a:buFont typeface="Arial"/>
              <a:buNone/>
            </a:pPr>
            <a:r>
              <a:rPr b="1" lang="en" sz="1400">
                <a:solidFill>
                  <a:schemeClr val="dk1"/>
                </a:solidFill>
              </a:rPr>
              <a:t>Debrief</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Before moving on to the solution slide, conduct a Slack-back.</a:t>
            </a:r>
            <a:endParaRPr sz="1400">
              <a:solidFill>
                <a:schemeClr val="dk1"/>
              </a:solidFill>
            </a:endParaRPr>
          </a:p>
          <a:p>
            <a:pPr indent="0" lvl="0" marL="0" rtl="0" algn="l">
              <a:spcBef>
                <a:spcPts val="1600"/>
              </a:spcBef>
              <a:spcAft>
                <a:spcPts val="0"/>
              </a:spcAft>
              <a:buClr>
                <a:schemeClr val="dk1"/>
              </a:buClr>
              <a:buSzPts val="1100"/>
              <a:buFont typeface="Arial"/>
              <a:buNone/>
            </a:pPr>
            <a:r>
              <a:rPr lang="en" sz="1400">
                <a:solidFill>
                  <a:schemeClr val="dk1"/>
                </a:solidFill>
              </a:rPr>
              <a:t>Slack-back instructions: </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Screenshot the slide and put it in the Slack channel.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Direct one student from each pair to “write your answer as a thread to the image.”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Give students time to type their answer then say “When I say go, press enter!” This ensures everyone sends their solution at the same time and will give you an opportunity to see which pairs may need additional support on JOINs.</a:t>
            </a:r>
            <a:endParaRPr sz="1400">
              <a:solidFill>
                <a:schemeClr val="dk1"/>
              </a:solidFill>
            </a:endParaRPr>
          </a:p>
          <a:p>
            <a:pPr indent="0" lvl="0" marL="0" rtl="0" algn="l">
              <a:spcBef>
                <a:spcPts val="1600"/>
              </a:spcBef>
              <a:spcAft>
                <a:spcPts val="1600"/>
              </a:spcAft>
              <a:buNone/>
            </a:pPr>
            <a:r>
              <a:t/>
            </a:r>
            <a:endParaRPr b="1" sz="1400">
              <a:solidFill>
                <a:schemeClr val="dk1"/>
              </a:solidFill>
            </a:endParaRPr>
          </a:p>
        </p:txBody>
      </p:sp>
      <p:sp>
        <p:nvSpPr>
          <p:cNvPr id="1667" name="Google Shape;1667;p17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668" name="Google Shape;1668;p17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Activity With Slack-Back Debrief 3/4</a:t>
            </a:r>
            <a:endParaRPr/>
          </a:p>
        </p:txBody>
      </p:sp>
      <p:sp>
        <p:nvSpPr>
          <p:cNvPr id="1669" name="Google Shape;1669;p177"/>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3" name="Shape 1673"/>
        <p:cNvGrpSpPr/>
        <p:nvPr/>
      </p:nvGrpSpPr>
      <p:grpSpPr>
        <a:xfrm>
          <a:off x="0" y="0"/>
          <a:ext cx="0" cy="0"/>
          <a:chOff x="0" y="0"/>
          <a:chExt cx="0" cy="0"/>
        </a:xfrm>
      </p:grpSpPr>
      <p:sp>
        <p:nvSpPr>
          <p:cNvPr id="1674" name="Google Shape;1674;p178"/>
          <p:cNvSpPr txBox="1"/>
          <p:nvPr>
            <p:ph idx="1" type="body"/>
          </p:nvPr>
        </p:nvSpPr>
        <p:spPr>
          <a:xfrm>
            <a:off x="391650" y="1084700"/>
            <a:ext cx="8229600" cy="170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Superstore is developing a training program to help salespeople reduce the likelihood of returns. To do so, Superstore wants to interview salespeople (each salesperson has a region) who have processed higher volumes of returns in the past. You’re generating a list of salespeople and return reasons (including NULL</a:t>
            </a:r>
            <a:r>
              <a:rPr lang="en" sz="1600"/>
              <a:t> returns</a:t>
            </a:r>
            <a:r>
              <a:rPr lang="en" sz="1600"/>
              <a:t>!). With your partner, discuss what type of JOIN(s) you will use. Be ready to explain why. </a:t>
            </a:r>
            <a:endParaRPr sz="1600"/>
          </a:p>
        </p:txBody>
      </p:sp>
      <p:sp>
        <p:nvSpPr>
          <p:cNvPr id="1675" name="Google Shape;1675;p178"/>
          <p:cNvSpPr txBox="1"/>
          <p:nvPr>
            <p:ph type="title"/>
          </p:nvPr>
        </p:nvSpPr>
        <p:spPr>
          <a:xfrm>
            <a:off x="908850" y="237050"/>
            <a:ext cx="64188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JOIN This? | Challenge  </a:t>
            </a:r>
            <a:endParaRPr/>
          </a:p>
        </p:txBody>
      </p:sp>
      <p:sp>
        <p:nvSpPr>
          <p:cNvPr id="1676" name="Google Shape;1676;p1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677" name="Google Shape;1677;p178"/>
          <p:cNvGraphicFramePr/>
          <p:nvPr/>
        </p:nvGraphicFramePr>
        <p:xfrm>
          <a:off x="6913238" y="2785710"/>
          <a:ext cx="3000000" cy="3000000"/>
        </p:xfrm>
        <a:graphic>
          <a:graphicData uri="http://schemas.openxmlformats.org/drawingml/2006/table">
            <a:tbl>
              <a:tblPr>
                <a:noFill/>
                <a:tableStyleId>{71F5D8EB-CC8D-49F7-8EE7-3C9506985A6B}</a:tableStyleId>
              </a:tblPr>
              <a:tblGrid>
                <a:gridCol w="972125"/>
                <a:gridCol w="835100"/>
              </a:tblGrid>
              <a:tr h="399575">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Region</a:t>
                      </a:r>
                      <a:endParaRPr b="1">
                        <a:solidFill>
                          <a:srgbClr val="FFFFFF"/>
                        </a:solidFill>
                        <a:latin typeface="Proxima Nova"/>
                        <a:ea typeface="Proxima Nova"/>
                        <a:cs typeface="Proxima Nova"/>
                        <a:sym typeface="Proxima Nova"/>
                      </a:endParaRPr>
                    </a:p>
                  </a:txBody>
                  <a:tcPr marT="91425" marB="91425" marR="91425" marL="91425">
                    <a:solidFill>
                      <a:schemeClr val="lt2"/>
                    </a:solidFill>
                  </a:tcPr>
                </a:tc>
                <a:tc hMerge="1"/>
              </a:tr>
              <a:tr h="399575">
                <a:tc>
                  <a:txBody>
                    <a:bodyPr/>
                    <a:lstStyle/>
                    <a:p>
                      <a:pPr indent="0" lvl="0" marL="0" rtl="0" algn="l">
                        <a:spcBef>
                          <a:spcPts val="0"/>
                        </a:spcBef>
                        <a:spcAft>
                          <a:spcPts val="0"/>
                        </a:spcAft>
                        <a:buNone/>
                      </a:pPr>
                      <a:r>
                        <a:rPr b="1" lang="en">
                          <a:latin typeface="Proxima Nova"/>
                          <a:ea typeface="Proxima Nova"/>
                          <a:cs typeface="Proxima Nova"/>
                          <a:sym typeface="Proxima Nova"/>
                        </a:rPr>
                        <a:t>country</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region</a:t>
                      </a:r>
                      <a:endParaRPr b="1">
                        <a:latin typeface="Proxima Nova"/>
                        <a:ea typeface="Proxima Nova"/>
                        <a:cs typeface="Proxima Nova"/>
                        <a:sym typeface="Proxima Nova"/>
                      </a:endParaRPr>
                    </a:p>
                  </a:txBody>
                  <a:tcPr marT="91425" marB="91425" marR="91425" marL="91425"/>
                </a:tc>
              </a:tr>
              <a:tr h="399975">
                <a:tc>
                  <a:txBody>
                    <a:bodyPr/>
                    <a:lstStyle/>
                    <a:p>
                      <a:pPr indent="0" lvl="0" marL="0" rtl="0" algn="l">
                        <a:spcBef>
                          <a:spcPts val="0"/>
                        </a:spcBef>
                        <a:spcAft>
                          <a:spcPts val="0"/>
                        </a:spcAft>
                        <a:buNone/>
                      </a:pPr>
                      <a:r>
                        <a:rPr lang="en" sz="1200">
                          <a:latin typeface="Proxima Nova"/>
                          <a:ea typeface="Proxima Nova"/>
                          <a:cs typeface="Proxima Nova"/>
                          <a:sym typeface="Proxima Nova"/>
                        </a:rPr>
                        <a:t>Benin</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EMEA</a:t>
                      </a:r>
                      <a:endParaRPr sz="1200">
                        <a:latin typeface="Proxima Nova"/>
                        <a:ea typeface="Proxima Nova"/>
                        <a:cs typeface="Proxima Nova"/>
                        <a:sym typeface="Proxima Nova"/>
                      </a:endParaRPr>
                    </a:p>
                  </a:txBody>
                  <a:tcPr marT="91425" marB="91425" marR="91425" marL="91425"/>
                </a:tc>
              </a:tr>
              <a:tr h="370475">
                <a:tc>
                  <a:txBody>
                    <a:bodyPr/>
                    <a:lstStyle/>
                    <a:p>
                      <a:pPr indent="0" lvl="0" marL="0" rtl="0" algn="l">
                        <a:spcBef>
                          <a:spcPts val="0"/>
                        </a:spcBef>
                        <a:spcAft>
                          <a:spcPts val="0"/>
                        </a:spcAft>
                        <a:buNone/>
                      </a:pPr>
                      <a:r>
                        <a:rPr lang="en" sz="1200">
                          <a:latin typeface="Proxima Nova"/>
                          <a:ea typeface="Proxima Nova"/>
                          <a:cs typeface="Proxima Nova"/>
                          <a:sym typeface="Proxima Nova"/>
                        </a:rPr>
                        <a:t>Morocco</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sz="1200">
                          <a:latin typeface="Proxima Nova"/>
                          <a:ea typeface="Proxima Nova"/>
                          <a:cs typeface="Proxima Nova"/>
                          <a:sym typeface="Proxima Nova"/>
                        </a:rPr>
                        <a:t>EMEA</a:t>
                      </a:r>
                      <a:endParaRPr sz="1200">
                        <a:latin typeface="Proxima Nova"/>
                        <a:ea typeface="Proxima Nova"/>
                        <a:cs typeface="Proxima Nova"/>
                        <a:sym typeface="Proxima Nova"/>
                      </a:endParaRPr>
                    </a:p>
                  </a:txBody>
                  <a:tcPr marT="91425" marB="91425" marR="91425" marL="91425"/>
                </a:tc>
              </a:tr>
            </a:tbl>
          </a:graphicData>
        </a:graphic>
      </p:graphicFrame>
      <p:graphicFrame>
        <p:nvGraphicFramePr>
          <p:cNvPr id="1678" name="Google Shape;1678;p178"/>
          <p:cNvGraphicFramePr/>
          <p:nvPr/>
        </p:nvGraphicFramePr>
        <p:xfrm>
          <a:off x="423530" y="2785915"/>
          <a:ext cx="3000000" cy="3000000"/>
        </p:xfrm>
        <a:graphic>
          <a:graphicData uri="http://schemas.openxmlformats.org/drawingml/2006/table">
            <a:tbl>
              <a:tblPr>
                <a:noFill/>
                <a:tableStyleId>{71F5D8EB-CC8D-49F7-8EE7-3C9506985A6B}</a:tableStyleId>
              </a:tblPr>
              <a:tblGrid>
                <a:gridCol w="1448450"/>
                <a:gridCol w="1244025"/>
                <a:gridCol w="1145175"/>
              </a:tblGrid>
              <a:tr h="378125">
                <a:tc gridSpan="3">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Orders</a:t>
                      </a:r>
                      <a:endParaRPr b="1">
                        <a:solidFill>
                          <a:srgbClr val="FFFFFF"/>
                        </a:solidFill>
                        <a:latin typeface="Proxima Nova"/>
                        <a:ea typeface="Proxima Nova"/>
                        <a:cs typeface="Proxima Nova"/>
                        <a:sym typeface="Proxima Nova"/>
                      </a:endParaRPr>
                    </a:p>
                  </a:txBody>
                  <a:tcPr marT="91425" marB="91425" marR="91425" marL="91425">
                    <a:solidFill>
                      <a:srgbClr val="850A4D"/>
                    </a:solidFill>
                  </a:tcPr>
                </a:tc>
                <a:tc hMerge="1"/>
                <a:tc hMerge="1"/>
              </a:tr>
              <a:tr h="378125">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order_date</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b="1" lang="en">
                          <a:latin typeface="Proxima Nova"/>
                          <a:ea typeface="Proxima Nova"/>
                          <a:cs typeface="Proxima Nova"/>
                          <a:sym typeface="Proxima Nova"/>
                        </a:rPr>
                        <a:t>ship_date</a:t>
                      </a:r>
                      <a:endParaRPr b="1">
                        <a:latin typeface="Proxima Nova"/>
                        <a:ea typeface="Proxima Nova"/>
                        <a:cs typeface="Proxima Nova"/>
                        <a:sym typeface="Proxima Nova"/>
                      </a:endParaRPr>
                    </a:p>
                  </a:txBody>
                  <a:tcPr marT="91425" marB="91425" marR="91425" marL="91425"/>
                </a:tc>
              </a:tr>
              <a:tr h="378125">
                <a:tc>
                  <a:txBody>
                    <a:bodyPr/>
                    <a:lstStyle/>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AE-2016-1308551</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2016-09-28</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2016-10-02</a:t>
                      </a:r>
                      <a:endParaRPr>
                        <a:latin typeface="Proxima Nova"/>
                        <a:ea typeface="Proxima Nova"/>
                        <a:cs typeface="Proxima Nova"/>
                        <a:sym typeface="Proxima Nova"/>
                      </a:endParaRPr>
                    </a:p>
                  </a:txBody>
                  <a:tcPr marT="91425" marB="91425" marR="91425" marL="91425"/>
                </a:tc>
              </a:tr>
              <a:tr h="378125">
                <a:tc>
                  <a:txBody>
                    <a:bodyPr/>
                    <a:lstStyle/>
                    <a:p>
                      <a:pPr indent="0" lvl="0" marL="0" rtl="0" algn="l">
                        <a:spcBef>
                          <a:spcPts val="0"/>
                        </a:spcBef>
                        <a:spcAft>
                          <a:spcPts val="0"/>
                        </a:spcAft>
                        <a:buNone/>
                      </a:pPr>
                      <a:r>
                        <a:rPr lang="en" sz="1200">
                          <a:latin typeface="Proxima Nova"/>
                          <a:ea typeface="Proxima Nova"/>
                          <a:cs typeface="Proxima Nova"/>
                          <a:sym typeface="Proxima Nova"/>
                        </a:rPr>
                        <a:t>AE-2016-1522857</a:t>
                      </a:r>
                      <a:endParaRPr sz="1200">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2016-09-09</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679" name="Google Shape;1679;p178"/>
          <p:cNvGraphicFramePr/>
          <p:nvPr/>
        </p:nvGraphicFramePr>
        <p:xfrm>
          <a:off x="4261192" y="2785919"/>
          <a:ext cx="3000000" cy="3000000"/>
        </p:xfrm>
        <a:graphic>
          <a:graphicData uri="http://schemas.openxmlformats.org/drawingml/2006/table">
            <a:tbl>
              <a:tblPr>
                <a:noFill/>
                <a:tableStyleId>{71F5D8EB-CC8D-49F7-8EE7-3C9506985A6B}</a:tableStyleId>
              </a:tblPr>
              <a:tblGrid>
                <a:gridCol w="1473625"/>
                <a:gridCol w="1178425"/>
              </a:tblGrid>
              <a:tr h="40720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Returns</a:t>
                      </a:r>
                      <a:endParaRPr b="1">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5"/>
                    </a:solidFill>
                  </a:tcPr>
                </a:tc>
                <a:tc hMerge="1"/>
              </a:tr>
              <a:tr h="407200">
                <a:tc>
                  <a:txBody>
                    <a:bodyPr/>
                    <a:lstStyle/>
                    <a:p>
                      <a:pPr indent="0" lvl="0" marL="0" rtl="0" algn="l">
                        <a:spcBef>
                          <a:spcPts val="0"/>
                        </a:spcBef>
                        <a:spcAft>
                          <a:spcPts val="0"/>
                        </a:spcAft>
                        <a:buNone/>
                      </a:pPr>
                      <a:r>
                        <a:rPr b="1" lang="en">
                          <a:latin typeface="Proxima Nova"/>
                          <a:ea typeface="Proxima Nova"/>
                          <a:cs typeface="Proxima Nova"/>
                          <a:sym typeface="Proxima Nova"/>
                        </a:rPr>
                        <a:t>order_id</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a:latin typeface="Proxima Nova"/>
                          <a:ea typeface="Proxima Nova"/>
                          <a:cs typeface="Proxima Nova"/>
                          <a:sym typeface="Proxima Nova"/>
                        </a:rPr>
                        <a:t>return_date</a:t>
                      </a:r>
                      <a:endParaRPr b="1">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76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AE-2019-1711936</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2019-12-14</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r h="377600">
                <a:tc>
                  <a:txBody>
                    <a:bodyPr/>
                    <a:lstStyle/>
                    <a:p>
                      <a:pPr indent="0" lvl="0" marL="0" rtl="0" algn="l">
                        <a:spcBef>
                          <a:spcPts val="0"/>
                        </a:spcBef>
                        <a:spcAft>
                          <a:spcPts val="0"/>
                        </a:spcAft>
                        <a:buNone/>
                      </a:pPr>
                      <a:r>
                        <a:rPr lang="en" sz="1200">
                          <a:latin typeface="Proxima Nova"/>
                          <a:ea typeface="Proxima Nova"/>
                          <a:cs typeface="Proxima Nova"/>
                          <a:sym typeface="Proxima Nova"/>
                        </a:rPr>
                        <a:t>AE-2019-2092798</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Proxima Nova"/>
                          <a:ea typeface="Proxima Nova"/>
                          <a:cs typeface="Proxima Nova"/>
                          <a:sym typeface="Proxima Nova"/>
                        </a:rPr>
                        <a:t>2019-11-29</a:t>
                      </a:r>
                      <a:endParaRPr sz="1200">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1680" name="Google Shape;1680;p17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17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JOIN This? | Solution </a:t>
            </a:r>
            <a:endParaRPr/>
          </a:p>
        </p:txBody>
      </p:sp>
      <p:sp>
        <p:nvSpPr>
          <p:cNvPr id="1686" name="Google Shape;1686;p17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87" name="Google Shape;1687;p179"/>
          <p:cNvSpPr txBox="1"/>
          <p:nvPr>
            <p:ph idx="1" type="body"/>
          </p:nvPr>
        </p:nvSpPr>
        <p:spPr>
          <a:xfrm>
            <a:off x="6397850" y="1980750"/>
            <a:ext cx="2594100" cy="209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This aggregate is run </a:t>
            </a:r>
            <a:r>
              <a:rPr i="1" lang="en">
                <a:solidFill>
                  <a:schemeClr val="dk1"/>
                </a:solidFill>
              </a:rPr>
              <a:t>after </a:t>
            </a:r>
            <a:r>
              <a:rPr lang="en">
                <a:solidFill>
                  <a:schemeClr val="dk1"/>
                </a:solidFill>
              </a:rPr>
              <a:t>the JOIN on the Returns and Regions tables is complete. </a:t>
            </a:r>
            <a:endParaRPr>
              <a:solidFill>
                <a:schemeClr val="dk1"/>
              </a:solidFill>
            </a:endParaRPr>
          </a:p>
          <a:p>
            <a:pPr indent="0" lvl="0" marL="0" rtl="0" algn="l">
              <a:lnSpc>
                <a:spcPct val="100000"/>
              </a:lnSpc>
              <a:spcBef>
                <a:spcPts val="0"/>
              </a:spcBef>
              <a:spcAft>
                <a:spcPts val="0"/>
              </a:spcAft>
              <a:buNone/>
            </a:pPr>
            <a:r>
              <a:t/>
            </a:r>
            <a:endParaRPr/>
          </a:p>
        </p:txBody>
      </p:sp>
      <p:sp>
        <p:nvSpPr>
          <p:cNvPr id="1688" name="Google Shape;1688;p179"/>
          <p:cNvSpPr txBox="1"/>
          <p:nvPr/>
        </p:nvSpPr>
        <p:spPr>
          <a:xfrm>
            <a:off x="457200" y="1278900"/>
            <a:ext cx="5343300" cy="2801100"/>
          </a:xfrm>
          <a:prstGeom prst="rect">
            <a:avLst/>
          </a:prstGeom>
          <a:noFill/>
          <a:ln cap="flat" cmpd="sng" w="9525">
            <a:solidFill>
              <a:srgbClr val="ED332F"/>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Inconsolata"/>
                <a:ea typeface="Inconsolata"/>
                <a:cs typeface="Inconsolata"/>
                <a:sym typeface="Inconsolata"/>
              </a:rPr>
              <a:t>SELECT</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rg.salesperson</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,r.reason_returned</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  ,COUNT(o.order_id) AS count_of_returns</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FROM orders o</a:t>
            </a:r>
            <a:endParaRPr sz="1600">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sz="1600">
                <a:solidFill>
                  <a:schemeClr val="dk1"/>
                </a:solidFill>
                <a:latin typeface="Inconsolata"/>
                <a:ea typeface="Inconsolata"/>
                <a:cs typeface="Inconsolata"/>
                <a:sym typeface="Inconsolata"/>
              </a:rPr>
              <a:t>JOIN</a:t>
            </a:r>
            <a:r>
              <a:rPr lang="en" sz="1600">
                <a:solidFill>
                  <a:schemeClr val="dk1"/>
                </a:solidFill>
                <a:latin typeface="Inconsolata"/>
                <a:ea typeface="Inconsolata"/>
                <a:cs typeface="Inconsolata"/>
                <a:sym typeface="Inconsolata"/>
              </a:rPr>
              <a:t> regions rg ON o.region_id = rg.region_id</a:t>
            </a:r>
            <a:endParaRPr sz="1600">
              <a:latin typeface="Inconsolata"/>
              <a:ea typeface="Inconsolata"/>
              <a:cs typeface="Inconsolata"/>
              <a:sym typeface="Inconsolata"/>
            </a:endParaRPr>
          </a:p>
          <a:p>
            <a:pPr indent="0" lvl="0" marL="0" rtl="0" algn="l">
              <a:spcBef>
                <a:spcPts val="0"/>
              </a:spcBef>
              <a:spcAft>
                <a:spcPts val="0"/>
              </a:spcAft>
              <a:buNone/>
            </a:pPr>
            <a:r>
              <a:rPr b="1" lang="en" sz="1600">
                <a:latin typeface="Inconsolata"/>
                <a:ea typeface="Inconsolata"/>
                <a:cs typeface="Inconsolata"/>
                <a:sym typeface="Inconsolata"/>
              </a:rPr>
              <a:t>LEFT JOIN</a:t>
            </a:r>
            <a:r>
              <a:rPr lang="en" sz="1600">
                <a:latin typeface="Inconsolata"/>
                <a:ea typeface="Inconsolata"/>
                <a:cs typeface="Inconsolata"/>
                <a:sym typeface="Inconsolata"/>
              </a:rPr>
              <a:t> returns r ON o.order_id = r.order_id</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GROUP BY 1, 2</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ORDER BY 3 DESC</a:t>
            </a:r>
            <a:endParaRPr sz="1600">
              <a:latin typeface="Inconsolata"/>
              <a:ea typeface="Inconsolata"/>
              <a:cs typeface="Inconsolata"/>
              <a:sym typeface="Inconsolata"/>
            </a:endParaRPr>
          </a:p>
          <a:p>
            <a:pPr indent="0" lvl="0" marL="0" rtl="0" algn="l">
              <a:spcBef>
                <a:spcPts val="0"/>
              </a:spcBef>
              <a:spcAft>
                <a:spcPts val="0"/>
              </a:spcAft>
              <a:buNone/>
            </a:pPr>
            <a:r>
              <a:rPr lang="en" sz="1600">
                <a:latin typeface="Inconsolata"/>
                <a:ea typeface="Inconsolata"/>
                <a:cs typeface="Inconsolata"/>
                <a:sym typeface="Inconsolata"/>
              </a:rPr>
              <a:t>LIMIT 100;</a:t>
            </a:r>
            <a:endParaRPr sz="1600">
              <a:latin typeface="Inconsolata"/>
              <a:ea typeface="Inconsolata"/>
              <a:cs typeface="Inconsolata"/>
              <a:sym typeface="Inconsolata"/>
            </a:endParaRPr>
          </a:p>
        </p:txBody>
      </p:sp>
      <p:cxnSp>
        <p:nvCxnSpPr>
          <p:cNvPr id="1689" name="Google Shape;1689;p179"/>
          <p:cNvCxnSpPr/>
          <p:nvPr/>
        </p:nvCxnSpPr>
        <p:spPr>
          <a:xfrm>
            <a:off x="5800450" y="2222325"/>
            <a:ext cx="597300" cy="0"/>
          </a:xfrm>
          <a:prstGeom prst="straightConnector1">
            <a:avLst/>
          </a:prstGeom>
          <a:noFill/>
          <a:ln cap="flat" cmpd="sng" w="9525">
            <a:solidFill>
              <a:schemeClr val="dk2"/>
            </a:solidFill>
            <a:prstDash val="dash"/>
            <a:round/>
            <a:headEnd len="med" w="med" type="none"/>
            <a:tailEnd len="med" w="med" type="none"/>
          </a:ln>
        </p:spPr>
      </p:cxn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3" name="Shape 1693"/>
        <p:cNvGrpSpPr/>
        <p:nvPr/>
      </p:nvGrpSpPr>
      <p:grpSpPr>
        <a:xfrm>
          <a:off x="0" y="0"/>
          <a:ext cx="0" cy="0"/>
          <a:chOff x="0" y="0"/>
          <a:chExt cx="0" cy="0"/>
        </a:xfrm>
      </p:grpSpPr>
      <p:sp>
        <p:nvSpPr>
          <p:cNvPr id="1694" name="Google Shape;1694;p180"/>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Activity</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Give pairs </a:t>
            </a:r>
            <a:r>
              <a:rPr b="1" lang="en" sz="1400">
                <a:solidFill>
                  <a:schemeClr val="dk1"/>
                </a:solidFill>
              </a:rPr>
              <a:t>10 minutes</a:t>
            </a:r>
            <a:r>
              <a:rPr lang="en" sz="1400">
                <a:solidFill>
                  <a:schemeClr val="dk1"/>
                </a:solidFill>
              </a:rPr>
              <a:t> to complete this activity. </a:t>
            </a:r>
            <a:endParaRPr sz="1400">
              <a:solidFill>
                <a:schemeClr val="dk1"/>
              </a:solidFill>
            </a:endParaRPr>
          </a:p>
          <a:p>
            <a:pPr indent="0" lvl="0" marL="0" rtl="0" algn="l">
              <a:spcBef>
                <a:spcPts val="1600"/>
              </a:spcBef>
              <a:spcAft>
                <a:spcPts val="0"/>
              </a:spcAft>
              <a:buClr>
                <a:schemeClr val="dk1"/>
              </a:buClr>
              <a:buSzPts val="1100"/>
              <a:buFont typeface="Arial"/>
              <a:buNone/>
            </a:pPr>
            <a:r>
              <a:rPr b="1" lang="en" sz="1400">
                <a:solidFill>
                  <a:schemeClr val="dk1"/>
                </a:solidFill>
              </a:rPr>
              <a:t>Debrief</a:t>
            </a:r>
            <a:endParaRPr b="1"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Before moving on to the solution slide, conduct a Slack-back.</a:t>
            </a:r>
            <a:endParaRPr sz="1400">
              <a:solidFill>
                <a:schemeClr val="dk1"/>
              </a:solidFill>
            </a:endParaRPr>
          </a:p>
          <a:p>
            <a:pPr indent="0" lvl="0" marL="0" rtl="0" algn="l">
              <a:spcBef>
                <a:spcPts val="1600"/>
              </a:spcBef>
              <a:spcAft>
                <a:spcPts val="0"/>
              </a:spcAft>
              <a:buNone/>
            </a:pPr>
            <a:r>
              <a:rPr lang="en" sz="1400">
                <a:solidFill>
                  <a:schemeClr val="dk1"/>
                </a:solidFill>
              </a:rPr>
              <a:t>Slack-back instructions: </a:t>
            </a:r>
            <a:endParaRPr sz="1400">
              <a:solidFill>
                <a:schemeClr val="dk1"/>
              </a:solidFill>
            </a:endParaRPr>
          </a:p>
          <a:p>
            <a:pPr indent="-317500" lvl="0" marL="457200" rtl="0" algn="l">
              <a:spcBef>
                <a:spcPts val="1600"/>
              </a:spcBef>
              <a:spcAft>
                <a:spcPts val="0"/>
              </a:spcAft>
              <a:buClr>
                <a:schemeClr val="dk1"/>
              </a:buClr>
              <a:buSzPts val="1400"/>
              <a:buChar char="●"/>
            </a:pPr>
            <a:r>
              <a:rPr lang="en" sz="1400">
                <a:solidFill>
                  <a:schemeClr val="dk1"/>
                </a:solidFill>
              </a:rPr>
              <a:t>Screenshot the slide and put it in the Slack channel.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Direct one student from each pair to “write your answer as a thread to the image.”</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Give students time to type their answer then say “When I say go, press enter!” This ensures everyone sends their solution at the same time and will give you an opportunity to see which pairs may need additional support on JOINs.</a:t>
            </a:r>
            <a:endParaRPr sz="1400">
              <a:solidFill>
                <a:schemeClr val="dk1"/>
              </a:solidFill>
            </a:endParaRPr>
          </a:p>
        </p:txBody>
      </p:sp>
      <p:sp>
        <p:nvSpPr>
          <p:cNvPr id="1695" name="Google Shape;1695;p18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696" name="Google Shape;1696;p18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JOINs Activity With Slack-Back Debrief 4/4</a:t>
            </a:r>
            <a:endParaRPr/>
          </a:p>
        </p:txBody>
      </p:sp>
      <p:sp>
        <p:nvSpPr>
          <p:cNvPr id="1697" name="Google Shape;1697;p180"/>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1" name="Shape 1701"/>
        <p:cNvGrpSpPr/>
        <p:nvPr/>
      </p:nvGrpSpPr>
      <p:grpSpPr>
        <a:xfrm>
          <a:off x="0" y="0"/>
          <a:ext cx="0" cy="0"/>
          <a:chOff x="0" y="0"/>
          <a:chExt cx="0" cy="0"/>
        </a:xfrm>
      </p:grpSpPr>
      <p:sp>
        <p:nvSpPr>
          <p:cNvPr id="1702" name="Google Shape;1702;p18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your understanding of </a:t>
            </a:r>
            <a:r>
              <a:rPr b="1" lang="en">
                <a:solidFill>
                  <a:schemeClr val="dk1"/>
                </a:solidFill>
              </a:rPr>
              <a:t>JOINs </a:t>
            </a:r>
            <a:r>
              <a:rPr lang="en">
                <a:solidFill>
                  <a:schemeClr val="dk1"/>
                </a:solidFill>
              </a:rPr>
              <a:t>and </a:t>
            </a:r>
            <a:r>
              <a:rPr b="1" lang="en">
                <a:solidFill>
                  <a:schemeClr val="dk1"/>
                </a:solidFill>
              </a:rPr>
              <a:t>LEFT JOINs </a:t>
            </a:r>
            <a:r>
              <a:rPr lang="en">
                <a:solidFill>
                  <a:schemeClr val="dk1"/>
                </a:solidFill>
              </a:rPr>
              <a:t>to answer these questions about the Superstore data set.</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1703" name="Google Shape;1703;p18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 JOINS</a:t>
            </a:r>
            <a:endParaRPr/>
          </a:p>
        </p:txBody>
      </p:sp>
      <p:sp>
        <p:nvSpPr>
          <p:cNvPr id="1704" name="Google Shape;1704;p1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05" name="Google Shape;1705;p18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706" name="Google Shape;1706;p181"/>
          <p:cNvSpPr txBox="1"/>
          <p:nvPr/>
        </p:nvSpPr>
        <p:spPr>
          <a:xfrm>
            <a:off x="457200" y="1903275"/>
            <a:ext cx="8229600" cy="25833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orders were from the consumer segment?</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What is the total value of consumer orders?</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Which segment has the highest average sale?</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Which segment is responsible for the highest number of returns?</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Who is our top-selling salesperson?</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1000"/>
              </a:spcAft>
              <a:buClr>
                <a:srgbClr val="5B0F00"/>
              </a:buClr>
              <a:buSzPts val="1600"/>
              <a:buFont typeface="Inconsolata"/>
              <a:buAutoNum type="arabicParenR"/>
            </a:pPr>
            <a:r>
              <a:rPr b="1" lang="en" sz="1600">
                <a:solidFill>
                  <a:schemeClr val="dk1"/>
                </a:solidFill>
                <a:latin typeface="Inconsolata"/>
                <a:ea typeface="Inconsolata"/>
                <a:cs typeface="Inconsolata"/>
                <a:sym typeface="Inconsolata"/>
              </a:rPr>
              <a:t>Did we have any unsold products?</a:t>
            </a:r>
            <a:endParaRPr b="1" sz="1600">
              <a:solidFill>
                <a:schemeClr val="dk1"/>
              </a:solidFill>
              <a:latin typeface="Inconsolata"/>
              <a:ea typeface="Inconsolata"/>
              <a:cs typeface="Inconsolata"/>
              <a:sym typeface="Inconsolata"/>
            </a:endParaRPr>
          </a:p>
        </p:txBody>
      </p:sp>
      <p:sp>
        <p:nvSpPr>
          <p:cNvPr id="1707" name="Google Shape;1707;p18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7"/>
          <p:cNvSpPr txBox="1"/>
          <p:nvPr>
            <p:ph type="title"/>
          </p:nvPr>
        </p:nvSpPr>
        <p:spPr>
          <a:xfrm>
            <a:off x="479176" y="236750"/>
            <a:ext cx="38547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SQL 							  </a:t>
            </a:r>
            <a:endParaRPr>
              <a:solidFill>
                <a:srgbClr val="000000"/>
              </a:solidFill>
            </a:endParaRPr>
          </a:p>
        </p:txBody>
      </p:sp>
      <p:sp>
        <p:nvSpPr>
          <p:cNvPr id="418" name="Google Shape;418;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19" name="Google Shape;419;p47"/>
          <p:cNvSpPr txBox="1"/>
          <p:nvPr>
            <p:ph idx="3" type="body"/>
          </p:nvPr>
        </p:nvSpPr>
        <p:spPr>
          <a:xfrm>
            <a:off x="479175" y="1117325"/>
            <a:ext cx="3984300" cy="3545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Char char="●"/>
            </a:pPr>
            <a:r>
              <a:rPr lang="en">
                <a:solidFill>
                  <a:srgbClr val="FFFFFF"/>
                </a:solidFill>
              </a:rPr>
              <a:t>Can query, retrieve, and aggregate </a:t>
            </a:r>
            <a:r>
              <a:rPr b="1" lang="en">
                <a:solidFill>
                  <a:srgbClr val="FFFFFF"/>
                </a:solidFill>
              </a:rPr>
              <a:t>millions</a:t>
            </a:r>
            <a:r>
              <a:rPr lang="en">
                <a:solidFill>
                  <a:srgbClr val="FFFFFF"/>
                </a:solidFill>
              </a:rPr>
              <a:t> of records. </a:t>
            </a:r>
            <a:endParaRPr>
              <a:solidFill>
                <a:srgbClr val="FFFFFF"/>
              </a:solidFill>
            </a:endParaRPr>
          </a:p>
          <a:p>
            <a:pPr indent="-342900" lvl="0" marL="457200" rtl="0" algn="l">
              <a:lnSpc>
                <a:spcPct val="100000"/>
              </a:lnSpc>
              <a:spcBef>
                <a:spcPts val="1000"/>
              </a:spcBef>
              <a:spcAft>
                <a:spcPts val="0"/>
              </a:spcAft>
              <a:buClr>
                <a:srgbClr val="FFFFFF"/>
              </a:buClr>
              <a:buSzPts val="1800"/>
              <a:buChar char="●"/>
            </a:pPr>
            <a:r>
              <a:rPr lang="en">
                <a:solidFill>
                  <a:srgbClr val="FFFFFF"/>
                </a:solidFill>
              </a:rPr>
              <a:t>Cloud-based data query and retrieval is not limited to your local computer system.</a:t>
            </a:r>
            <a:endParaRPr>
              <a:solidFill>
                <a:srgbClr val="FFFFFF"/>
              </a:solidFill>
            </a:endParaRPr>
          </a:p>
          <a:p>
            <a:pPr indent="-342900" lvl="0" marL="457200" rtl="0" algn="l">
              <a:lnSpc>
                <a:spcPct val="100000"/>
              </a:lnSpc>
              <a:spcBef>
                <a:spcPts val="1000"/>
              </a:spcBef>
              <a:spcAft>
                <a:spcPts val="0"/>
              </a:spcAft>
              <a:buClr>
                <a:srgbClr val="FFFFFF"/>
              </a:buClr>
              <a:buSzPts val="1800"/>
              <a:buChar char="●"/>
            </a:pPr>
            <a:r>
              <a:rPr lang="en">
                <a:solidFill>
                  <a:srgbClr val="FFFFFF"/>
                </a:solidFill>
              </a:rPr>
              <a:t>Can organize data tables.</a:t>
            </a:r>
            <a:endParaRPr>
              <a:solidFill>
                <a:srgbClr val="FFFFFF"/>
              </a:solidFill>
            </a:endParaRPr>
          </a:p>
          <a:p>
            <a:pPr indent="-342900" lvl="0" marL="457200" rtl="0" algn="l">
              <a:lnSpc>
                <a:spcPct val="100000"/>
              </a:lnSpc>
              <a:spcBef>
                <a:spcPts val="1000"/>
              </a:spcBef>
              <a:spcAft>
                <a:spcPts val="0"/>
              </a:spcAft>
              <a:buClr>
                <a:srgbClr val="FFFFFF"/>
              </a:buClr>
              <a:buSzPts val="1800"/>
              <a:buChar char="●"/>
            </a:pPr>
            <a:r>
              <a:rPr lang="en">
                <a:solidFill>
                  <a:srgbClr val="FFFFFF"/>
                </a:solidFill>
              </a:rPr>
              <a:t>Allows users to remotely interact with large data sets in production environments.</a:t>
            </a:r>
            <a:endParaRPr/>
          </a:p>
        </p:txBody>
      </p:sp>
      <p:sp>
        <p:nvSpPr>
          <p:cNvPr id="420" name="Google Shape;420;p47"/>
          <p:cNvSpPr txBox="1"/>
          <p:nvPr>
            <p:ph idx="5" type="body"/>
          </p:nvPr>
        </p:nvSpPr>
        <p:spPr>
          <a:xfrm>
            <a:off x="4832100" y="1167525"/>
            <a:ext cx="3854700" cy="3545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Char char="●"/>
            </a:pPr>
            <a:r>
              <a:rPr lang="en"/>
              <a:t>Has a fixed upper </a:t>
            </a:r>
            <a:r>
              <a:rPr b="1" lang="en"/>
              <a:t>limit</a:t>
            </a:r>
            <a:r>
              <a:rPr lang="en"/>
              <a:t> of </a:t>
            </a:r>
            <a:r>
              <a:rPr b="1" lang="en"/>
              <a:t>1,048,576 rows</a:t>
            </a:r>
            <a:r>
              <a:rPr lang="en"/>
              <a:t> and </a:t>
            </a:r>
            <a:r>
              <a:rPr b="1" lang="en"/>
              <a:t>16,384 columns</a:t>
            </a:r>
            <a:r>
              <a:rPr lang="en"/>
              <a:t>. </a:t>
            </a:r>
            <a:endParaRPr/>
          </a:p>
          <a:p>
            <a:pPr indent="-342900" lvl="0" marL="457200" rtl="0" algn="l">
              <a:lnSpc>
                <a:spcPct val="100000"/>
              </a:lnSpc>
              <a:spcBef>
                <a:spcPts val="1000"/>
              </a:spcBef>
              <a:spcAft>
                <a:spcPts val="0"/>
              </a:spcAft>
              <a:buClr>
                <a:srgbClr val="000000"/>
              </a:buClr>
              <a:buSzPts val="1800"/>
              <a:buChar char="●"/>
            </a:pPr>
            <a:r>
              <a:rPr lang="en"/>
              <a:t>Is limited by your computer’s available memory and system resources. </a:t>
            </a:r>
            <a:endParaRPr/>
          </a:p>
          <a:p>
            <a:pPr indent="-342900" lvl="0" marL="457200" rtl="0" algn="l">
              <a:lnSpc>
                <a:spcPct val="100000"/>
              </a:lnSpc>
              <a:spcBef>
                <a:spcPts val="1000"/>
              </a:spcBef>
              <a:spcAft>
                <a:spcPts val="0"/>
              </a:spcAft>
              <a:buClr>
                <a:srgbClr val="000000"/>
              </a:buClr>
              <a:buSzPts val="1800"/>
              <a:buChar char="●"/>
            </a:pPr>
            <a:r>
              <a:rPr lang="en"/>
              <a:t>Can analyze and visualize small amounts of data.</a:t>
            </a:r>
            <a:endParaRPr/>
          </a:p>
        </p:txBody>
      </p:sp>
      <p:sp>
        <p:nvSpPr>
          <p:cNvPr id="421" name="Google Shape;421;p47"/>
          <p:cNvSpPr txBox="1"/>
          <p:nvPr/>
        </p:nvSpPr>
        <p:spPr>
          <a:xfrm>
            <a:off x="4913550" y="236750"/>
            <a:ext cx="36918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Excel </a:t>
            </a:r>
            <a:endParaRPr b="1" sz="2400">
              <a:latin typeface="Proxima Nova"/>
              <a:ea typeface="Proxima Nova"/>
              <a:cs typeface="Proxima Nova"/>
              <a:sym typeface="Proxima Nova"/>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1" name="Shape 1711"/>
        <p:cNvGrpSpPr/>
        <p:nvPr/>
      </p:nvGrpSpPr>
      <p:grpSpPr>
        <a:xfrm>
          <a:off x="0" y="0"/>
          <a:ext cx="0" cy="0"/>
          <a:chOff x="0" y="0"/>
          <a:chExt cx="0" cy="0"/>
        </a:xfrm>
      </p:grpSpPr>
      <p:sp>
        <p:nvSpPr>
          <p:cNvPr id="1712" name="Google Shape;1712;p18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a:t>
            </a:r>
            <a:endParaRPr/>
          </a:p>
        </p:txBody>
      </p:sp>
      <p:sp>
        <p:nvSpPr>
          <p:cNvPr id="1713" name="Google Shape;1713;p1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14" name="Google Shape;1714;p182"/>
          <p:cNvSpPr txBox="1"/>
          <p:nvPr>
            <p:ph idx="1" type="body"/>
          </p:nvPr>
        </p:nvSpPr>
        <p:spPr>
          <a:xfrm>
            <a:off x="457200" y="1143000"/>
            <a:ext cx="8229600" cy="29379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How many orders were from the consumer segment?</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 FROM orders AS o INNER JOIN customers AS c ON o.customer_id = c.customer_id WHERE segment ILIKE '%consumer%';</a:t>
            </a:r>
            <a:endParaRPr sz="1600">
              <a:solidFill>
                <a:schemeClr val="dk1"/>
              </a:solidFill>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What is the total value of consumer orders?</a:t>
            </a:r>
            <a:endParaRPr b="1">
              <a:solidFill>
                <a:schemeClr val="dk1"/>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SUM(o.sales) FROM orders AS o JOIN customers AS c </a:t>
            </a:r>
            <a:endParaRPr sz="1600">
              <a:solidFill>
                <a:schemeClr val="dk1"/>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ON o.customer_id = c.customer_id WHERE c.segment ILIKE '%consumer%';</a:t>
            </a:r>
            <a:endParaRPr sz="1600">
              <a:solidFill>
                <a:schemeClr val="dk1"/>
              </a:solidFill>
              <a:latin typeface="Inconsolata"/>
              <a:ea typeface="Inconsolata"/>
              <a:cs typeface="Inconsolata"/>
              <a:sym typeface="Inconsolata"/>
            </a:endParaRPr>
          </a:p>
          <a:p>
            <a:pPr indent="-342900" lvl="0" marL="457200" rtl="0" algn="l">
              <a:spcBef>
                <a:spcPts val="1000"/>
              </a:spcBef>
              <a:spcAft>
                <a:spcPts val="0"/>
              </a:spcAft>
              <a:buClr>
                <a:srgbClr val="7A1743"/>
              </a:buClr>
              <a:buSzPts val="1800"/>
              <a:buFont typeface="Inconsolata"/>
              <a:buAutoNum type="arabicParenR"/>
            </a:pPr>
            <a:r>
              <a:rPr b="1" lang="en">
                <a:solidFill>
                  <a:schemeClr val="dk1"/>
                </a:solidFill>
                <a:latin typeface="Inconsolata"/>
                <a:ea typeface="Inconsolata"/>
                <a:cs typeface="Inconsolata"/>
                <a:sym typeface="Inconsolata"/>
              </a:rPr>
              <a:t>Which segment has the highest average sale?</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c.segment, AVG(o.sales) FROM orders AS o JOIN customers AS c ON o.customer_id = c.customer_id GROUP BY 1 ORDER BY 2 DESC;</a:t>
            </a:r>
            <a:endParaRPr sz="16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b="1">
              <a:solidFill>
                <a:schemeClr val="dk1"/>
              </a:solidFill>
              <a:latin typeface="Inconsolata"/>
              <a:ea typeface="Inconsolata"/>
              <a:cs typeface="Inconsolata"/>
              <a:sym typeface="Inconsolata"/>
            </a:endParaRPr>
          </a:p>
          <a:p>
            <a:pPr indent="0" lvl="0" marL="0" rtl="0" algn="l">
              <a:spcBef>
                <a:spcPts val="0"/>
              </a:spcBef>
              <a:spcAft>
                <a:spcPts val="1600"/>
              </a:spcAft>
              <a:buNone/>
            </a:pPr>
            <a:r>
              <a:t/>
            </a:r>
            <a:endParaRPr b="1">
              <a:solidFill>
                <a:schemeClr val="dk1"/>
              </a:solidFill>
              <a:latin typeface="Inconsolata"/>
              <a:ea typeface="Inconsolata"/>
              <a:cs typeface="Inconsolata"/>
              <a:sym typeface="Inconsolata"/>
            </a:endParaRPr>
          </a:p>
        </p:txBody>
      </p:sp>
      <p:sp>
        <p:nvSpPr>
          <p:cNvPr id="1715" name="Google Shape;1715;p18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18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(Cont.) </a:t>
            </a:r>
            <a:endParaRPr/>
          </a:p>
        </p:txBody>
      </p:sp>
      <p:sp>
        <p:nvSpPr>
          <p:cNvPr id="1721" name="Google Shape;1721;p1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22" name="Google Shape;1722;p183"/>
          <p:cNvSpPr txBox="1"/>
          <p:nvPr>
            <p:ph idx="1" type="body"/>
          </p:nvPr>
        </p:nvSpPr>
        <p:spPr>
          <a:xfrm>
            <a:off x="457200" y="1143000"/>
            <a:ext cx="8229600" cy="33540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7A1743"/>
                </a:solidFill>
                <a:latin typeface="Inconsolata"/>
                <a:ea typeface="Inconsolata"/>
                <a:cs typeface="Inconsolata"/>
                <a:sym typeface="Inconsolata"/>
              </a:rPr>
              <a:t>4)</a:t>
            </a:r>
            <a:r>
              <a:rPr b="1" lang="en">
                <a:solidFill>
                  <a:schemeClr val="dk1"/>
                </a:solidFill>
                <a:latin typeface="Inconsolata"/>
                <a:ea typeface="Inconsolata"/>
                <a:cs typeface="Inconsolata"/>
                <a:sym typeface="Inconsolata"/>
              </a:rPr>
              <a:t> 	Which segment is responsible for the highest number of returns?</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c.segment, COUNT(*) FROM orders AS o JOIN customers AS c ON o.customer_id = c.customer_id  JOIN returns AS r ON r.order_id = o.order_id GROUP BY 1 ORDER BY 2 DESC;</a:t>
            </a:r>
            <a:endParaRPr sz="1600">
              <a:solidFill>
                <a:schemeClr val="dk1"/>
              </a:solidFill>
              <a:latin typeface="Inconsolata"/>
              <a:ea typeface="Inconsolata"/>
              <a:cs typeface="Inconsolata"/>
              <a:sym typeface="Inconsolata"/>
            </a:endParaRPr>
          </a:p>
          <a:p>
            <a:pPr indent="0" lvl="0" marL="0" rtl="0" algn="l">
              <a:spcBef>
                <a:spcPts val="1000"/>
              </a:spcBef>
              <a:spcAft>
                <a:spcPts val="0"/>
              </a:spcAft>
              <a:buClr>
                <a:schemeClr val="dk1"/>
              </a:buClr>
              <a:buSzPts val="1100"/>
              <a:buFont typeface="Arial"/>
              <a:buNone/>
            </a:pPr>
            <a:r>
              <a:rPr lang="en">
                <a:solidFill>
                  <a:srgbClr val="7A1743"/>
                </a:solidFill>
                <a:latin typeface="Inconsolata"/>
                <a:ea typeface="Inconsolata"/>
                <a:cs typeface="Inconsolata"/>
                <a:sym typeface="Inconsolata"/>
              </a:rPr>
              <a:t>5)</a:t>
            </a: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Who is our top-selling salesperson?</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r.salesperson, SUM(o.sales) FROM orders AS o JOIN regions As r ON o.region_id = r.region_id GROUP BY 1 ORDER BY 2 DESC;</a:t>
            </a:r>
            <a:endParaRPr sz="1600">
              <a:solidFill>
                <a:schemeClr val="dk1"/>
              </a:solidFill>
              <a:latin typeface="Inconsolata"/>
              <a:ea typeface="Inconsolata"/>
              <a:cs typeface="Inconsolata"/>
              <a:sym typeface="Inconsolata"/>
            </a:endParaRPr>
          </a:p>
          <a:p>
            <a:pPr indent="0" lvl="0" marL="0" rtl="0" algn="l">
              <a:spcBef>
                <a:spcPts val="1000"/>
              </a:spcBef>
              <a:spcAft>
                <a:spcPts val="0"/>
              </a:spcAft>
              <a:buClr>
                <a:schemeClr val="dk1"/>
              </a:buClr>
              <a:buSzPts val="1100"/>
              <a:buFont typeface="Arial"/>
              <a:buNone/>
            </a:pPr>
            <a:r>
              <a:rPr lang="en">
                <a:solidFill>
                  <a:srgbClr val="7A1743"/>
                </a:solidFill>
                <a:latin typeface="Inconsolata"/>
                <a:ea typeface="Inconsolata"/>
                <a:cs typeface="Inconsolata"/>
                <a:sym typeface="Inconsolata"/>
              </a:rPr>
              <a:t>6)</a:t>
            </a: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Did we have any unsold products?</a:t>
            </a:r>
            <a:endParaRPr b="1">
              <a:solidFill>
                <a:schemeClr val="dk1"/>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600">
                <a:solidFill>
                  <a:schemeClr val="dk1"/>
                </a:solidFill>
                <a:latin typeface="Inconsolata"/>
                <a:ea typeface="Inconsolata"/>
                <a:cs typeface="Inconsolata"/>
                <a:sym typeface="Inconsolata"/>
              </a:rPr>
              <a:t>SELECT * FROM products AS p LEFT JOIN orders AS o ON p.product_id = o.product_id WHERE o.product_id ISNULL;</a:t>
            </a:r>
            <a:endParaRPr sz="1600">
              <a:solidFill>
                <a:schemeClr val="dk1"/>
              </a:solidFill>
              <a:latin typeface="Inconsolata"/>
              <a:ea typeface="Inconsolata"/>
              <a:cs typeface="Inconsolata"/>
              <a:sym typeface="Inconsolata"/>
            </a:endParaRPr>
          </a:p>
          <a:p>
            <a:pPr indent="0" lvl="0" marL="0" rtl="0" algn="l">
              <a:spcBef>
                <a:spcPts val="0"/>
              </a:spcBef>
              <a:spcAft>
                <a:spcPts val="1600"/>
              </a:spcAft>
              <a:buNone/>
            </a:pPr>
            <a:r>
              <a:t/>
            </a:r>
            <a:endParaRPr>
              <a:solidFill>
                <a:srgbClr val="7A1743"/>
              </a:solidFill>
              <a:latin typeface="Inconsolata"/>
              <a:ea typeface="Inconsolata"/>
              <a:cs typeface="Inconsolata"/>
              <a:sym typeface="Inconsolata"/>
            </a:endParaRPr>
          </a:p>
        </p:txBody>
      </p:sp>
      <p:sp>
        <p:nvSpPr>
          <p:cNvPr id="1723" name="Google Shape;1723;p18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184"/>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UNIONs</a:t>
            </a:r>
            <a:endParaRPr/>
          </a:p>
        </p:txBody>
      </p:sp>
      <p:sp>
        <p:nvSpPr>
          <p:cNvPr id="1729" name="Google Shape;1729;p18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JOINing Tables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85"/>
          <p:cNvSpPr txBox="1"/>
          <p:nvPr>
            <p:ph idx="1" type="body"/>
          </p:nvPr>
        </p:nvSpPr>
        <p:spPr>
          <a:xfrm>
            <a:off x="457200" y="1022925"/>
            <a:ext cx="8229600" cy="82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learned earlier, UNIONs </a:t>
            </a:r>
            <a:r>
              <a:rPr lang="en">
                <a:solidFill>
                  <a:schemeClr val="dk1"/>
                </a:solidFill>
              </a:rPr>
              <a:t>combine rows from multiple tables with the same columns. In what scenarios will we use a UNION instead of a JOIN? </a:t>
            </a:r>
            <a:endParaRPr>
              <a:solidFill>
                <a:schemeClr val="dk1"/>
              </a:solidFill>
            </a:endParaRPr>
          </a:p>
          <a:p>
            <a:pPr indent="0" lvl="0" marL="0" rtl="0" algn="l">
              <a:spcBef>
                <a:spcPts val="1600"/>
              </a:spcBef>
              <a:spcAft>
                <a:spcPts val="1600"/>
              </a:spcAft>
              <a:buNone/>
            </a:pPr>
            <a:r>
              <a:t/>
            </a:r>
            <a:endParaRPr/>
          </a:p>
        </p:txBody>
      </p:sp>
      <p:sp>
        <p:nvSpPr>
          <p:cNvPr id="1735" name="Google Shape;1735;p185"/>
          <p:cNvSpPr txBox="1"/>
          <p:nvPr>
            <p:ph type="title"/>
          </p:nvPr>
        </p:nvSpPr>
        <p:spPr>
          <a:xfrm>
            <a:off x="908850" y="237050"/>
            <a:ext cx="55986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UNIONs? </a:t>
            </a:r>
            <a:endParaRPr/>
          </a:p>
        </p:txBody>
      </p:sp>
      <p:sp>
        <p:nvSpPr>
          <p:cNvPr id="1736" name="Google Shape;1736;p1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737" name="Google Shape;1737;p185"/>
          <p:cNvGraphicFramePr/>
          <p:nvPr/>
        </p:nvGraphicFramePr>
        <p:xfrm>
          <a:off x="497550" y="2012350"/>
          <a:ext cx="3000000" cy="3000000"/>
        </p:xfrm>
        <a:graphic>
          <a:graphicData uri="http://schemas.openxmlformats.org/drawingml/2006/table">
            <a:tbl>
              <a:tblPr>
                <a:noFill/>
                <a:tableStyleId>{71F5D8EB-CC8D-49F7-8EE7-3C9506985A6B}</a:tableStyleId>
              </a:tblPr>
              <a:tblGrid>
                <a:gridCol w="447275"/>
                <a:gridCol w="708550"/>
                <a:gridCol w="1021775"/>
              </a:tblGrid>
              <a:tr h="396875">
                <a:tc gridSpan="3">
                  <a:txBody>
                    <a:bodyPr/>
                    <a:lstStyle/>
                    <a:p>
                      <a:pPr indent="0" lvl="0" marL="0" rtl="0" algn="l">
                        <a:spcBef>
                          <a:spcPts val="0"/>
                        </a:spcBef>
                        <a:spcAft>
                          <a:spcPts val="0"/>
                        </a:spcAft>
                        <a:buNone/>
                      </a:pPr>
                      <a:r>
                        <a:rPr lang="en">
                          <a:latin typeface="Proxima Nova"/>
                          <a:ea typeface="Proxima Nova"/>
                          <a:cs typeface="Proxima Nova"/>
                          <a:sym typeface="Proxima Nova"/>
                        </a:rPr>
                        <a:t>carpoolers</a:t>
                      </a:r>
                      <a:endParaRPr>
                        <a:latin typeface="Proxima Nova"/>
                        <a:ea typeface="Proxima Nova"/>
                        <a:cs typeface="Proxima Nova"/>
                        <a:sym typeface="Proxima Nova"/>
                      </a:endParaRPr>
                    </a:p>
                  </a:txBody>
                  <a:tcPr marT="91425" marB="91425" marR="91425" marL="91425">
                    <a:solidFill>
                      <a:schemeClr val="accent1"/>
                    </a:solidFill>
                  </a:tcPr>
                </a:tc>
                <a:tc hMerge="1"/>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bl>
          </a:graphicData>
        </a:graphic>
      </p:graphicFrame>
      <p:graphicFrame>
        <p:nvGraphicFramePr>
          <p:cNvPr id="1738" name="Google Shape;1738;p185"/>
          <p:cNvGraphicFramePr/>
          <p:nvPr/>
        </p:nvGraphicFramePr>
        <p:xfrm>
          <a:off x="2829300" y="2012338"/>
          <a:ext cx="3000000" cy="3000000"/>
        </p:xfrm>
        <a:graphic>
          <a:graphicData uri="http://schemas.openxmlformats.org/drawingml/2006/table">
            <a:tbl>
              <a:tblPr>
                <a:noFill/>
                <a:tableStyleId>{71F5D8EB-CC8D-49F7-8EE7-3C9506985A6B}</a:tableStyleId>
              </a:tblPr>
              <a:tblGrid>
                <a:gridCol w="447275"/>
                <a:gridCol w="708550"/>
                <a:gridCol w="1021775"/>
              </a:tblGrid>
              <a:tr h="396875">
                <a:tc gridSpan="3">
                  <a:txBody>
                    <a:bodyPr/>
                    <a:lstStyle/>
                    <a:p>
                      <a:pPr indent="0" lvl="0" marL="0" rtl="0" algn="l">
                        <a:spcBef>
                          <a:spcPts val="0"/>
                        </a:spcBef>
                        <a:spcAft>
                          <a:spcPts val="0"/>
                        </a:spcAft>
                        <a:buNone/>
                      </a:pPr>
                      <a:r>
                        <a:rPr lang="en">
                          <a:latin typeface="Proxima Nova"/>
                          <a:ea typeface="Proxima Nova"/>
                          <a:cs typeface="Proxima Nova"/>
                          <a:sym typeface="Proxima Nova"/>
                        </a:rPr>
                        <a:t>monthly_parkers</a:t>
                      </a:r>
                      <a:endParaRPr>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accent1"/>
                    </a:solidFill>
                  </a:tcPr>
                </a:tc>
                <a:tc hMerge="1"/>
                <a:tc hMerge="1"/>
              </a:tr>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D9D9D9"/>
                    </a:solidFill>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Ali</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Ray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739" name="Google Shape;1739;p185"/>
          <p:cNvSpPr/>
          <p:nvPr/>
        </p:nvSpPr>
        <p:spPr>
          <a:xfrm>
            <a:off x="5161050" y="3026900"/>
            <a:ext cx="663300" cy="274200"/>
          </a:xfrm>
          <a:prstGeom prst="rightArrow">
            <a:avLst>
              <a:gd fmla="val 50000" name="adj1"/>
              <a:gd fmla="val 50000" name="adj2"/>
            </a:avLst>
          </a:prstGeom>
          <a:solidFill>
            <a:srgbClr val="999999"/>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740" name="Google Shape;1740;p185"/>
          <p:cNvGraphicFramePr/>
          <p:nvPr/>
        </p:nvGraphicFramePr>
        <p:xfrm>
          <a:off x="5978500" y="2012338"/>
          <a:ext cx="3000000" cy="3000000"/>
        </p:xfrm>
        <a:graphic>
          <a:graphicData uri="http://schemas.openxmlformats.org/drawingml/2006/table">
            <a:tbl>
              <a:tblPr>
                <a:noFill/>
                <a:tableStyleId>{71F5D8EB-CC8D-49F7-8EE7-3C9506985A6B}</a:tableStyleId>
              </a:tblPr>
              <a:tblGrid>
                <a:gridCol w="447275"/>
                <a:gridCol w="708550"/>
                <a:gridCol w="1021775"/>
              </a:tblGrid>
              <a:tr h="396875">
                <a:tc>
                  <a:txBody>
                    <a:bodyPr/>
                    <a:lstStyle/>
                    <a:p>
                      <a:pPr indent="0" lvl="0" marL="0" rtl="0" algn="l">
                        <a:spcBef>
                          <a:spcPts val="0"/>
                        </a:spcBef>
                        <a:spcAft>
                          <a:spcPts val="0"/>
                        </a:spcAft>
                        <a:buNone/>
                      </a:pPr>
                      <a:r>
                        <a:rPr lang="en">
                          <a:latin typeface="Proxima Nova"/>
                          <a:ea typeface="Proxima Nova"/>
                          <a:cs typeface="Proxima Nova"/>
                          <a:sym typeface="Proxima Nova"/>
                        </a:rPr>
                        <a:t>id</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a:txBody>
                  <a:tcPr marT="91425" marB="91425" marR="91425" marL="91425">
                    <a:solidFill>
                      <a:srgbClr val="D9D9D9"/>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vehicle_id</a:t>
                      </a:r>
                      <a:endParaRPr>
                        <a:latin typeface="Proxima Nova"/>
                        <a:ea typeface="Proxima Nova"/>
                        <a:cs typeface="Proxima Nova"/>
                        <a:sym typeface="Proxima Nova"/>
                      </a:endParaRPr>
                    </a:p>
                  </a:txBody>
                  <a:tcPr marT="91425" marB="91425" marR="91425" marL="91425">
                    <a:solidFill>
                      <a:srgbClr val="D9D9D9"/>
                    </a:solidFill>
                  </a:tcPr>
                </a:tc>
              </a:tr>
              <a:tr h="308450">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Janet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2</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Emily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242975">
                <a:tc>
                  <a:txBody>
                    <a:bodyPr/>
                    <a:lstStyle/>
                    <a:p>
                      <a:pPr indent="0" lvl="0" marL="0" rtl="0" algn="l">
                        <a:spcBef>
                          <a:spcPts val="0"/>
                        </a:spcBef>
                        <a:spcAft>
                          <a:spcPts val="0"/>
                        </a:spcAft>
                        <a:buNone/>
                      </a:pPr>
                      <a:r>
                        <a:rPr lang="en">
                          <a:latin typeface="Proxima Nova"/>
                          <a:ea typeface="Proxima Nova"/>
                          <a:cs typeface="Proxima Nova"/>
                          <a:sym typeface="Proxima Nova"/>
                        </a:rPr>
                        <a:t>3</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Yoko</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4</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Ali</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tc>
              </a:tr>
              <a:tr h="368925">
                <a:tc>
                  <a:txBody>
                    <a:bodyPr/>
                    <a:lstStyle/>
                    <a:p>
                      <a:pPr indent="0" lvl="0" marL="0" rtl="0" algn="l">
                        <a:spcBef>
                          <a:spcPts val="0"/>
                        </a:spcBef>
                        <a:spcAft>
                          <a:spcPts val="0"/>
                        </a:spcAft>
                        <a:buNone/>
                      </a:pPr>
                      <a:r>
                        <a:rPr lang="en">
                          <a:latin typeface="Proxima Nova"/>
                          <a:ea typeface="Proxima Nova"/>
                          <a:cs typeface="Proxima Nova"/>
                          <a:sym typeface="Proxima Nova"/>
                        </a:rPr>
                        <a:t>5</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Ray</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1</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186"/>
          <p:cNvSpPr txBox="1"/>
          <p:nvPr>
            <p:ph idx="1" type="body"/>
          </p:nvPr>
        </p:nvSpPr>
        <p:spPr>
          <a:xfrm>
            <a:off x="457200" y="1143000"/>
            <a:ext cx="72870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Let’s look at some simple mock syntax for a </a:t>
            </a:r>
            <a:r>
              <a:rPr b="1" lang="en">
                <a:solidFill>
                  <a:schemeClr val="dk1"/>
                </a:solidFill>
              </a:rPr>
              <a:t>UNION</a:t>
            </a:r>
            <a:r>
              <a:rPr lang="en">
                <a:solidFill>
                  <a:schemeClr val="dk1"/>
                </a:solidFill>
              </a:rPr>
              <a:t>:</a:t>
            </a:r>
            <a:endParaRPr>
              <a:solidFill>
                <a:schemeClr val="dk1"/>
              </a:solidFill>
            </a:endParaRPr>
          </a:p>
          <a:p>
            <a:pPr indent="0" lvl="0" marL="1371600" rtl="0" algn="l">
              <a:lnSpc>
                <a:spcPct val="120000"/>
              </a:lnSpc>
              <a:spcBef>
                <a:spcPts val="0"/>
              </a:spcBef>
              <a:spcAft>
                <a:spcPts val="0"/>
              </a:spcAft>
              <a:buClr>
                <a:schemeClr val="dk1"/>
              </a:buClr>
              <a:buSzPts val="1100"/>
              <a:buFont typeface="Arial"/>
              <a:buNone/>
            </a:pPr>
            <a:r>
              <a:t/>
            </a:r>
            <a:endParaRPr>
              <a:solidFill>
                <a:schemeClr val="dk1"/>
              </a:solidFill>
              <a:latin typeface="Georgia"/>
              <a:ea typeface="Georgia"/>
              <a:cs typeface="Georgia"/>
              <a:sym typeface="Georgia"/>
            </a:endParaRPr>
          </a:p>
          <a:p>
            <a:pPr indent="0" lvl="0" marL="0" rtl="0" algn="l">
              <a:spcBef>
                <a:spcPts val="0"/>
              </a:spcBef>
              <a:spcAft>
                <a:spcPts val="1600"/>
              </a:spcAft>
              <a:buNone/>
            </a:pPr>
            <a:r>
              <a:t/>
            </a:r>
            <a:endParaRPr/>
          </a:p>
        </p:txBody>
      </p:sp>
      <p:sp>
        <p:nvSpPr>
          <p:cNvPr id="1746" name="Google Shape;1746;p1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UNION Syntax</a:t>
            </a:r>
            <a:endParaRPr/>
          </a:p>
        </p:txBody>
      </p:sp>
      <p:sp>
        <p:nvSpPr>
          <p:cNvPr id="1747" name="Google Shape;1747;p1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48" name="Google Shape;1748;p186"/>
          <p:cNvSpPr txBox="1"/>
          <p:nvPr/>
        </p:nvSpPr>
        <p:spPr>
          <a:xfrm>
            <a:off x="2353650" y="1869750"/>
            <a:ext cx="4436700" cy="1996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SELECT field1 </a:t>
            </a:r>
            <a:endParaRPr sz="1800">
              <a:solidFill>
                <a:schemeClr val="dk1"/>
              </a:solidFill>
              <a:latin typeface="Proxima Nova"/>
              <a:ea typeface="Proxima Nova"/>
              <a:cs typeface="Proxima Nova"/>
              <a:sym typeface="Proxima Nova"/>
            </a:endParaRPr>
          </a:p>
          <a:p>
            <a:pPr indent="457200" lvl="0" marL="0" rtl="0" algn="l">
              <a:lnSpc>
                <a:spcPct val="120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FROM </a:t>
            </a:r>
            <a:r>
              <a:rPr lang="en" sz="1800">
                <a:solidFill>
                  <a:srgbClr val="FF0000"/>
                </a:solidFill>
                <a:latin typeface="Proxima Nova"/>
                <a:ea typeface="Proxima Nova"/>
                <a:cs typeface="Proxima Nova"/>
                <a:sym typeface="Proxima Nova"/>
              </a:rPr>
              <a:t>table1 </a:t>
            </a:r>
            <a:endParaRPr sz="1800">
              <a:solidFill>
                <a:schemeClr val="dk1"/>
              </a:solidFill>
              <a:latin typeface="Proxima Nova"/>
              <a:ea typeface="Proxima Nova"/>
              <a:cs typeface="Proxima Nova"/>
              <a:sym typeface="Proxima Nova"/>
            </a:endParaRPr>
          </a:p>
          <a:p>
            <a:pPr indent="0" lvl="0" marL="0" rtl="0" algn="l">
              <a:lnSpc>
                <a:spcPct val="120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UNION </a:t>
            </a:r>
            <a:endParaRPr sz="1800">
              <a:solidFill>
                <a:schemeClr val="dk1"/>
              </a:solidFill>
              <a:latin typeface="Proxima Nova"/>
              <a:ea typeface="Proxima Nova"/>
              <a:cs typeface="Proxima Nova"/>
              <a:sym typeface="Proxima Nova"/>
            </a:endParaRPr>
          </a:p>
          <a:p>
            <a:pPr indent="0" lvl="0" marL="0" rtl="0" algn="l">
              <a:lnSpc>
                <a:spcPct val="120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SELECT field1 </a:t>
            </a:r>
            <a:endParaRPr sz="1800">
              <a:solidFill>
                <a:schemeClr val="dk1"/>
              </a:solidFill>
              <a:latin typeface="Proxima Nova"/>
              <a:ea typeface="Proxima Nova"/>
              <a:cs typeface="Proxima Nova"/>
              <a:sym typeface="Proxima Nova"/>
            </a:endParaRPr>
          </a:p>
          <a:p>
            <a:pPr indent="457200" lvl="0" marL="0" rtl="0" algn="l">
              <a:lnSpc>
                <a:spcPct val="120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FROM </a:t>
            </a:r>
            <a:r>
              <a:rPr lang="en" sz="1800">
                <a:solidFill>
                  <a:srgbClr val="FF0000"/>
                </a:solidFill>
                <a:latin typeface="Proxima Nova"/>
                <a:ea typeface="Proxima Nova"/>
                <a:cs typeface="Proxima Nova"/>
                <a:sym typeface="Proxima Nova"/>
              </a:rPr>
              <a:t>table2</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2" name="Shape 1752"/>
        <p:cNvGrpSpPr/>
        <p:nvPr/>
      </p:nvGrpSpPr>
      <p:grpSpPr>
        <a:xfrm>
          <a:off x="0" y="0"/>
          <a:ext cx="0" cy="0"/>
          <a:chOff x="0" y="0"/>
          <a:chExt cx="0" cy="0"/>
        </a:xfrm>
      </p:grpSpPr>
      <p:sp>
        <p:nvSpPr>
          <p:cNvPr id="1753" name="Google Shape;1753;p18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54" name="Google Shape;1754;p18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 UNION takes a single column or collection of columns and “stacks” them on top of each other. A common use case is if we have similar data between two tables and want to UNION those two tables together.</a:t>
            </a:r>
            <a:r>
              <a:rPr lang="en">
                <a:solidFill>
                  <a:schemeClr val="dk1"/>
                </a:solidFill>
              </a:rPr>
              <a:t> </a:t>
            </a:r>
            <a:endParaRPr>
              <a:solidFill>
                <a:schemeClr val="dk1"/>
              </a:solidFill>
            </a:endParaRPr>
          </a:p>
          <a:p>
            <a:pPr indent="0" lvl="0" marL="0" rtl="0" algn="l">
              <a:spcBef>
                <a:spcPts val="1000"/>
              </a:spcBef>
              <a:spcAft>
                <a:spcPts val="1000"/>
              </a:spcAft>
              <a:buNone/>
            </a:pPr>
            <a:r>
              <a:rPr lang="en">
                <a:solidFill>
                  <a:schemeClr val="dk1"/>
                </a:solidFill>
              </a:rPr>
              <a:t>For illustration purposes, we’ll be using the following sample HR tables: </a:t>
            </a:r>
            <a:endParaRPr/>
          </a:p>
        </p:txBody>
      </p:sp>
      <p:sp>
        <p:nvSpPr>
          <p:cNvPr id="1755" name="Google Shape;1755;p18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Exploring Examples of UNIONs</a:t>
            </a:r>
            <a:endParaRPr/>
          </a:p>
        </p:txBody>
      </p:sp>
      <p:sp>
        <p:nvSpPr>
          <p:cNvPr id="1756" name="Google Shape;1756;p18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757" name="Google Shape;1757;p187"/>
          <p:cNvGraphicFramePr/>
          <p:nvPr/>
        </p:nvGraphicFramePr>
        <p:xfrm>
          <a:off x="657375" y="2716050"/>
          <a:ext cx="3000000" cy="3000000"/>
        </p:xfrm>
        <a:graphic>
          <a:graphicData uri="http://schemas.openxmlformats.org/drawingml/2006/table">
            <a:tbl>
              <a:tblPr>
                <a:noFill/>
                <a:tableStyleId>{0CE02058-1E35-4A90-A8F9-52E84A21218D}</a:tableStyleId>
              </a:tblPr>
              <a:tblGrid>
                <a:gridCol w="569425"/>
                <a:gridCol w="918000"/>
                <a:gridCol w="959850"/>
                <a:gridCol w="1364525"/>
              </a:tblGrid>
              <a:tr h="139700">
                <a:tc gridSpan="4">
                  <a:txBody>
                    <a:bodyPr/>
                    <a:lstStyle/>
                    <a:p>
                      <a:pPr indent="0" lvl="0" marL="0" marR="0" rtl="0" algn="ctr">
                        <a:lnSpc>
                          <a:spcPct val="120000"/>
                        </a:lnSpc>
                        <a:spcBef>
                          <a:spcPts val="0"/>
                        </a:spcBef>
                        <a:spcAft>
                          <a:spcPts val="0"/>
                        </a:spcAft>
                        <a:buNone/>
                      </a:pPr>
                      <a:r>
                        <a:rPr b="1" lang="en" sz="1200">
                          <a:solidFill>
                            <a:srgbClr val="FFFFFF"/>
                          </a:solidFill>
                          <a:latin typeface="Proxima Nova"/>
                          <a:ea typeface="Proxima Nova"/>
                          <a:cs typeface="Proxima Nova"/>
                          <a:sym typeface="Proxima Nova"/>
                        </a:rPr>
                        <a:t>current_employees</a:t>
                      </a:r>
                      <a:endParaRPr b="1" sz="1200" u="none" cap="none" strike="noStrike">
                        <a:solidFill>
                          <a:srgbClr val="FFFFFF"/>
                        </a:solidFill>
                        <a:latin typeface="Proxima Nova"/>
                        <a:ea typeface="Proxima Nova"/>
                        <a:cs typeface="Proxima Nova"/>
                        <a:sym typeface="Proxima Nova"/>
                      </a:endParaRPr>
                    </a:p>
                  </a:txBody>
                  <a:tcPr marT="63500" marB="63500" marR="63500" marL="635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accent4"/>
                    </a:solidFill>
                  </a:tcPr>
                </a:tc>
                <a:tc hMerge="1"/>
                <a:tc hMerge="1"/>
                <a:tc hMerge="1"/>
              </a:tr>
              <a:tr h="139700">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id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first_name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last_name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a:latin typeface="Proxima Nova"/>
                          <a:ea typeface="Proxima Nova"/>
                          <a:cs typeface="Proxima Nova"/>
                          <a:sym typeface="Proxima Nova"/>
                        </a:rPr>
                        <a:t>s</a:t>
                      </a:r>
                      <a:r>
                        <a:rPr b="1" lang="en" sz="1200" u="none" cap="none" strike="noStrike">
                          <a:latin typeface="Proxima Nova"/>
                          <a:ea typeface="Proxima Nova"/>
                          <a:cs typeface="Proxima Nova"/>
                          <a:sym typeface="Proxima Nova"/>
                        </a:rPr>
                        <a:t>alary</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r>
              <a:tr h="139700">
                <a:tc>
                  <a:txBody>
                    <a:bodyPr/>
                    <a:lstStyle/>
                    <a:p>
                      <a:pPr indent="0" lvl="0" marL="0" marR="0" rtl="0" algn="l">
                        <a:lnSpc>
                          <a:spcPct val="12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2</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Gabe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Moore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50000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3</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Doreen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Mandeville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60000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5</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Simone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MacDonald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55000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bl>
          </a:graphicData>
        </a:graphic>
      </p:graphicFrame>
      <p:graphicFrame>
        <p:nvGraphicFramePr>
          <p:cNvPr id="1758" name="Google Shape;1758;p187"/>
          <p:cNvGraphicFramePr/>
          <p:nvPr/>
        </p:nvGraphicFramePr>
        <p:xfrm>
          <a:off x="4685549" y="2716050"/>
          <a:ext cx="3000000" cy="3000000"/>
        </p:xfrm>
        <a:graphic>
          <a:graphicData uri="http://schemas.openxmlformats.org/drawingml/2006/table">
            <a:tbl>
              <a:tblPr>
                <a:noFill/>
                <a:tableStyleId>{0CE02058-1E35-4A90-A8F9-52E84A21218D}</a:tableStyleId>
              </a:tblPr>
              <a:tblGrid>
                <a:gridCol w="554650"/>
                <a:gridCol w="908500"/>
                <a:gridCol w="902175"/>
                <a:gridCol w="1435750"/>
              </a:tblGrid>
              <a:tr h="358375">
                <a:tc gridSpan="4">
                  <a:txBody>
                    <a:bodyPr/>
                    <a:lstStyle/>
                    <a:p>
                      <a:pPr indent="0" lvl="0" marL="0" marR="0" rtl="0" algn="ctr">
                        <a:lnSpc>
                          <a:spcPct val="120000"/>
                        </a:lnSpc>
                        <a:spcBef>
                          <a:spcPts val="0"/>
                        </a:spcBef>
                        <a:spcAft>
                          <a:spcPts val="0"/>
                        </a:spcAft>
                        <a:buNone/>
                      </a:pPr>
                      <a:r>
                        <a:rPr b="1" lang="en" sz="1200">
                          <a:solidFill>
                            <a:srgbClr val="FFFFFF"/>
                          </a:solidFill>
                          <a:latin typeface="Proxima Nova"/>
                          <a:ea typeface="Proxima Nova"/>
                          <a:cs typeface="Proxima Nova"/>
                          <a:sym typeface="Proxima Nova"/>
                        </a:rPr>
                        <a:t>retired_employees</a:t>
                      </a:r>
                      <a:endParaRPr b="1" sz="1200" u="none" cap="none" strike="noStrike">
                        <a:solidFill>
                          <a:srgbClr val="FFFFFF"/>
                        </a:solidFill>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chemeClr val="dk2"/>
                    </a:solidFill>
                  </a:tcPr>
                </a:tc>
                <a:tc hMerge="1"/>
                <a:tc hMerge="1"/>
                <a:tc hMerge="1"/>
              </a:tr>
              <a:tr h="358375">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id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first_name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u="none" cap="none" strike="noStrike">
                          <a:latin typeface="Proxima Nova"/>
                          <a:ea typeface="Proxima Nova"/>
                          <a:cs typeface="Proxima Nova"/>
                          <a:sym typeface="Proxima Nova"/>
                        </a:rPr>
                        <a:t>last_name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SzPts val="275"/>
                        <a:buFont typeface="Georgia"/>
                        <a:buNone/>
                      </a:pPr>
                      <a:r>
                        <a:rPr b="1" lang="en" sz="1200">
                          <a:latin typeface="Proxima Nova"/>
                          <a:ea typeface="Proxima Nova"/>
                          <a:cs typeface="Proxima Nova"/>
                          <a:sym typeface="Proxima Nova"/>
                        </a:rPr>
                        <a:t>salary</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r>
              <a:tr h="347950">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7</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Madisen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Flateman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75000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7950">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11</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Ian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Paasche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120000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10950">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13</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Mimi</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St. Felix</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275"/>
                        <a:buFont typeface="Georgia"/>
                        <a:buNone/>
                      </a:pPr>
                      <a:r>
                        <a:rPr lang="en" sz="1200" u="none" cap="none" strike="noStrike">
                          <a:latin typeface="Proxima Nova"/>
                          <a:ea typeface="Proxima Nova"/>
                          <a:cs typeface="Proxima Nova"/>
                          <a:sym typeface="Proxima Nova"/>
                        </a:rPr>
                        <a:t>70000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bl>
          </a:graphicData>
        </a:graphic>
      </p:graphicFrame>
      <p:sp>
        <p:nvSpPr>
          <p:cNvPr id="1759" name="Google Shape;1759;p18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18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65" name="Google Shape;1765;p18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When you want to combine the two tables and </a:t>
            </a:r>
            <a:r>
              <a:rPr lang="en">
                <a:solidFill>
                  <a:schemeClr val="dk1"/>
                </a:solidFill>
              </a:rPr>
              <a:t>both have the same columns,</a:t>
            </a:r>
            <a:r>
              <a:rPr lang="en">
                <a:solidFill>
                  <a:schemeClr val="dk1"/>
                </a:solidFill>
              </a:rPr>
              <a:t> you can use a UNION with a SELECT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1600"/>
              </a:spcAft>
              <a:buNone/>
            </a:pPr>
            <a:r>
              <a:t/>
            </a:r>
            <a:endParaRPr/>
          </a:p>
        </p:txBody>
      </p:sp>
      <p:sp>
        <p:nvSpPr>
          <p:cNvPr id="1766" name="Google Shape;1766;p18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UNION for Two Tables</a:t>
            </a:r>
            <a:endParaRPr/>
          </a:p>
        </p:txBody>
      </p:sp>
      <p:sp>
        <p:nvSpPr>
          <p:cNvPr id="1767" name="Google Shape;1767;p18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68" name="Google Shape;1768;p188"/>
          <p:cNvSpPr txBox="1"/>
          <p:nvPr/>
        </p:nvSpPr>
        <p:spPr>
          <a:xfrm>
            <a:off x="952738" y="2175925"/>
            <a:ext cx="2835600" cy="1575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SELECT *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FROM </a:t>
            </a:r>
            <a:r>
              <a:rPr lang="en" sz="1800">
                <a:solidFill>
                  <a:schemeClr val="accent4"/>
                </a:solidFill>
                <a:latin typeface="Proxima Nova"/>
                <a:ea typeface="Proxima Nova"/>
                <a:cs typeface="Proxima Nova"/>
                <a:sym typeface="Proxima Nova"/>
              </a:rPr>
              <a:t>current_employees</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2"/>
                </a:solidFill>
                <a:latin typeface="Proxima Nova"/>
                <a:ea typeface="Proxima Nova"/>
                <a:cs typeface="Proxima Nova"/>
                <a:sym typeface="Proxima Nova"/>
              </a:rPr>
              <a:t>UNION</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SELECT *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FROM </a:t>
            </a:r>
            <a:r>
              <a:rPr lang="en" sz="1800">
                <a:solidFill>
                  <a:schemeClr val="dk2"/>
                </a:solidFill>
                <a:latin typeface="Proxima Nova"/>
                <a:ea typeface="Proxima Nova"/>
                <a:cs typeface="Proxima Nova"/>
                <a:sym typeface="Proxima Nova"/>
              </a:rPr>
              <a:t>retired_employees</a:t>
            </a:r>
            <a:endParaRPr sz="1800">
              <a:solidFill>
                <a:schemeClr val="dk2"/>
              </a:solidFill>
              <a:latin typeface="Proxima Nova"/>
              <a:ea typeface="Proxima Nova"/>
              <a:cs typeface="Proxima Nova"/>
              <a:sym typeface="Proxima Nova"/>
            </a:endParaRPr>
          </a:p>
        </p:txBody>
      </p:sp>
      <p:graphicFrame>
        <p:nvGraphicFramePr>
          <p:cNvPr id="1769" name="Google Shape;1769;p188"/>
          <p:cNvGraphicFramePr/>
          <p:nvPr/>
        </p:nvGraphicFramePr>
        <p:xfrm>
          <a:off x="4820088" y="2023592"/>
          <a:ext cx="3000000" cy="3000000"/>
        </p:xfrm>
        <a:graphic>
          <a:graphicData uri="http://schemas.openxmlformats.org/drawingml/2006/table">
            <a:tbl>
              <a:tblPr>
                <a:noFill/>
                <a:tableStyleId>{5B666BAC-7569-4E85-A5F9-90C6A64BCD1A}</a:tableStyleId>
              </a:tblPr>
              <a:tblGrid>
                <a:gridCol w="550325"/>
                <a:gridCol w="995775"/>
                <a:gridCol w="958850"/>
                <a:gridCol w="866225"/>
              </a:tblGrid>
              <a:tr h="139700">
                <a:tc>
                  <a:txBody>
                    <a:bodyPr/>
                    <a:lstStyle/>
                    <a:p>
                      <a:pPr indent="0" lvl="0" marL="0" marR="0" rtl="0" algn="l">
                        <a:lnSpc>
                          <a:spcPct val="120000"/>
                        </a:lnSpc>
                        <a:spcBef>
                          <a:spcPts val="0"/>
                        </a:spcBef>
                        <a:spcAft>
                          <a:spcPts val="0"/>
                        </a:spcAft>
                        <a:buClr>
                          <a:srgbClr val="000000"/>
                        </a:buClr>
                        <a:buFont typeface="Georgia"/>
                        <a:buNone/>
                      </a:pPr>
                      <a:r>
                        <a:rPr b="1" lang="en" sz="1200" u="none" cap="none" strike="noStrike">
                          <a:latin typeface="Proxima Nova"/>
                          <a:ea typeface="Proxima Nova"/>
                          <a:cs typeface="Proxima Nova"/>
                          <a:sym typeface="Proxima Nova"/>
                        </a:rPr>
                        <a:t>id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Font typeface="Georgia"/>
                        <a:buNone/>
                      </a:pPr>
                      <a:r>
                        <a:rPr b="1" lang="en" sz="1200" u="none" cap="none" strike="noStrike">
                          <a:latin typeface="Proxima Nova"/>
                          <a:ea typeface="Proxima Nova"/>
                          <a:cs typeface="Proxima Nova"/>
                          <a:sym typeface="Proxima Nova"/>
                        </a:rPr>
                        <a:t>first_name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Font typeface="Georgia"/>
                        <a:buNone/>
                      </a:pPr>
                      <a:r>
                        <a:rPr b="1" lang="en" sz="1200" u="none" cap="none" strike="noStrike">
                          <a:latin typeface="Proxima Nova"/>
                          <a:ea typeface="Proxima Nova"/>
                          <a:cs typeface="Proxima Nova"/>
                          <a:sym typeface="Proxima Nova"/>
                        </a:rPr>
                        <a:t>last_name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Font typeface="Georgia"/>
                        <a:buNone/>
                      </a:pPr>
                      <a:r>
                        <a:rPr b="1" lang="en" sz="1200">
                          <a:latin typeface="Proxima Nova"/>
                          <a:ea typeface="Proxima Nova"/>
                          <a:cs typeface="Proxima Nova"/>
                          <a:sym typeface="Proxima Nova"/>
                        </a:rPr>
                        <a:t>salary</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r>
              <a:tr h="139700">
                <a:tc>
                  <a:txBody>
                    <a:bodyPr/>
                    <a:lstStyle/>
                    <a:p>
                      <a:pPr indent="0" lvl="0" marL="0" marR="0" rtl="0" algn="l">
                        <a:lnSpc>
                          <a:spcPct val="12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2</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Gabe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Moore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50000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3</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Doreen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Mandeville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60000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5</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Simone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MacDonald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55000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7</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Madisen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Flateman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75000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11</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Ian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Paasche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120000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139700">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13</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Mimi</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St. Felix</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70000</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bl>
          </a:graphicData>
        </a:graphic>
      </p:graphicFrame>
      <p:sp>
        <p:nvSpPr>
          <p:cNvPr id="1770" name="Google Shape;1770;p188"/>
          <p:cNvSpPr/>
          <p:nvPr/>
        </p:nvSpPr>
        <p:spPr>
          <a:xfrm>
            <a:off x="3788349" y="2369675"/>
            <a:ext cx="1032000" cy="955200"/>
          </a:xfrm>
          <a:prstGeom prst="leftBrace">
            <a:avLst>
              <a:gd fmla="val 4095" name="adj1"/>
              <a:gd fmla="val 31922" name="adj2"/>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8"/>
          <p:cNvSpPr/>
          <p:nvPr/>
        </p:nvSpPr>
        <p:spPr>
          <a:xfrm>
            <a:off x="3803936" y="3490325"/>
            <a:ext cx="1016100" cy="837600"/>
          </a:xfrm>
          <a:prstGeom prst="leftBrace">
            <a:avLst>
              <a:gd fmla="val 3953" name="adj1"/>
              <a:gd fmla="val 7906" name="adj2"/>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8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6" name="Shape 1776"/>
        <p:cNvGrpSpPr/>
        <p:nvPr/>
      </p:nvGrpSpPr>
      <p:grpSpPr>
        <a:xfrm>
          <a:off x="0" y="0"/>
          <a:ext cx="0" cy="0"/>
          <a:chOff x="0" y="0"/>
          <a:chExt cx="0" cy="0"/>
        </a:xfrm>
      </p:grpSpPr>
      <p:sp>
        <p:nvSpPr>
          <p:cNvPr id="1777" name="Google Shape;1777;p18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You can also UNION tables on only columns. These columns must match data types but don’t have to represent the same data. </a:t>
            </a:r>
            <a:r>
              <a:rPr lang="en">
                <a:solidFill>
                  <a:schemeClr val="dk1"/>
                </a:solidFill>
              </a:rPr>
              <a:t>What happened in the table below? And where do the resulting headers come from?</a:t>
            </a:r>
            <a:endParaRPr>
              <a:solidFill>
                <a:schemeClr val="dk1"/>
              </a:solidFill>
            </a:endParaRPr>
          </a:p>
          <a:p>
            <a:pPr indent="0" lvl="0" marL="0" rtl="0" algn="l">
              <a:spcBef>
                <a:spcPts val="0"/>
              </a:spcBef>
              <a:spcAft>
                <a:spcPts val="1600"/>
              </a:spcAft>
              <a:buNone/>
            </a:pPr>
            <a:r>
              <a:t/>
            </a:r>
            <a:endParaRPr/>
          </a:p>
        </p:txBody>
      </p:sp>
      <p:sp>
        <p:nvSpPr>
          <p:cNvPr id="1778" name="Google Shape;1778;p189"/>
          <p:cNvSpPr/>
          <p:nvPr/>
        </p:nvSpPr>
        <p:spPr>
          <a:xfrm>
            <a:off x="4161849" y="2513125"/>
            <a:ext cx="1032000" cy="955200"/>
          </a:xfrm>
          <a:prstGeom prst="leftBrace">
            <a:avLst>
              <a:gd fmla="val 4095" name="adj1"/>
              <a:gd fmla="val 31922" name="adj2"/>
            </a:avLst>
          </a:prstGeom>
          <a:noFill/>
          <a:ln cap="flat" cmpd="sng" w="9525">
            <a:solidFill>
              <a:schemeClr val="accent4"/>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8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80" name="Google Shape;1780;p189"/>
          <p:cNvSpPr txBox="1"/>
          <p:nvPr>
            <p:ph type="title"/>
          </p:nvPr>
        </p:nvSpPr>
        <p:spPr>
          <a:xfrm>
            <a:off x="908850" y="237050"/>
            <a:ext cx="63021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 UNION for Two Tables (Cont.)</a:t>
            </a:r>
            <a:endParaRPr/>
          </a:p>
        </p:txBody>
      </p:sp>
      <p:sp>
        <p:nvSpPr>
          <p:cNvPr id="1781" name="Google Shape;1781;p18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82" name="Google Shape;1782;p189"/>
          <p:cNvSpPr txBox="1"/>
          <p:nvPr/>
        </p:nvSpPr>
        <p:spPr>
          <a:xfrm>
            <a:off x="952752" y="2319375"/>
            <a:ext cx="3201300" cy="2189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SELECT first_name, last_name</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FROM </a:t>
            </a:r>
            <a:r>
              <a:rPr lang="en" sz="1800">
                <a:solidFill>
                  <a:schemeClr val="accent4"/>
                </a:solidFill>
                <a:latin typeface="Proxima Nova"/>
                <a:ea typeface="Proxima Nova"/>
                <a:cs typeface="Proxima Nova"/>
                <a:sym typeface="Proxima Nova"/>
              </a:rPr>
              <a:t>current_employees</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lt2"/>
                </a:solidFill>
                <a:latin typeface="Proxima Nova"/>
                <a:ea typeface="Proxima Nova"/>
                <a:cs typeface="Proxima Nova"/>
                <a:sym typeface="Proxima Nova"/>
              </a:rPr>
              <a:t>UNION</a:t>
            </a:r>
            <a:r>
              <a:rPr lang="en" sz="1800">
                <a:solidFill>
                  <a:schemeClr val="dk1"/>
                </a:solidFill>
                <a:latin typeface="Proxima Nova"/>
                <a:ea typeface="Proxima Nova"/>
                <a:cs typeface="Proxima Nova"/>
                <a:sym typeface="Proxima Nova"/>
              </a:rPr>
              <a:t>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SELECT last_name, first_name</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FROM </a:t>
            </a:r>
            <a:r>
              <a:rPr lang="en" sz="1800">
                <a:solidFill>
                  <a:schemeClr val="dk2"/>
                </a:solidFill>
                <a:latin typeface="Proxima Nova"/>
                <a:ea typeface="Proxima Nova"/>
                <a:cs typeface="Proxima Nova"/>
                <a:sym typeface="Proxima Nova"/>
              </a:rPr>
              <a:t>retired_employees</a:t>
            </a:r>
            <a:endParaRPr sz="1800">
              <a:solidFill>
                <a:schemeClr val="dk2"/>
              </a:solidFill>
              <a:latin typeface="Proxima Nova"/>
              <a:ea typeface="Proxima Nova"/>
              <a:cs typeface="Proxima Nova"/>
              <a:sym typeface="Proxima Nova"/>
            </a:endParaRPr>
          </a:p>
        </p:txBody>
      </p:sp>
      <p:graphicFrame>
        <p:nvGraphicFramePr>
          <p:cNvPr id="1783" name="Google Shape;1783;p189"/>
          <p:cNvGraphicFramePr/>
          <p:nvPr/>
        </p:nvGraphicFramePr>
        <p:xfrm>
          <a:off x="5185788" y="2167042"/>
          <a:ext cx="3000000" cy="3000000"/>
        </p:xfrm>
        <a:graphic>
          <a:graphicData uri="http://schemas.openxmlformats.org/drawingml/2006/table">
            <a:tbl>
              <a:tblPr>
                <a:noFill/>
                <a:tableStyleId>{5B666BAC-7569-4E85-A5F9-90C6A64BCD1A}</a:tableStyleId>
              </a:tblPr>
              <a:tblGrid>
                <a:gridCol w="1344825"/>
                <a:gridCol w="1294950"/>
              </a:tblGrid>
              <a:tr h="382150">
                <a:tc>
                  <a:txBody>
                    <a:bodyPr/>
                    <a:lstStyle/>
                    <a:p>
                      <a:pPr indent="0" lvl="0" marL="0" marR="0" rtl="0" algn="l">
                        <a:lnSpc>
                          <a:spcPct val="120000"/>
                        </a:lnSpc>
                        <a:spcBef>
                          <a:spcPts val="0"/>
                        </a:spcBef>
                        <a:spcAft>
                          <a:spcPts val="0"/>
                        </a:spcAft>
                        <a:buClr>
                          <a:srgbClr val="000000"/>
                        </a:buClr>
                        <a:buFont typeface="Georgia"/>
                        <a:buNone/>
                      </a:pPr>
                      <a:r>
                        <a:rPr b="1" lang="en" sz="1200" u="none" cap="none" strike="noStrike">
                          <a:latin typeface="Proxima Nova"/>
                          <a:ea typeface="Proxima Nova"/>
                          <a:cs typeface="Proxima Nova"/>
                          <a:sym typeface="Proxima Nova"/>
                        </a:rPr>
                        <a:t>first_name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c>
                  <a:txBody>
                    <a:bodyPr/>
                    <a:lstStyle/>
                    <a:p>
                      <a:pPr indent="0" lvl="0" marL="0" marR="0" rtl="0" algn="l">
                        <a:lnSpc>
                          <a:spcPct val="120000"/>
                        </a:lnSpc>
                        <a:spcBef>
                          <a:spcPts val="0"/>
                        </a:spcBef>
                        <a:spcAft>
                          <a:spcPts val="0"/>
                        </a:spcAft>
                        <a:buClr>
                          <a:srgbClr val="000000"/>
                        </a:buClr>
                        <a:buFont typeface="Georgia"/>
                        <a:buNone/>
                      </a:pPr>
                      <a:r>
                        <a:rPr b="1" lang="en" sz="1200" u="none" cap="none" strike="noStrike">
                          <a:latin typeface="Proxima Nova"/>
                          <a:ea typeface="Proxima Nova"/>
                          <a:cs typeface="Proxima Nova"/>
                          <a:sym typeface="Proxima Nova"/>
                        </a:rPr>
                        <a:t>last_name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solidFill>
                      <a:srgbClr val="D9D9D9"/>
                    </a:solidFill>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Gabe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Moore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Doreen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Mandeville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Simone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MacDonald</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Flateman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Madisen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Paasche</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Ian</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r h="340075">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St. Felix</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Font typeface="Georgia"/>
                        <a:buNone/>
                      </a:pPr>
                      <a:r>
                        <a:rPr lang="en" sz="1200" u="none" cap="none" strike="noStrike">
                          <a:latin typeface="Proxima Nova"/>
                          <a:ea typeface="Proxima Nova"/>
                          <a:cs typeface="Proxima Nova"/>
                          <a:sym typeface="Proxima Nova"/>
                        </a:rPr>
                        <a:t>Mimi</a:t>
                      </a:r>
                      <a:endParaRPr sz="1200">
                        <a:latin typeface="Proxima Nova"/>
                        <a:ea typeface="Proxima Nova"/>
                        <a:cs typeface="Proxima Nova"/>
                        <a:sym typeface="Proxima Nova"/>
                      </a:endParaRPr>
                    </a:p>
                  </a:txBody>
                  <a:tcPr marT="63500" marB="63500" marR="63500" marL="63500" anchor="ctr">
                    <a:lnL cap="flat" cmpd="sng" w="9525">
                      <a:solidFill>
                        <a:srgbClr val="A2A2A2"/>
                      </a:solidFill>
                      <a:prstDash val="solid"/>
                      <a:round/>
                      <a:headEnd len="sm" w="sm" type="none"/>
                      <a:tailEnd len="sm" w="sm" type="none"/>
                    </a:lnL>
                    <a:lnR cap="flat" cmpd="sng" w="9525">
                      <a:solidFill>
                        <a:srgbClr val="A2A2A2"/>
                      </a:solidFill>
                      <a:prstDash val="solid"/>
                      <a:round/>
                      <a:headEnd len="sm" w="sm" type="none"/>
                      <a:tailEnd len="sm" w="sm" type="none"/>
                    </a:lnR>
                    <a:lnT cap="flat" cmpd="sng" w="9525">
                      <a:solidFill>
                        <a:srgbClr val="A2A2A2"/>
                      </a:solidFill>
                      <a:prstDash val="solid"/>
                      <a:round/>
                      <a:headEnd len="sm" w="sm" type="none"/>
                      <a:tailEnd len="sm" w="sm" type="none"/>
                    </a:lnT>
                    <a:lnB cap="flat" cmpd="sng" w="9525">
                      <a:solidFill>
                        <a:srgbClr val="A2A2A2"/>
                      </a:solidFill>
                      <a:prstDash val="solid"/>
                      <a:round/>
                      <a:headEnd len="sm" w="sm" type="none"/>
                      <a:tailEnd len="sm" w="sm" type="none"/>
                    </a:lnB>
                  </a:tcPr>
                </a:tc>
              </a:tr>
            </a:tbl>
          </a:graphicData>
        </a:graphic>
      </p:graphicFrame>
      <p:sp>
        <p:nvSpPr>
          <p:cNvPr id="1784" name="Google Shape;1784;p18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85" name="Google Shape;1785;p189"/>
          <p:cNvSpPr/>
          <p:nvPr/>
        </p:nvSpPr>
        <p:spPr>
          <a:xfrm>
            <a:off x="4169811" y="3490325"/>
            <a:ext cx="1016100" cy="837600"/>
          </a:xfrm>
          <a:prstGeom prst="leftBrace">
            <a:avLst>
              <a:gd fmla="val 3953" name="adj1"/>
              <a:gd fmla="val 7906" name="adj2"/>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9" name="Shape 1789"/>
        <p:cNvGrpSpPr/>
        <p:nvPr/>
      </p:nvGrpSpPr>
      <p:grpSpPr>
        <a:xfrm>
          <a:off x="0" y="0"/>
          <a:ext cx="0" cy="0"/>
          <a:chOff x="0" y="0"/>
          <a:chExt cx="0" cy="0"/>
        </a:xfrm>
      </p:grpSpPr>
      <p:sp>
        <p:nvSpPr>
          <p:cNvPr id="1790" name="Google Shape;1790;p1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91" name="Google Shape;1791;p1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Rules for Using UNIONs</a:t>
            </a:r>
            <a:endParaRPr/>
          </a:p>
        </p:txBody>
      </p:sp>
      <p:sp>
        <p:nvSpPr>
          <p:cNvPr id="1792" name="Google Shape;1792;p190"/>
          <p:cNvSpPr txBox="1"/>
          <p:nvPr/>
        </p:nvSpPr>
        <p:spPr>
          <a:xfrm>
            <a:off x="457200" y="1094100"/>
            <a:ext cx="7978800" cy="33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Remember these rules when using UNIONs: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You </a:t>
            </a:r>
            <a:r>
              <a:rPr i="1" lang="en" sz="1800">
                <a:latin typeface="Proxima Nova"/>
                <a:ea typeface="Proxima Nova"/>
                <a:cs typeface="Proxima Nova"/>
                <a:sym typeface="Proxima Nova"/>
              </a:rPr>
              <a:t>must</a:t>
            </a:r>
            <a:r>
              <a:rPr lang="en" sz="1800">
                <a:latin typeface="Proxima Nova"/>
                <a:ea typeface="Proxima Nova"/>
                <a:cs typeface="Proxima Nova"/>
                <a:sym typeface="Proxima Nova"/>
              </a:rPr>
              <a:t> match the number of columns, and they </a:t>
            </a:r>
            <a:r>
              <a:rPr i="1" lang="en" sz="1800">
                <a:latin typeface="Proxima Nova"/>
                <a:ea typeface="Proxima Nova"/>
                <a:cs typeface="Proxima Nova"/>
                <a:sym typeface="Proxima Nova"/>
              </a:rPr>
              <a:t>must</a:t>
            </a:r>
            <a:r>
              <a:rPr lang="en" sz="1800">
                <a:latin typeface="Proxima Nova"/>
                <a:ea typeface="Proxima Nova"/>
                <a:cs typeface="Proxima Nova"/>
                <a:sym typeface="Proxima Nova"/>
              </a:rPr>
              <a:t> be of compatible data types.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You can only have one </a:t>
            </a:r>
            <a:r>
              <a:rPr b="1" lang="en" sz="1800">
                <a:latin typeface="Proxima Nova"/>
                <a:ea typeface="Proxima Nova"/>
                <a:cs typeface="Proxima Nova"/>
                <a:sym typeface="Proxima Nova"/>
              </a:rPr>
              <a:t>ORDER</a:t>
            </a:r>
            <a:r>
              <a:rPr lang="en" sz="1800">
                <a:latin typeface="Proxima Nova"/>
                <a:ea typeface="Proxima Nova"/>
                <a:cs typeface="Proxima Nova"/>
                <a:sym typeface="Proxima Nova"/>
              </a:rPr>
              <a:t> </a:t>
            </a:r>
            <a:r>
              <a:rPr b="1" lang="en" sz="1800">
                <a:latin typeface="Proxima Nova"/>
                <a:ea typeface="Proxima Nova"/>
                <a:cs typeface="Proxima Nova"/>
                <a:sym typeface="Proxima Nova"/>
              </a:rPr>
              <a:t>BY</a:t>
            </a:r>
            <a:r>
              <a:rPr lang="en" sz="1800">
                <a:latin typeface="Proxima Nova"/>
                <a:ea typeface="Proxima Nova"/>
                <a:cs typeface="Proxima Nova"/>
                <a:sym typeface="Proxima Nova"/>
              </a:rPr>
              <a:t> at the bottom of your full SELECT statement.</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UNION removes </a:t>
            </a:r>
            <a:r>
              <a:rPr i="1" lang="en" sz="1800">
                <a:latin typeface="Proxima Nova"/>
                <a:ea typeface="Proxima Nova"/>
                <a:cs typeface="Proxima Nova"/>
                <a:sym typeface="Proxima Nova"/>
              </a:rPr>
              <a:t>composite</a:t>
            </a:r>
            <a:r>
              <a:rPr lang="en" sz="1800">
                <a:latin typeface="Proxima Nova"/>
                <a:ea typeface="Proxima Nova"/>
                <a:cs typeface="Proxima Nova"/>
                <a:sym typeface="Proxima Nova"/>
              </a:rPr>
              <a:t> duplicates.</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UNION ALL allows duplicates.</a:t>
            </a:r>
            <a:endParaRPr sz="1800">
              <a:latin typeface="Proxima Nova"/>
              <a:ea typeface="Proxima Nova"/>
              <a:cs typeface="Proxima Nova"/>
              <a:sym typeface="Proxima Nova"/>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191"/>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It Home</a:t>
            </a:r>
            <a:endParaRPr/>
          </a:p>
        </p:txBody>
      </p:sp>
      <p:sp>
        <p:nvSpPr>
          <p:cNvPr id="1798" name="Google Shape;1798;p19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SQL Bootcamp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Benefits of SQL </a:t>
            </a:r>
            <a:endParaRPr/>
          </a:p>
        </p:txBody>
      </p:sp>
      <p:sp>
        <p:nvSpPr>
          <p:cNvPr id="427" name="Google Shape;427;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28" name="Google Shape;428;p48"/>
          <p:cNvSpPr txBox="1"/>
          <p:nvPr>
            <p:ph idx="1" type="body"/>
          </p:nvPr>
        </p:nvSpPr>
        <p:spPr>
          <a:xfrm>
            <a:off x="457200" y="1154025"/>
            <a:ext cx="4429500" cy="2937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Proxima Nova"/>
              <a:buChar char="●"/>
            </a:pPr>
            <a:r>
              <a:rPr lang="en">
                <a:solidFill>
                  <a:schemeClr val="dk1"/>
                </a:solidFill>
              </a:rPr>
              <a:t>Simple to use.</a:t>
            </a:r>
            <a:endParaRPr>
              <a:solidFill>
                <a:schemeClr val="dk1"/>
              </a:solidFill>
            </a:endParaRPr>
          </a:p>
          <a:p>
            <a:pPr indent="-342900" lvl="0" marL="457200" rtl="0" algn="l">
              <a:lnSpc>
                <a:spcPct val="100000"/>
              </a:lnSpc>
              <a:spcBef>
                <a:spcPts val="1000"/>
              </a:spcBef>
              <a:spcAft>
                <a:spcPts val="0"/>
              </a:spcAft>
              <a:buClr>
                <a:schemeClr val="dk1"/>
              </a:buClr>
              <a:buSzPts val="1800"/>
              <a:buFont typeface="Proxima Nova"/>
              <a:buChar char="●"/>
            </a:pPr>
            <a:r>
              <a:rPr lang="en">
                <a:solidFill>
                  <a:schemeClr val="dk1"/>
                </a:solidFill>
              </a:rPr>
              <a:t>Industry standard for nearly all relational databases.</a:t>
            </a:r>
            <a:endParaRPr>
              <a:solidFill>
                <a:schemeClr val="dk1"/>
              </a:solidFill>
            </a:endParaRPr>
          </a:p>
          <a:p>
            <a:pPr indent="-342900" lvl="0" marL="457200" rtl="0" algn="l">
              <a:lnSpc>
                <a:spcPct val="100000"/>
              </a:lnSpc>
              <a:spcBef>
                <a:spcPts val="1000"/>
              </a:spcBef>
              <a:spcAft>
                <a:spcPts val="0"/>
              </a:spcAft>
              <a:buClr>
                <a:schemeClr val="dk1"/>
              </a:buClr>
              <a:buSzPts val="1800"/>
              <a:buFont typeface="Proxima Nova"/>
              <a:buChar char="●"/>
            </a:pPr>
            <a:r>
              <a:rPr lang="en">
                <a:solidFill>
                  <a:schemeClr val="dk1"/>
                </a:solidFill>
              </a:rPr>
              <a:t>Approachable syntax.</a:t>
            </a:r>
            <a:endParaRPr>
              <a:solidFill>
                <a:schemeClr val="dk1"/>
              </a:solidFill>
            </a:endParaRPr>
          </a:p>
          <a:p>
            <a:pPr indent="-342900" lvl="0" marL="457200" rtl="0" algn="l">
              <a:lnSpc>
                <a:spcPct val="100000"/>
              </a:lnSpc>
              <a:spcBef>
                <a:spcPts val="1000"/>
              </a:spcBef>
              <a:spcAft>
                <a:spcPts val="0"/>
              </a:spcAft>
              <a:buClr>
                <a:schemeClr val="dk1"/>
              </a:buClr>
              <a:buSzPts val="1800"/>
              <a:buFont typeface="Proxima Nova"/>
              <a:buChar char="●"/>
            </a:pPr>
            <a:r>
              <a:rPr lang="en">
                <a:solidFill>
                  <a:schemeClr val="dk1"/>
                </a:solidFill>
              </a:rPr>
              <a:t>Supportive community.</a:t>
            </a:r>
            <a:endParaRPr>
              <a:solidFill>
                <a:schemeClr val="dk1"/>
              </a:solidFill>
            </a:endParaRPr>
          </a:p>
          <a:p>
            <a:pPr indent="-342900" lvl="0" marL="457200" rtl="0" algn="l">
              <a:lnSpc>
                <a:spcPct val="100000"/>
              </a:lnSpc>
              <a:spcBef>
                <a:spcPts val="1000"/>
              </a:spcBef>
              <a:spcAft>
                <a:spcPts val="1000"/>
              </a:spcAft>
              <a:buClr>
                <a:schemeClr val="dk1"/>
              </a:buClr>
              <a:buSzPts val="1800"/>
              <a:buFont typeface="Proxima Nova"/>
              <a:buChar char="●"/>
            </a:pPr>
            <a:r>
              <a:rPr lang="en">
                <a:solidFill>
                  <a:schemeClr val="dk1"/>
                </a:solidFill>
              </a:rPr>
              <a:t>Available in free and open versions.</a:t>
            </a:r>
            <a:endParaRPr sz="1100">
              <a:solidFill>
                <a:schemeClr val="dk1"/>
              </a:solidFill>
            </a:endParaRPr>
          </a:p>
        </p:txBody>
      </p:sp>
      <p:pic>
        <p:nvPicPr>
          <p:cNvPr id="429" name="Google Shape;429;p48"/>
          <p:cNvPicPr preferRelativeResize="0"/>
          <p:nvPr/>
        </p:nvPicPr>
        <p:blipFill>
          <a:blip r:embed="rId3">
            <a:alphaModFix/>
          </a:blip>
          <a:stretch>
            <a:fillRect/>
          </a:stretch>
        </p:blipFill>
        <p:spPr>
          <a:xfrm>
            <a:off x="5441675" y="1033350"/>
            <a:ext cx="3245118" cy="2028201"/>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2" name="Shape 1802"/>
        <p:cNvGrpSpPr/>
        <p:nvPr/>
      </p:nvGrpSpPr>
      <p:grpSpPr>
        <a:xfrm>
          <a:off x="0" y="0"/>
          <a:ext cx="0" cy="0"/>
          <a:chOff x="0" y="0"/>
          <a:chExt cx="0" cy="0"/>
        </a:xfrm>
      </p:grpSpPr>
      <p:sp>
        <p:nvSpPr>
          <p:cNvPr id="1803" name="Google Shape;1803;p1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804" name="Google Shape;1804;p19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we’ve been </a:t>
            </a:r>
            <a:endParaRPr/>
          </a:p>
        </p:txBody>
      </p:sp>
      <p:sp>
        <p:nvSpPr>
          <p:cNvPr id="1805" name="Google Shape;1805;p192"/>
          <p:cNvSpPr txBox="1"/>
          <p:nvPr>
            <p:ph idx="1" type="body"/>
          </p:nvPr>
        </p:nvSpPr>
        <p:spPr>
          <a:xfrm>
            <a:off x="457200" y="1143000"/>
            <a:ext cx="8229600" cy="23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Today, we've covered:</a:t>
            </a:r>
            <a:endParaRPr sz="1600"/>
          </a:p>
          <a:p>
            <a:pPr indent="-330200" lvl="0" marL="457200" rtl="0" algn="l">
              <a:spcBef>
                <a:spcPts val="1600"/>
              </a:spcBef>
              <a:spcAft>
                <a:spcPts val="0"/>
              </a:spcAft>
              <a:buSzPts val="1600"/>
              <a:buChar char="●"/>
            </a:pPr>
            <a:r>
              <a:rPr lang="en" sz="1600"/>
              <a:t>The basics of SQL syntax to adding the necessary tools to translate stakeholder questions into complex SQL queries.</a:t>
            </a:r>
            <a:endParaRPr sz="1600"/>
          </a:p>
          <a:p>
            <a:pPr indent="-330200" lvl="0" marL="457200" rtl="0" algn="l">
              <a:spcBef>
                <a:spcPts val="0"/>
              </a:spcBef>
              <a:spcAft>
                <a:spcPts val="0"/>
              </a:spcAft>
              <a:buSzPts val="1600"/>
              <a:buChar char="●"/>
            </a:pPr>
            <a:r>
              <a:rPr lang="en" sz="1600"/>
              <a:t>Filters and aggregate functions are key tools for conducting exploratory data analysis and beginning to generate insights from large amounts of data.</a:t>
            </a:r>
            <a:endParaRPr sz="1600"/>
          </a:p>
          <a:p>
            <a:pPr indent="-330200" lvl="0" marL="457200" rtl="0" algn="l">
              <a:spcBef>
                <a:spcPts val="0"/>
              </a:spcBef>
              <a:spcAft>
                <a:spcPts val="0"/>
              </a:spcAft>
              <a:buSzPts val="1600"/>
              <a:buChar char="●"/>
            </a:pPr>
            <a:r>
              <a:rPr lang="en" sz="1600"/>
              <a:t>The ability to combine tables and create robust, multi-faceted data sources capable of addressing any business question!</a:t>
            </a:r>
            <a:endParaRPr sz="1600"/>
          </a:p>
        </p:txBody>
      </p:sp>
      <p:sp>
        <p:nvSpPr>
          <p:cNvPr id="1806" name="Google Shape;1806;p19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07" name="Google Shape;1807;p192"/>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The Structure of SQL</a:t>
            </a:r>
            <a:endParaRPr b="1" sz="1100">
              <a:solidFill>
                <a:schemeClr val="dk1"/>
              </a:solidFill>
              <a:latin typeface="Proxima Nova"/>
              <a:ea typeface="Proxima Nova"/>
              <a:cs typeface="Proxima Nova"/>
              <a:sym typeface="Proxima Nova"/>
            </a:endParaRPr>
          </a:p>
        </p:txBody>
      </p:sp>
      <p:sp>
        <p:nvSpPr>
          <p:cNvPr id="1808" name="Google Shape;1808;p192"/>
          <p:cNvSpPr/>
          <p:nvPr/>
        </p:nvSpPr>
        <p:spPr>
          <a:xfrm>
            <a:off x="3263648"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92"/>
          <p:cNvSpPr/>
          <p:nvPr/>
        </p:nvSpPr>
        <p:spPr>
          <a:xfrm>
            <a:off x="5612896"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92"/>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92"/>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Querying Databases</a:t>
            </a:r>
            <a:endParaRPr b="1" sz="1100">
              <a:solidFill>
                <a:schemeClr val="dk1"/>
              </a:solidFill>
              <a:latin typeface="Proxima Nova"/>
              <a:ea typeface="Proxima Nova"/>
              <a:cs typeface="Proxima Nova"/>
              <a:sym typeface="Proxima Nova"/>
            </a:endParaRPr>
          </a:p>
        </p:txBody>
      </p:sp>
      <p:sp>
        <p:nvSpPr>
          <p:cNvPr id="1812" name="Google Shape;1812;p192"/>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Filtering and Aggregating Data</a:t>
            </a:r>
            <a:endParaRPr b="1" sz="1100">
              <a:solidFill>
                <a:schemeClr val="dk1"/>
              </a:solidFill>
              <a:latin typeface="Proxima Nova"/>
              <a:ea typeface="Proxima Nova"/>
              <a:cs typeface="Proxima Nova"/>
              <a:sym typeface="Proxima Nova"/>
            </a:endParaRPr>
          </a:p>
        </p:txBody>
      </p:sp>
      <p:sp>
        <p:nvSpPr>
          <p:cNvPr id="1813" name="Google Shape;1813;p192"/>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JOINing Tables</a:t>
            </a:r>
            <a:endParaRPr b="1" sz="1100">
              <a:solidFill>
                <a:schemeClr val="dk1"/>
              </a:solidFill>
              <a:latin typeface="Proxima Nova"/>
              <a:ea typeface="Proxima Nova"/>
              <a:cs typeface="Proxima Nova"/>
              <a:sym typeface="Proxima Nova"/>
            </a:endParaRPr>
          </a:p>
        </p:txBody>
      </p:sp>
      <p:cxnSp>
        <p:nvCxnSpPr>
          <p:cNvPr id="1814" name="Google Shape;1814;p192"/>
          <p:cNvCxnSpPr>
            <a:stCxn id="1815" idx="6"/>
            <a:endCxn id="1808" idx="2"/>
          </p:cNvCxnSpPr>
          <p:nvPr/>
        </p:nvCxnSpPr>
        <p:spPr>
          <a:xfrm>
            <a:off x="1145648"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1816" name="Google Shape;1816;p192"/>
          <p:cNvCxnSpPr>
            <a:stCxn id="1808" idx="6"/>
            <a:endCxn id="1809" idx="2"/>
          </p:cNvCxnSpPr>
          <p:nvPr/>
        </p:nvCxnSpPr>
        <p:spPr>
          <a:xfrm>
            <a:off x="3494948"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1817" name="Google Shape;1817;p192"/>
          <p:cNvCxnSpPr>
            <a:stCxn id="1809" idx="6"/>
            <a:endCxn id="1810" idx="2"/>
          </p:cNvCxnSpPr>
          <p:nvPr/>
        </p:nvCxnSpPr>
        <p:spPr>
          <a:xfrm>
            <a:off x="5844196" y="3851013"/>
            <a:ext cx="2118000" cy="0"/>
          </a:xfrm>
          <a:prstGeom prst="straightConnector1">
            <a:avLst/>
          </a:prstGeom>
          <a:noFill/>
          <a:ln cap="flat" cmpd="sng" w="38100">
            <a:solidFill>
              <a:schemeClr val="accent1"/>
            </a:solidFill>
            <a:prstDash val="solid"/>
            <a:round/>
            <a:headEnd len="med" w="med" type="none"/>
            <a:tailEnd len="med" w="med" type="none"/>
          </a:ln>
        </p:spPr>
      </p:cxnSp>
      <p:sp>
        <p:nvSpPr>
          <p:cNvPr id="1818" name="Google Shape;1818;p192"/>
          <p:cNvSpPr/>
          <p:nvPr/>
        </p:nvSpPr>
        <p:spPr>
          <a:xfrm>
            <a:off x="977648"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22" name="Shape 1822"/>
        <p:cNvGrpSpPr/>
        <p:nvPr/>
      </p:nvGrpSpPr>
      <p:grpSpPr>
        <a:xfrm>
          <a:off x="0" y="0"/>
          <a:ext cx="0" cy="0"/>
          <a:chOff x="0" y="0"/>
          <a:chExt cx="0" cy="0"/>
        </a:xfrm>
      </p:grpSpPr>
      <p:sp>
        <p:nvSpPr>
          <p:cNvPr id="1823" name="Google Shape;1823;p193"/>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Activity</a:t>
            </a:r>
            <a:endParaRPr b="1" sz="1400">
              <a:solidFill>
                <a:schemeClr val="dk1"/>
              </a:solidFill>
            </a:endParaRPr>
          </a:p>
          <a:p>
            <a:pPr indent="0" lvl="0" marL="0" rtl="0" algn="l">
              <a:spcBef>
                <a:spcPts val="0"/>
              </a:spcBef>
              <a:spcAft>
                <a:spcPts val="0"/>
              </a:spcAft>
              <a:buNone/>
            </a:pPr>
            <a:r>
              <a:rPr lang="en" sz="1400">
                <a:solidFill>
                  <a:schemeClr val="dk1"/>
                </a:solidFill>
              </a:rPr>
              <a:t>Groups have</a:t>
            </a:r>
            <a:r>
              <a:rPr lang="en" sz="1400">
                <a:solidFill>
                  <a:schemeClr val="dk1"/>
                </a:solidFill>
              </a:rPr>
              <a:t> </a:t>
            </a:r>
            <a:r>
              <a:rPr b="1" lang="en" sz="1400">
                <a:solidFill>
                  <a:schemeClr val="dk1"/>
                </a:solidFill>
              </a:rPr>
              <a:t>1</a:t>
            </a:r>
            <a:r>
              <a:rPr b="1" lang="en" sz="1400">
                <a:solidFill>
                  <a:schemeClr val="dk1"/>
                </a:solidFill>
              </a:rPr>
              <a:t>0 minutes</a:t>
            </a:r>
            <a:r>
              <a:rPr lang="en" sz="1400">
                <a:solidFill>
                  <a:schemeClr val="dk1"/>
                </a:solidFill>
              </a:rPr>
              <a:t> to create a resource that explains the key aspects of SQL queries without consulting their notes. This is a good way to consolidate the knowledge students have gained. </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Spend </a:t>
            </a:r>
            <a:r>
              <a:rPr b="1" lang="en" sz="1400">
                <a:solidFill>
                  <a:schemeClr val="dk1"/>
                </a:solidFill>
              </a:rPr>
              <a:t>5–10 minutes</a:t>
            </a:r>
            <a:r>
              <a:rPr lang="en" sz="1400">
                <a:solidFill>
                  <a:schemeClr val="dk1"/>
                </a:solidFill>
              </a:rPr>
              <a:t> debriefing. </a:t>
            </a:r>
            <a:endParaRPr sz="1400">
              <a:solidFill>
                <a:schemeClr val="dk1"/>
              </a:solidFill>
            </a:endParaRPr>
          </a:p>
          <a:p>
            <a:pPr indent="0" lvl="0" marL="0" rtl="0" algn="l">
              <a:spcBef>
                <a:spcPts val="1600"/>
              </a:spcBef>
              <a:spcAft>
                <a:spcPts val="0"/>
              </a:spcAft>
              <a:buNone/>
            </a:pPr>
            <a:r>
              <a:rPr lang="en" sz="1400">
                <a:solidFill>
                  <a:schemeClr val="dk1"/>
                </a:solidFill>
              </a:rPr>
              <a:t>Have each group designate a representative to briefly share their resource with the class. </a:t>
            </a:r>
            <a:endParaRPr sz="1400">
              <a:solidFill>
                <a:schemeClr val="dk1"/>
              </a:solidFill>
            </a:endParaRPr>
          </a:p>
          <a:p>
            <a:pPr indent="0" lvl="0" marL="0" rtl="0" algn="l">
              <a:spcBef>
                <a:spcPts val="1600"/>
              </a:spcBef>
              <a:spcAft>
                <a:spcPts val="1600"/>
              </a:spcAft>
              <a:buNone/>
            </a:pPr>
            <a:r>
              <a:rPr lang="en" sz="1400">
                <a:solidFill>
                  <a:schemeClr val="dk1"/>
                </a:solidFill>
              </a:rPr>
              <a:t>Suggest that students share their study guide with the class to reflect the different ways in which the content was understood. Students can send their files via Slack.</a:t>
            </a:r>
            <a:endParaRPr sz="1400">
              <a:solidFill>
                <a:schemeClr val="dk1"/>
              </a:solidFill>
            </a:endParaRPr>
          </a:p>
        </p:txBody>
      </p:sp>
      <p:sp>
        <p:nvSpPr>
          <p:cNvPr id="1824" name="Google Shape;1824;p19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Guide Group</a:t>
            </a:r>
            <a:endParaRPr/>
          </a:p>
        </p:txBody>
      </p:sp>
      <p:sp>
        <p:nvSpPr>
          <p:cNvPr id="1825" name="Google Shape;1825;p19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26" name="Google Shape;1826;p193"/>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0" name="Shape 1830"/>
        <p:cNvGrpSpPr/>
        <p:nvPr/>
      </p:nvGrpSpPr>
      <p:grpSpPr>
        <a:xfrm>
          <a:off x="0" y="0"/>
          <a:ext cx="0" cy="0"/>
          <a:chOff x="0" y="0"/>
          <a:chExt cx="0" cy="0"/>
        </a:xfrm>
      </p:grpSpPr>
      <p:sp>
        <p:nvSpPr>
          <p:cNvPr id="1831" name="Google Shape;1831;p194"/>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Your Own Study Guide</a:t>
            </a:r>
            <a:endParaRPr/>
          </a:p>
        </p:txBody>
      </p:sp>
      <p:sp>
        <p:nvSpPr>
          <p:cNvPr id="1832" name="Google Shape;1832;p194"/>
          <p:cNvSpPr txBox="1"/>
          <p:nvPr>
            <p:ph idx="1" type="body"/>
          </p:nvPr>
        </p:nvSpPr>
        <p:spPr>
          <a:xfrm>
            <a:off x="457200" y="1143000"/>
            <a:ext cx="4965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consulting the notes from today, collaborate on a study guide, diagram, or other resource that explains the </a:t>
            </a:r>
            <a:r>
              <a:rPr b="1" lang="en"/>
              <a:t>key aspects of SQL queries</a:t>
            </a:r>
            <a:r>
              <a:rPr lang="en"/>
              <a:t> we’ve learned today.</a:t>
            </a:r>
            <a:endParaRPr/>
          </a:p>
          <a:p>
            <a:pPr indent="0" lvl="0" marL="0" rtl="0" algn="l">
              <a:spcBef>
                <a:spcPts val="1600"/>
              </a:spcBef>
              <a:spcAft>
                <a:spcPts val="1600"/>
              </a:spcAft>
              <a:buNone/>
            </a:pPr>
            <a:r>
              <a:rPr lang="en"/>
              <a:t>Designate one </a:t>
            </a:r>
            <a:r>
              <a:rPr lang="en"/>
              <a:t>representative</a:t>
            </a:r>
            <a:r>
              <a:rPr lang="en"/>
              <a:t> to briefly share your guide with the class.</a:t>
            </a:r>
            <a:endParaRPr/>
          </a:p>
        </p:txBody>
      </p:sp>
      <p:sp>
        <p:nvSpPr>
          <p:cNvPr id="1833" name="Google Shape;1833;p1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834" name="Google Shape;1834;p19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35" name="Google Shape;1835;p19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pic>
        <p:nvPicPr>
          <p:cNvPr id="1836" name="Google Shape;1836;p194"/>
          <p:cNvPicPr preferRelativeResize="0"/>
          <p:nvPr/>
        </p:nvPicPr>
        <p:blipFill>
          <a:blip r:embed="rId3">
            <a:alphaModFix/>
          </a:blip>
          <a:stretch>
            <a:fillRect/>
          </a:stretch>
        </p:blipFill>
        <p:spPr>
          <a:xfrm>
            <a:off x="5934225" y="1322100"/>
            <a:ext cx="2405775" cy="2407549"/>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95"/>
          <p:cNvSpPr txBox="1"/>
          <p:nvPr>
            <p:ph idx="1" type="body"/>
          </p:nvPr>
        </p:nvSpPr>
        <p:spPr>
          <a:xfrm>
            <a:off x="457200" y="1143000"/>
            <a:ext cx="5073900" cy="29379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842" name="Google Shape;1842;p1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Your Feedback!</a:t>
            </a:r>
            <a:endParaRPr/>
          </a:p>
        </p:txBody>
      </p:sp>
      <p:pic>
        <p:nvPicPr>
          <p:cNvPr id="1843" name="Google Shape;1843;p195"/>
          <p:cNvPicPr preferRelativeResize="0"/>
          <p:nvPr/>
        </p:nvPicPr>
        <p:blipFill rotWithShape="1">
          <a:blip r:embed="rId3">
            <a:alphaModFix/>
          </a:blip>
          <a:srcRect b="19953" l="28039" r="28039" t="19947"/>
          <a:stretch/>
        </p:blipFill>
        <p:spPr>
          <a:xfrm>
            <a:off x="6070025" y="1186834"/>
            <a:ext cx="2193773" cy="3001866"/>
          </a:xfrm>
          <a:prstGeom prst="rect">
            <a:avLst/>
          </a:prstGeom>
          <a:noFill/>
          <a:ln>
            <a:noFill/>
          </a:ln>
        </p:spPr>
      </p:pic>
      <p:sp>
        <p:nvSpPr>
          <p:cNvPr id="1844" name="Google Shape;1844;p19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45" name="Google Shape;1845;p1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9" name="Shape 1849"/>
        <p:cNvGrpSpPr/>
        <p:nvPr/>
      </p:nvGrpSpPr>
      <p:grpSpPr>
        <a:xfrm>
          <a:off x="0" y="0"/>
          <a:ext cx="0" cy="0"/>
          <a:chOff x="0" y="0"/>
          <a:chExt cx="0" cy="0"/>
        </a:xfrm>
      </p:grpSpPr>
      <p:sp>
        <p:nvSpPr>
          <p:cNvPr id="1850" name="Google Shape;1850;p19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
        <p:nvSpPr>
          <p:cNvPr id="1851" name="Google Shape;1851;p19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pic>
        <p:nvPicPr>
          <p:cNvPr id="1856" name="Google Shape;1856;p197"/>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857" name="Google Shape;1857;p197"/>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858" name="Google Shape;1858;p197"/>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859" name="Google Shape;1859;p197"/>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grpSp>
        <p:nvGrpSpPr>
          <p:cNvPr id="1860" name="Google Shape;1860;p197"/>
          <p:cNvGrpSpPr/>
          <p:nvPr/>
        </p:nvGrpSpPr>
        <p:grpSpPr>
          <a:xfrm>
            <a:off x="7587600" y="280375"/>
            <a:ext cx="927000" cy="927000"/>
            <a:chOff x="916150" y="2075225"/>
            <a:chExt cx="927000" cy="927000"/>
          </a:xfrm>
        </p:grpSpPr>
        <p:sp>
          <p:nvSpPr>
            <p:cNvPr id="1861" name="Google Shape;1861;p197"/>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862" name="Google Shape;1862;p197"/>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pic>
        <p:nvPicPr>
          <p:cNvPr id="1867" name="Google Shape;1867;p198"/>
          <p:cNvPicPr preferRelativeResize="0"/>
          <p:nvPr/>
        </p:nvPicPr>
        <p:blipFill>
          <a:blip r:embed="rId3">
            <a:alphaModFix/>
          </a:blip>
          <a:stretch>
            <a:fillRect/>
          </a:stretch>
        </p:blipFill>
        <p:spPr>
          <a:xfrm>
            <a:off x="4927800" y="1371600"/>
            <a:ext cx="3759000" cy="2349354"/>
          </a:xfrm>
          <a:prstGeom prst="rect">
            <a:avLst/>
          </a:prstGeom>
          <a:noFill/>
          <a:ln>
            <a:noFill/>
          </a:ln>
        </p:spPr>
      </p:pic>
      <p:sp>
        <p:nvSpPr>
          <p:cNvPr id="1868" name="Google Shape;1868;p198"/>
          <p:cNvSpPr txBox="1"/>
          <p:nvPr>
            <p:ph idx="4294967295" type="body"/>
          </p:nvPr>
        </p:nvSpPr>
        <p:spPr>
          <a:xfrm>
            <a:off x="457200" y="1097280"/>
            <a:ext cx="385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data workshops in:</a:t>
            </a:r>
            <a:endParaRPr/>
          </a:p>
          <a:p>
            <a:pPr indent="-342900" lvl="0" marL="457200" rtl="0" algn="l">
              <a:spcBef>
                <a:spcPts val="1600"/>
              </a:spcBef>
              <a:spcAft>
                <a:spcPts val="0"/>
              </a:spcAft>
              <a:buSzPts val="1800"/>
              <a:buChar char="●"/>
            </a:pPr>
            <a:r>
              <a:rPr lang="en"/>
              <a:t>Excel</a:t>
            </a:r>
            <a:endParaRPr/>
          </a:p>
          <a:p>
            <a:pPr indent="-342900" lvl="0" marL="457200" rtl="0" algn="l">
              <a:spcBef>
                <a:spcPts val="0"/>
              </a:spcBef>
              <a:spcAft>
                <a:spcPts val="0"/>
              </a:spcAft>
              <a:buSzPts val="1800"/>
              <a:buChar char="●"/>
            </a:pPr>
            <a:r>
              <a:rPr lang="en"/>
              <a:t>Data Analytics</a:t>
            </a:r>
            <a:endParaRPr/>
          </a:p>
          <a:p>
            <a:pPr indent="-342900" lvl="0" marL="457200" rtl="0" algn="l">
              <a:spcBef>
                <a:spcPts val="0"/>
              </a:spcBef>
              <a:spcAft>
                <a:spcPts val="0"/>
              </a:spcAft>
              <a:buSzPts val="1800"/>
              <a:buChar char="●"/>
            </a:pPr>
            <a:r>
              <a:rPr lang="en"/>
              <a:t>SQL</a:t>
            </a:r>
            <a:endParaRPr/>
          </a:p>
          <a:p>
            <a:pPr indent="-342900" lvl="0" marL="457200" rtl="0" algn="l">
              <a:spcBef>
                <a:spcPts val="0"/>
              </a:spcBef>
              <a:spcAft>
                <a:spcPts val="0"/>
              </a:spcAft>
              <a:buSzPts val="1800"/>
              <a:buChar char="●"/>
            </a:pPr>
            <a:r>
              <a:rPr lang="en"/>
              <a:t>Tableau</a:t>
            </a:r>
            <a:endParaRPr/>
          </a:p>
          <a:p>
            <a:pPr indent="-342900" lvl="0" marL="457200" rtl="0" algn="l">
              <a:spcBef>
                <a:spcPts val="0"/>
              </a:spcBef>
              <a:spcAft>
                <a:spcPts val="0"/>
              </a:spcAft>
              <a:buSzPts val="1800"/>
              <a:buChar char="●"/>
            </a:pPr>
            <a:r>
              <a:rPr lang="en"/>
              <a:t>Python</a:t>
            </a:r>
            <a:endParaRPr/>
          </a:p>
          <a:p>
            <a:pPr indent="-342900" lvl="0" marL="457200" rtl="0" algn="l">
              <a:spcBef>
                <a:spcPts val="0"/>
              </a:spcBef>
              <a:spcAft>
                <a:spcPts val="0"/>
              </a:spcAft>
              <a:buSzPts val="1800"/>
              <a:buChar char="●"/>
            </a:pPr>
            <a:r>
              <a:rPr lang="en"/>
              <a:t>Google Analytics</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869" name="Google Shape;1869;p1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870" name="Google Shape;1870;p19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71" name="Google Shape;1871;p1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5" name="Shape 1875"/>
        <p:cNvGrpSpPr/>
        <p:nvPr/>
      </p:nvGrpSpPr>
      <p:grpSpPr>
        <a:xfrm>
          <a:off x="0" y="0"/>
          <a:ext cx="0" cy="0"/>
          <a:chOff x="0" y="0"/>
          <a:chExt cx="0" cy="0"/>
        </a:xfrm>
      </p:grpSpPr>
      <p:graphicFrame>
        <p:nvGraphicFramePr>
          <p:cNvPr id="1876" name="Google Shape;1876;p199"/>
          <p:cNvGraphicFramePr/>
          <p:nvPr/>
        </p:nvGraphicFramePr>
        <p:xfrm>
          <a:off x="457163" y="1120025"/>
          <a:ext cx="3000000" cy="3000000"/>
        </p:xfrm>
        <a:graphic>
          <a:graphicData uri="http://schemas.openxmlformats.org/drawingml/2006/table">
            <a:tbl>
              <a:tblPr>
                <a:noFill/>
                <a:tableStyleId>{FEA5F05A-856A-4210-B615-199D774AEA5B}</a:tableStyleId>
              </a:tblPr>
              <a:tblGrid>
                <a:gridCol w="1361000"/>
                <a:gridCol w="2289525"/>
                <a:gridCol w="2289525"/>
                <a:gridCol w="2289525"/>
              </a:tblGrid>
              <a:tr h="56365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999999">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alpha val="0"/>
                        </a:srgbClr>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u="none" cap="none" strike="noStrike">
                          <a:solidFill>
                            <a:srgbClr val="FFFFFF"/>
                          </a:solidFill>
                          <a:latin typeface="Proxima Nova"/>
                          <a:ea typeface="Proxima Nova"/>
                          <a:cs typeface="Proxima Nova"/>
                          <a:sym typeface="Proxima Nova"/>
                        </a:rPr>
                        <a:t>Data Analytics</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u="none" cap="none" strike="noStrike">
                          <a:solidFill>
                            <a:srgbClr val="FFFFFF"/>
                          </a:solidFill>
                          <a:latin typeface="Proxima Nova"/>
                          <a:ea typeface="Proxima Nova"/>
                          <a:cs typeface="Proxima Nova"/>
                          <a:sym typeface="Proxima Nova"/>
                        </a:rPr>
                        <a:t>Data Science</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u="none" cap="none" strike="noStrike">
                          <a:solidFill>
                            <a:srgbClr val="FFFFFF"/>
                          </a:solidFill>
                          <a:latin typeface="Proxima Nova"/>
                          <a:ea typeface="Proxima Nova"/>
                          <a:cs typeface="Proxima Nova"/>
                          <a:sym typeface="Proxima Nova"/>
                        </a:rPr>
                        <a:t>Data Science Immersive</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1"/>
                    </a:solidFill>
                  </a:tcPr>
                </a:tc>
              </a:tr>
              <a:tr h="3425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Full-time</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Monday</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Friday</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425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sz="1200">
                          <a:solidFill>
                            <a:srgbClr val="000000"/>
                          </a:solidFill>
                          <a:latin typeface="Proxima Nova"/>
                          <a:ea typeface="Proxima Nova"/>
                          <a:cs typeface="Proxima Nova"/>
                          <a:sym typeface="Proxima Nova"/>
                        </a:rPr>
                        <a:t>&lt;DATES&gt;</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sz="1200">
                          <a:solidFill>
                            <a:srgbClr val="000000"/>
                          </a:solidFill>
                          <a:latin typeface="Proxima Nova"/>
                          <a:ea typeface="Proxima Nova"/>
                          <a:cs typeface="Proxima Nova"/>
                          <a:sym typeface="Proxima Nova"/>
                        </a:rPr>
                        <a:t>&lt;DATES&gt;</a:t>
                      </a:r>
                      <a:endParaRPr sz="1200">
                        <a:solidFill>
                          <a:srgbClr val="000000"/>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1479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Tell compelling stories through data visualization using Excel, SQL, </a:t>
                      </a:r>
                      <a:r>
                        <a:rPr lang="en" sz="1200">
                          <a:latin typeface="Proxima Nova"/>
                          <a:ea typeface="Proxima Nova"/>
                          <a:cs typeface="Proxima Nova"/>
                          <a:sym typeface="Proxima Nova"/>
                        </a:rPr>
                        <a:t>and</a:t>
                      </a:r>
                      <a:r>
                        <a:rPr lang="en" sz="1200" u="none" cap="none" strike="noStrike">
                          <a:latin typeface="Proxima Nova"/>
                          <a:ea typeface="Proxima Nova"/>
                          <a:cs typeface="Proxima Nova"/>
                          <a:sym typeface="Proxima Nova"/>
                        </a:rPr>
                        <a:t> Tableau</a:t>
                      </a:r>
                      <a:r>
                        <a:rPr lang="en" sz="1200">
                          <a:latin typeface="Proxima Nova"/>
                          <a:ea typeface="Proxima Nova"/>
                          <a:cs typeface="Proxima Nova"/>
                          <a:sym typeface="Proxima Nova"/>
                        </a:rPr>
                        <a: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Learn to build robust predictive models, test their validity, and clearly communicate resulting insights.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Make smarter decisions by gaining the data analytics, data modeling, programming, and statistic</a:t>
                      </a:r>
                      <a:r>
                        <a:rPr lang="en" sz="1200">
                          <a:latin typeface="Proxima Nova"/>
                          <a:ea typeface="Proxima Nova"/>
                          <a:cs typeface="Proxima Nova"/>
                          <a:sym typeface="Proxima Nova"/>
                        </a:rPr>
                        <a:t>al</a:t>
                      </a:r>
                      <a:r>
                        <a:rPr lang="en" sz="1200" u="none" cap="none" strike="noStrike">
                          <a:latin typeface="Proxima Nova"/>
                          <a:ea typeface="Proxima Nova"/>
                          <a:cs typeface="Proxima Nova"/>
                          <a:sym typeface="Proxima Nova"/>
                        </a:rPr>
                        <a:t> skills you need to start a career in data.</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253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a:t>
                      </a:r>
                      <a:r>
                        <a:rPr lang="en" sz="1200">
                          <a:latin typeface="Proxima Nova"/>
                          <a:ea typeface="Proxima Nova"/>
                          <a:cs typeface="Proxima Nova"/>
                          <a:sym typeface="Proxima Nova"/>
                        </a:rPr>
                        <a:t>&lt;PRICE&gt;</a:t>
                      </a:r>
                      <a:r>
                        <a:rPr lang="en" sz="1200" u="none" cap="none" strike="noStrike">
                          <a:latin typeface="Proxima Nova"/>
                          <a:ea typeface="Proxima Nova"/>
                          <a:cs typeface="Proxima Nova"/>
                          <a:sym typeface="Proxima Nova"/>
                        </a:rPr>
                        <a: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877" name="Google Shape;1877;p1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878" name="Google Shape;1878;p199"/>
          <p:cNvSpPr txBox="1"/>
          <p:nvPr/>
        </p:nvSpPr>
        <p:spPr>
          <a:xfrm>
            <a:off x="582975" y="3984525"/>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i="1" lang="en" sz="1200">
                <a:solidFill>
                  <a:srgbClr val="000000"/>
                </a:solidFill>
                <a:latin typeface="Proxima Nova"/>
                <a:ea typeface="Proxima Nova"/>
                <a:cs typeface="Proxima Nova"/>
                <a:sym typeface="Proxima Nova"/>
              </a:rPr>
              <a:t>*Financing options available.</a:t>
            </a:r>
            <a:endParaRPr/>
          </a:p>
        </p:txBody>
      </p:sp>
      <p:sp>
        <p:nvSpPr>
          <p:cNvPr id="1879" name="Google Shape;1879;p19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80" name="Google Shape;1880;p1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4" name="Shape 1884"/>
        <p:cNvGrpSpPr/>
        <p:nvPr/>
      </p:nvGrpSpPr>
      <p:grpSpPr>
        <a:xfrm>
          <a:off x="0" y="0"/>
          <a:ext cx="0" cy="0"/>
          <a:chOff x="0" y="0"/>
          <a:chExt cx="0" cy="0"/>
        </a:xfrm>
      </p:grpSpPr>
      <p:pic>
        <p:nvPicPr>
          <p:cNvPr id="1885" name="Google Shape;1885;p200"/>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886" name="Google Shape;1886;p200"/>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887" name="Google Shape;1887;p2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888" name="Google Shape;1888;p20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89" name="Google Shape;1889;p20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sp>
        <p:nvSpPr>
          <p:cNvPr id="1894" name="Google Shape;1894;p201"/>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895" name="Google Shape;1895;p2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896" name="Google Shape;1896;p201"/>
          <p:cNvSpPr txBox="1"/>
          <p:nvPr>
            <p:ph idx="1" type="body"/>
          </p:nvPr>
        </p:nvSpPr>
        <p:spPr>
          <a:xfrm>
            <a:off x="457200" y="1143000"/>
            <a:ext cx="46200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897" name="Google Shape;1897;p201"/>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898" name="Google Shape;1898;p201"/>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899" name="Google Shape;1899;p201"/>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900" name="Google Shape;1900;p201"/>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901" name="Google Shape;1901;p201"/>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902" name="Google Shape;1902;p201"/>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903" name="Google Shape;1903;p20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04" name="Google Shape;1904;p2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Limitations of SQL </a:t>
            </a:r>
            <a:endParaRPr/>
          </a:p>
        </p:txBody>
      </p:sp>
      <p:sp>
        <p:nvSpPr>
          <p:cNvPr id="435" name="Google Shape;435;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36" name="Google Shape;436;p49"/>
          <p:cNvSpPr txBox="1"/>
          <p:nvPr/>
        </p:nvSpPr>
        <p:spPr>
          <a:xfrm>
            <a:off x="457200" y="1061250"/>
            <a:ext cx="4738800" cy="302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t/>
            </a:r>
            <a:endParaRPr sz="1800">
              <a:solidFill>
                <a:schemeClr val="dk1"/>
              </a:solidFill>
              <a:latin typeface="Proxima Nova"/>
              <a:ea typeface="Proxima Nova"/>
              <a:cs typeface="Proxima Nova"/>
              <a:sym typeface="Proxima Nova"/>
            </a:endParaRPr>
          </a:p>
        </p:txBody>
      </p:sp>
      <p:sp>
        <p:nvSpPr>
          <p:cNvPr id="437" name="Google Shape;437;p49"/>
          <p:cNvSpPr txBox="1"/>
          <p:nvPr>
            <p:ph idx="4294967295" type="body"/>
          </p:nvPr>
        </p:nvSpPr>
        <p:spPr>
          <a:xfrm>
            <a:off x="457200" y="914400"/>
            <a:ext cx="5191500" cy="35700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a:solidFill>
                  <a:schemeClr val="dk1"/>
                </a:solidFill>
                <a:highlight>
                  <a:schemeClr val="lt1"/>
                </a:highlight>
              </a:rPr>
              <a:t>Although SQL has quite a few impressive superpowers, there are also limitations:</a:t>
            </a:r>
            <a:endParaRPr>
              <a:solidFill>
                <a:schemeClr val="dk1"/>
              </a:solidFill>
              <a:highlight>
                <a:schemeClr val="lt1"/>
              </a:highlight>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highlight>
                  <a:schemeClr val="lt1"/>
                </a:highlight>
              </a:rPr>
              <a:t>SQL is </a:t>
            </a:r>
            <a:r>
              <a:rPr b="1" lang="en">
                <a:solidFill>
                  <a:schemeClr val="dk1"/>
                </a:solidFill>
                <a:highlight>
                  <a:schemeClr val="lt1"/>
                </a:highlight>
              </a:rPr>
              <a:t>not </a:t>
            </a:r>
            <a:r>
              <a:rPr lang="en">
                <a:solidFill>
                  <a:schemeClr val="dk1"/>
                </a:solidFill>
                <a:highlight>
                  <a:schemeClr val="lt1"/>
                </a:highlight>
              </a:rPr>
              <a:t>a data visualization tool.</a:t>
            </a:r>
            <a:r>
              <a:rPr b="1" lang="en">
                <a:solidFill>
                  <a:schemeClr val="dk1"/>
                </a:solidFill>
                <a:highlight>
                  <a:schemeClr val="lt1"/>
                </a:highlight>
              </a:rPr>
              <a:t> </a:t>
            </a:r>
            <a:endParaRPr b="1">
              <a:solidFill>
                <a:schemeClr val="dk1"/>
              </a:solidFill>
              <a:highlight>
                <a:schemeClr val="lt1"/>
              </a:highlight>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highlight>
                  <a:schemeClr val="lt1"/>
                </a:highlight>
              </a:rPr>
              <a:t>SQL is </a:t>
            </a:r>
            <a:r>
              <a:rPr b="1" lang="en">
                <a:solidFill>
                  <a:schemeClr val="dk1"/>
                </a:solidFill>
                <a:highlight>
                  <a:schemeClr val="lt1"/>
                </a:highlight>
              </a:rPr>
              <a:t>not</a:t>
            </a:r>
            <a:r>
              <a:rPr lang="en">
                <a:solidFill>
                  <a:schemeClr val="dk1"/>
                </a:solidFill>
                <a:highlight>
                  <a:schemeClr val="lt1"/>
                </a:highlight>
              </a:rPr>
              <a:t> typically used to analyze data.</a:t>
            </a:r>
            <a:endParaRPr>
              <a:solidFill>
                <a:schemeClr val="dk1"/>
              </a:solidFill>
              <a:highlight>
                <a:schemeClr val="lt1"/>
              </a:highlight>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highlight>
                  <a:schemeClr val="lt1"/>
                </a:highlight>
              </a:rPr>
              <a:t>SQL is </a:t>
            </a:r>
            <a:r>
              <a:rPr b="1" lang="en">
                <a:solidFill>
                  <a:schemeClr val="dk1"/>
                </a:solidFill>
                <a:highlight>
                  <a:schemeClr val="lt1"/>
                </a:highlight>
              </a:rPr>
              <a:t>not</a:t>
            </a:r>
            <a:r>
              <a:rPr lang="en">
                <a:solidFill>
                  <a:schemeClr val="dk1"/>
                </a:solidFill>
                <a:highlight>
                  <a:schemeClr val="lt1"/>
                </a:highlight>
              </a:rPr>
              <a:t> a complete replacement for Excel, given its lack of visualization functionality. </a:t>
            </a:r>
            <a:endParaRPr>
              <a:solidFill>
                <a:schemeClr val="dk1"/>
              </a:solidFill>
              <a:highlight>
                <a:schemeClr val="lt1"/>
              </a:highlight>
            </a:endParaRPr>
          </a:p>
          <a:p>
            <a:pPr indent="-330200" lvl="1" marL="914400" rtl="0" algn="l">
              <a:lnSpc>
                <a:spcPct val="100000"/>
              </a:lnSpc>
              <a:spcBef>
                <a:spcPts val="1200"/>
              </a:spcBef>
              <a:spcAft>
                <a:spcPts val="1000"/>
              </a:spcAft>
              <a:buClr>
                <a:schemeClr val="dk1"/>
              </a:buClr>
              <a:buSzPts val="1600"/>
              <a:buChar char="○"/>
            </a:pPr>
            <a:r>
              <a:rPr lang="en">
                <a:solidFill>
                  <a:schemeClr val="dk1"/>
                </a:solidFill>
                <a:highlight>
                  <a:schemeClr val="lt1"/>
                </a:highlight>
              </a:rPr>
              <a:t>It’s </a:t>
            </a:r>
            <a:r>
              <a:rPr lang="en">
                <a:solidFill>
                  <a:schemeClr val="dk1"/>
                </a:solidFill>
              </a:rPr>
              <a:t>normally used</a:t>
            </a:r>
            <a:r>
              <a:rPr b="1" lang="en">
                <a:solidFill>
                  <a:schemeClr val="dk1"/>
                </a:solidFill>
              </a:rPr>
              <a:t> </a:t>
            </a:r>
            <a:r>
              <a:rPr b="1" lang="en">
                <a:solidFill>
                  <a:schemeClr val="dk1"/>
                </a:solidFill>
                <a:highlight>
                  <a:schemeClr val="accent2"/>
                </a:highlight>
              </a:rPr>
              <a:t>in conjunction with</a:t>
            </a:r>
            <a:r>
              <a:rPr b="1" i="1" lang="en">
                <a:solidFill>
                  <a:schemeClr val="dk1"/>
                </a:solidFill>
                <a:highlight>
                  <a:schemeClr val="accent2"/>
                </a:highlight>
              </a:rPr>
              <a:t> </a:t>
            </a:r>
            <a:r>
              <a:rPr b="1" lang="en">
                <a:solidFill>
                  <a:schemeClr val="dk1"/>
                </a:solidFill>
                <a:highlight>
                  <a:schemeClr val="accent2"/>
                </a:highlight>
              </a:rPr>
              <a:t>Excel, Tableau, and other tools</a:t>
            </a:r>
            <a:r>
              <a:rPr lang="en">
                <a:solidFill>
                  <a:schemeClr val="dk1"/>
                </a:solidFill>
                <a:highlight>
                  <a:schemeClr val="lt1"/>
                </a:highlight>
              </a:rPr>
              <a:t>.</a:t>
            </a:r>
            <a:endParaRPr/>
          </a:p>
        </p:txBody>
      </p:sp>
      <p:pic>
        <p:nvPicPr>
          <p:cNvPr id="438" name="Google Shape;438;p49"/>
          <p:cNvPicPr preferRelativeResize="0"/>
          <p:nvPr/>
        </p:nvPicPr>
        <p:blipFill>
          <a:blip r:embed="rId3">
            <a:alphaModFix/>
          </a:blip>
          <a:stretch>
            <a:fillRect/>
          </a:stretch>
        </p:blipFill>
        <p:spPr>
          <a:xfrm>
            <a:off x="6080350" y="1135811"/>
            <a:ext cx="2520575" cy="2509335"/>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0"/>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Navigating a SQL Database</a:t>
            </a:r>
            <a:endParaRPr/>
          </a:p>
        </p:txBody>
      </p:sp>
      <p:sp>
        <p:nvSpPr>
          <p:cNvPr id="444" name="Google Shape;444;p5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Structure of SQL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1"/>
          <p:cNvSpPr txBox="1"/>
          <p:nvPr>
            <p:ph idx="1" type="body"/>
          </p:nvPr>
        </p:nvSpPr>
        <p:spPr>
          <a:xfrm>
            <a:off x="457200" y="1143000"/>
            <a:ext cx="5627100" cy="35196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Clr>
                <a:schemeClr val="dk1"/>
              </a:buClr>
              <a:buSzPts val="1800"/>
              <a:buChar char="●"/>
            </a:pPr>
            <a:r>
              <a:rPr lang="en">
                <a:solidFill>
                  <a:schemeClr val="dk1"/>
                </a:solidFill>
              </a:rPr>
              <a:t>PostgreSQL is an open-source SQL standard compliant RDBMS (</a:t>
            </a:r>
            <a:r>
              <a:rPr lang="en" u="sng">
                <a:solidFill>
                  <a:schemeClr val="hlink"/>
                </a:solidFill>
                <a:hlinkClick r:id="rId3"/>
              </a:rPr>
              <a:t>relational database management system</a:t>
            </a:r>
            <a:r>
              <a:rPr lang="en">
                <a:solidFill>
                  <a:schemeClr val="dk1"/>
                </a:solidFill>
              </a:rPr>
              <a:t>).</a:t>
            </a:r>
            <a:endParaRPr>
              <a:solidFill>
                <a:schemeClr val="dk1"/>
              </a:solidFill>
            </a:endParaRPr>
          </a:p>
          <a:p>
            <a:pPr indent="-342900" lvl="0" marL="457200" rtl="0" algn="l">
              <a:lnSpc>
                <a:spcPct val="114000"/>
              </a:lnSpc>
              <a:spcBef>
                <a:spcPts val="1200"/>
              </a:spcBef>
              <a:spcAft>
                <a:spcPts val="0"/>
              </a:spcAft>
              <a:buClr>
                <a:schemeClr val="dk1"/>
              </a:buClr>
              <a:buSzPts val="1800"/>
              <a:buChar char="●"/>
            </a:pPr>
            <a:r>
              <a:rPr lang="en">
                <a:solidFill>
                  <a:schemeClr val="dk1"/>
                </a:solidFill>
              </a:rPr>
              <a:t>PgAdmin is a popular and feature-rich </a:t>
            </a:r>
            <a:br>
              <a:rPr lang="en">
                <a:solidFill>
                  <a:schemeClr val="dk1"/>
                </a:solidFill>
              </a:rPr>
            </a:br>
            <a:r>
              <a:rPr lang="en">
                <a:solidFill>
                  <a:schemeClr val="dk1"/>
                </a:solidFill>
              </a:rPr>
              <a:t>open-source administration and development platform for PostgreSQL.</a:t>
            </a:r>
            <a:endParaRPr>
              <a:solidFill>
                <a:schemeClr val="dk1"/>
              </a:solidFill>
            </a:endParaRPr>
          </a:p>
          <a:p>
            <a:pPr indent="-342900" lvl="0" marL="457200" rtl="0" algn="l">
              <a:lnSpc>
                <a:spcPct val="114000"/>
              </a:lnSpc>
              <a:spcBef>
                <a:spcPts val="1200"/>
              </a:spcBef>
              <a:spcAft>
                <a:spcPts val="0"/>
              </a:spcAft>
              <a:buClr>
                <a:schemeClr val="dk1"/>
              </a:buClr>
              <a:buSzPts val="1800"/>
              <a:buChar char="●"/>
            </a:pPr>
            <a:r>
              <a:rPr lang="en">
                <a:solidFill>
                  <a:schemeClr val="dk1"/>
                </a:solidFill>
              </a:rPr>
              <a:t>PostgreSQL is extensible and has strong online community support.</a:t>
            </a:r>
            <a:endParaRPr>
              <a:solidFill>
                <a:schemeClr val="dk1"/>
              </a:solidFill>
            </a:endParaRPr>
          </a:p>
        </p:txBody>
      </p:sp>
      <p:sp>
        <p:nvSpPr>
          <p:cNvPr id="450" name="Google Shape;450;p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PgAdmin PostgreSQL</a:t>
            </a:r>
            <a:endParaRPr/>
          </a:p>
        </p:txBody>
      </p:sp>
      <p:sp>
        <p:nvSpPr>
          <p:cNvPr id="451" name="Google Shape;451;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52" name="Google Shape;452;p51"/>
          <p:cNvPicPr preferRelativeResize="0"/>
          <p:nvPr/>
        </p:nvPicPr>
        <p:blipFill rotWithShape="1">
          <a:blip r:embed="rId4">
            <a:alphaModFix/>
          </a:blip>
          <a:srcRect b="777" l="10653" r="10661" t="777"/>
          <a:stretch/>
        </p:blipFill>
        <p:spPr>
          <a:xfrm>
            <a:off x="6426550" y="1143001"/>
            <a:ext cx="2260250" cy="212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84" name="Google Shape;284;p34"/>
          <p:cNvGraphicFramePr/>
          <p:nvPr/>
        </p:nvGraphicFramePr>
        <p:xfrm>
          <a:off x="2173309" y="985189"/>
          <a:ext cx="3000000" cy="3000000"/>
        </p:xfrm>
        <a:graphic>
          <a:graphicData uri="http://schemas.openxmlformats.org/drawingml/2006/table">
            <a:tbl>
              <a:tblPr>
                <a:noFill/>
                <a:tableStyleId>{5B666BAC-7569-4E85-A5F9-90C6A64BCD1A}</a:tableStyleId>
              </a:tblPr>
              <a:tblGrid>
                <a:gridCol w="1700775"/>
                <a:gridCol w="3096625"/>
              </a:tblGrid>
              <a:tr h="361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10:00–10:30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lang="en" sz="1100">
                          <a:latin typeface="Proxima Nova"/>
                          <a:ea typeface="Proxima Nova"/>
                          <a:cs typeface="Proxima Nova"/>
                          <a:sym typeface="Proxima Nova"/>
                        </a:rPr>
                        <a:t>Welcome and Warm-Up</a:t>
                      </a:r>
                      <a:endParaRPr sz="11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10:30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11:30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latin typeface="Proxima Nova"/>
                          <a:ea typeface="Proxima Nova"/>
                          <a:cs typeface="Proxima Nova"/>
                          <a:sym typeface="Proxima Nova"/>
                        </a:rPr>
                        <a:t>The Structure of SQL</a:t>
                      </a:r>
                      <a:endParaRPr b="1"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11:30 a.m</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latin typeface="Proxima Nova"/>
                          <a:ea typeface="Proxima Nova"/>
                          <a:cs typeface="Proxima Nova"/>
                          <a:sym typeface="Proxima Nova"/>
                        </a:rPr>
                        <a:t>Querying Databases</a:t>
                      </a:r>
                      <a:endParaRPr b="1"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2</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lang="en" sz="1100">
                          <a:latin typeface="Proxima Nova"/>
                          <a:ea typeface="Proxima Nova"/>
                          <a:cs typeface="Proxima Nova"/>
                          <a:sym typeface="Proxima Nova"/>
                        </a:rPr>
                        <a:t>Lunch</a:t>
                      </a:r>
                      <a:endParaRPr sz="11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Proxima Nova"/>
                          <a:ea typeface="Proxima Nova"/>
                          <a:cs typeface="Proxima Nova"/>
                          <a:sym typeface="Proxima Nova"/>
                        </a:rPr>
                        <a:t>2–</a:t>
                      </a:r>
                      <a:r>
                        <a:rPr lang="en" sz="1200">
                          <a:latin typeface="Proxima Nova"/>
                          <a:ea typeface="Proxima Nova"/>
                          <a:cs typeface="Proxima Nova"/>
                          <a:sym typeface="Proxima Nova"/>
                        </a:rPr>
                        <a:t>3:30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latin typeface="Proxima Nova"/>
                          <a:ea typeface="Proxima Nova"/>
                          <a:cs typeface="Proxima Nova"/>
                          <a:sym typeface="Proxima Nova"/>
                        </a:rPr>
                        <a:t>Filtering and Aggregating Data</a:t>
                      </a:r>
                      <a:endParaRPr b="1" sz="11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3:30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4:30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lang="en" sz="1100">
                          <a:latin typeface="Proxima Nova"/>
                          <a:ea typeface="Proxima Nova"/>
                          <a:cs typeface="Proxima Nova"/>
                          <a:sym typeface="Proxima Nova"/>
                        </a:rPr>
                        <a:t>JOINing Tables</a:t>
                      </a:r>
                      <a:endParaRPr b="1"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4:30</a:t>
                      </a:r>
                      <a:r>
                        <a:rPr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5</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1100">
                          <a:latin typeface="Proxima Nova"/>
                          <a:ea typeface="Proxima Nova"/>
                          <a:cs typeface="Proxima Nova"/>
                          <a:sym typeface="Proxima Nova"/>
                        </a:rPr>
                        <a:t>Bring It Home</a:t>
                      </a:r>
                      <a:endParaRPr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85" name="Google Shape;285;p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58" name="Google Shape;458;p52"/>
          <p:cNvSpPr txBox="1"/>
          <p:nvPr>
            <p:ph idx="1" type="body"/>
          </p:nvPr>
        </p:nvSpPr>
        <p:spPr>
          <a:xfrm>
            <a:off x="457200" y="1143000"/>
            <a:ext cx="8229600" cy="3432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We’ll be working with a single data set </a:t>
            </a:r>
            <a:r>
              <a:rPr lang="en"/>
              <a:t>throughout </a:t>
            </a:r>
            <a:r>
              <a:rPr lang="en"/>
              <a:t>the day </a:t>
            </a:r>
            <a:r>
              <a:rPr lang="en"/>
              <a:t>to apply what we’re learning</a:t>
            </a:r>
            <a:r>
              <a:rPr lang="en"/>
              <a:t>. Let’s go through the following steps to get started: </a:t>
            </a:r>
            <a:endParaRPr/>
          </a:p>
          <a:p>
            <a:pPr indent="-342900" lvl="0" marL="457200" marR="0" rtl="0" algn="l">
              <a:lnSpc>
                <a:spcPct val="100000"/>
              </a:lnSpc>
              <a:spcBef>
                <a:spcPts val="1600"/>
              </a:spcBef>
              <a:spcAft>
                <a:spcPts val="0"/>
              </a:spcAft>
              <a:buSzPts val="1800"/>
              <a:buAutoNum type="arabicPeriod"/>
            </a:pPr>
            <a:r>
              <a:rPr lang="en"/>
              <a:t>Connect to the SQL database that we’ll be using for this unit.</a:t>
            </a:r>
            <a:endParaRPr/>
          </a:p>
          <a:p>
            <a:pPr indent="-330200" lvl="1" marL="914400" marR="0" rtl="0" algn="l">
              <a:lnSpc>
                <a:spcPct val="100000"/>
              </a:lnSpc>
              <a:spcBef>
                <a:spcPts val="0"/>
              </a:spcBef>
              <a:spcAft>
                <a:spcPts val="0"/>
              </a:spcAft>
              <a:buSzPts val="1600"/>
              <a:buAutoNum type="alphaLcPeriod"/>
            </a:pPr>
            <a:r>
              <a:rPr lang="en"/>
              <a:t>Click </a:t>
            </a:r>
            <a:r>
              <a:rPr b="1" lang="en" u="sng">
                <a:solidFill>
                  <a:schemeClr val="lt2"/>
                </a:solidFill>
                <a:highlight>
                  <a:schemeClr val="accent2"/>
                </a:highlight>
                <a:hlinkClick r:id="rId3">
                  <a:extLst>
                    <a:ext uri="{A12FA001-AC4F-418D-AE19-62706E023703}">
                      <ahyp:hlinkClr val="tx"/>
                    </a:ext>
                  </a:extLst>
                </a:hlinkClick>
              </a:rPr>
              <a:t>this link to</a:t>
            </a:r>
            <a:r>
              <a:rPr lang="en"/>
              <a:t> </a:t>
            </a:r>
            <a:r>
              <a:rPr lang="en"/>
              <a:t>access your nearest </a:t>
            </a:r>
            <a:br>
              <a:rPr lang="en"/>
            </a:br>
            <a:r>
              <a:rPr lang="en"/>
              <a:t>host browser</a:t>
            </a:r>
            <a:r>
              <a:rPr lang="en"/>
              <a:t>. </a:t>
            </a:r>
            <a:br>
              <a:rPr lang="en"/>
            </a:br>
            <a:endParaRPr/>
          </a:p>
          <a:p>
            <a:pPr indent="-342900" lvl="0" marL="457200" marR="0" rtl="0" algn="l">
              <a:lnSpc>
                <a:spcPct val="100000"/>
              </a:lnSpc>
              <a:spcBef>
                <a:spcPts val="0"/>
              </a:spcBef>
              <a:spcAft>
                <a:spcPts val="0"/>
              </a:spcAft>
              <a:buSzPts val="1800"/>
              <a:buAutoNum type="arabicPeriod"/>
            </a:pPr>
            <a:r>
              <a:rPr lang="en"/>
              <a:t>Explore the functions of the client software (execute, stop, save, new query).</a:t>
            </a:r>
            <a:endParaRPr/>
          </a:p>
          <a:p>
            <a:pPr indent="-342900" lvl="0" marL="457200" marR="0" rtl="0" algn="l">
              <a:lnSpc>
                <a:spcPct val="100000"/>
              </a:lnSpc>
              <a:spcBef>
                <a:spcPts val="0"/>
              </a:spcBef>
              <a:spcAft>
                <a:spcPts val="0"/>
              </a:spcAft>
              <a:buSzPts val="1800"/>
              <a:buAutoNum type="arabicPeriod"/>
            </a:pPr>
            <a:r>
              <a:rPr lang="en"/>
              <a:t>Look at the first and last 100 rows of the data from the tables using the menus.</a:t>
            </a:r>
            <a:endParaRPr/>
          </a:p>
          <a:p>
            <a:pPr indent="-342900" lvl="0" marL="457200" marR="0" rtl="0" algn="l">
              <a:lnSpc>
                <a:spcPct val="100000"/>
              </a:lnSpc>
              <a:spcBef>
                <a:spcPts val="0"/>
              </a:spcBef>
              <a:spcAft>
                <a:spcPts val="0"/>
              </a:spcAft>
              <a:buSzPts val="1800"/>
              <a:buAutoNum type="arabicPeriod"/>
            </a:pPr>
            <a:r>
              <a:rPr lang="en"/>
              <a:t>Review how the column properties are defined using the menus.</a:t>
            </a:r>
            <a:endParaRPr/>
          </a:p>
          <a:p>
            <a:pPr indent="0" lvl="0" marL="0" marR="0" rtl="0" algn="l">
              <a:lnSpc>
                <a:spcPct val="100000"/>
              </a:lnSpc>
              <a:spcBef>
                <a:spcPts val="1600"/>
              </a:spcBef>
              <a:spcAft>
                <a:spcPts val="0"/>
              </a:spcAft>
              <a:buNone/>
            </a:pPr>
            <a:r>
              <a:t/>
            </a:r>
            <a:endParaRPr/>
          </a:p>
          <a:p>
            <a:pPr indent="0" lvl="0" marL="0" marR="0" rtl="0" algn="l">
              <a:lnSpc>
                <a:spcPct val="100000"/>
              </a:lnSpc>
              <a:spcBef>
                <a:spcPts val="1600"/>
              </a:spcBef>
              <a:spcAft>
                <a:spcPts val="1600"/>
              </a:spcAft>
              <a:buNone/>
            </a:pPr>
            <a:r>
              <a:t/>
            </a:r>
            <a:endParaRPr/>
          </a:p>
        </p:txBody>
      </p:sp>
      <p:sp>
        <p:nvSpPr>
          <p:cNvPr id="459" name="Google Shape;459;p5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Navigating the Superstore Data Set</a:t>
            </a:r>
            <a:endParaRPr/>
          </a:p>
        </p:txBody>
      </p:sp>
      <p:sp>
        <p:nvSpPr>
          <p:cNvPr id="460" name="Google Shape;460;p5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61" name="Google Shape;461;p52"/>
          <p:cNvSpPr txBox="1"/>
          <p:nvPr/>
        </p:nvSpPr>
        <p:spPr>
          <a:xfrm>
            <a:off x="5226900" y="2419038"/>
            <a:ext cx="3459900" cy="571200"/>
          </a:xfrm>
          <a:prstGeom prst="rect">
            <a:avLst/>
          </a:prstGeom>
          <a:solidFill>
            <a:srgbClr val="EFEFEF"/>
          </a:solidFill>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Username:</a:t>
            </a:r>
            <a:r>
              <a:rPr lang="en" sz="1200">
                <a:solidFill>
                  <a:schemeClr val="dk1"/>
                </a:solidFill>
                <a:latin typeface="Proxima Nova"/>
                <a:ea typeface="Proxima Nova"/>
                <a:cs typeface="Proxima Nova"/>
                <a:sym typeface="Proxima Nova"/>
              </a:rPr>
              <a:t> analytics_student@generalassemb.ly</a:t>
            </a:r>
            <a:endParaRPr b="1"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200">
                <a:solidFill>
                  <a:schemeClr val="dk1"/>
                </a:solidFill>
                <a:latin typeface="Proxima Nova"/>
                <a:ea typeface="Proxima Nova"/>
                <a:cs typeface="Proxima Nova"/>
                <a:sym typeface="Proxima Nova"/>
              </a:rPr>
              <a:t>Password:</a:t>
            </a:r>
            <a:r>
              <a:rPr lang="en" sz="1200">
                <a:solidFill>
                  <a:schemeClr val="dk1"/>
                </a:solidFill>
                <a:latin typeface="Proxima Nova"/>
                <a:ea typeface="Proxima Nova"/>
                <a:cs typeface="Proxima Nova"/>
                <a:sym typeface="Proxima Nova"/>
              </a:rPr>
              <a:t> analyticsga</a:t>
            </a:r>
            <a:endParaRPr>
              <a:latin typeface="Proxima Nova"/>
              <a:ea typeface="Proxima Nova"/>
              <a:cs typeface="Proxima Nova"/>
              <a:sym typeface="Proxima Nova"/>
            </a:endParaRPr>
          </a:p>
        </p:txBody>
      </p:sp>
      <p:sp>
        <p:nvSpPr>
          <p:cNvPr id="462" name="Google Shape;462;p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Superstore Data Directory Tree</a:t>
            </a:r>
            <a:endParaRPr/>
          </a:p>
        </p:txBody>
      </p:sp>
      <p:sp>
        <p:nvSpPr>
          <p:cNvPr id="468" name="Google Shape;468;p5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69" name="Google Shape;469;p5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439419" lvl="1" marL="965200" rtl="0" algn="l">
              <a:lnSpc>
                <a:spcPct val="100000"/>
              </a:lnSpc>
              <a:spcBef>
                <a:spcPts val="0"/>
              </a:spcBef>
              <a:spcAft>
                <a:spcPts val="0"/>
              </a:spcAft>
              <a:buClr>
                <a:schemeClr val="dk1"/>
              </a:buClr>
              <a:buSzPts val="1800"/>
              <a:buFont typeface="Noto Sans Symbols"/>
              <a:buChar char="▪"/>
            </a:pPr>
            <a:r>
              <a:rPr lang="en" sz="1800">
                <a:solidFill>
                  <a:schemeClr val="dk1"/>
                </a:solidFill>
              </a:rPr>
              <a:t>Servers (</a:t>
            </a:r>
            <a:r>
              <a:rPr i="1" lang="en" sz="1800">
                <a:solidFill>
                  <a:schemeClr val="dk1"/>
                </a:solidFill>
              </a:rPr>
              <a:t>pgAdmin can be configured for multiple server connections</a:t>
            </a:r>
            <a:r>
              <a:rPr lang="en" sz="1800">
                <a:solidFill>
                  <a:schemeClr val="dk1"/>
                </a:solidFill>
              </a:rPr>
              <a:t>). </a:t>
            </a:r>
            <a:endParaRPr sz="1800">
              <a:solidFill>
                <a:schemeClr val="dk1"/>
              </a:solidFill>
            </a:endParaRPr>
          </a:p>
          <a:p>
            <a:pPr indent="-439928" lvl="2" marL="1422400" rtl="0" algn="l">
              <a:lnSpc>
                <a:spcPct val="100000"/>
              </a:lnSpc>
              <a:spcBef>
                <a:spcPts val="0"/>
              </a:spcBef>
              <a:spcAft>
                <a:spcPts val="0"/>
              </a:spcAft>
              <a:buClr>
                <a:schemeClr val="dk1"/>
              </a:buClr>
              <a:buSzPts val="1800"/>
              <a:buFont typeface="Proxima Nova"/>
              <a:buChar char="▪"/>
            </a:pPr>
            <a:r>
              <a:rPr lang="en" sz="1800">
                <a:solidFill>
                  <a:schemeClr val="dk1"/>
                </a:solidFill>
              </a:rPr>
              <a:t>Databases → Superstore (our database for today).</a:t>
            </a:r>
            <a:endParaRPr sz="1800">
              <a:solidFill>
                <a:schemeClr val="dk1"/>
              </a:solidFill>
            </a:endParaRPr>
          </a:p>
          <a:p>
            <a:pPr indent="-429260" lvl="3" marL="1879600" rtl="0" algn="l">
              <a:lnSpc>
                <a:spcPct val="100000"/>
              </a:lnSpc>
              <a:spcBef>
                <a:spcPts val="0"/>
              </a:spcBef>
              <a:spcAft>
                <a:spcPts val="0"/>
              </a:spcAft>
              <a:buClr>
                <a:schemeClr val="dk1"/>
              </a:buClr>
              <a:buSzPts val="1800"/>
              <a:buFont typeface="Proxima Nova"/>
              <a:buChar char="▪"/>
            </a:pPr>
            <a:r>
              <a:rPr lang="en" sz="1800">
                <a:solidFill>
                  <a:schemeClr val="dk1"/>
                </a:solidFill>
              </a:rPr>
              <a:t>Schemas → Public (our collection of tables).</a:t>
            </a:r>
            <a:endParaRPr sz="1800">
              <a:solidFill>
                <a:schemeClr val="dk1"/>
              </a:solidFill>
            </a:endParaRPr>
          </a:p>
          <a:p>
            <a:pPr indent="-429260" lvl="4" marL="2336800" rtl="0" algn="l">
              <a:lnSpc>
                <a:spcPct val="100000"/>
              </a:lnSpc>
              <a:spcBef>
                <a:spcPts val="0"/>
              </a:spcBef>
              <a:spcAft>
                <a:spcPts val="0"/>
              </a:spcAft>
              <a:buClr>
                <a:schemeClr val="dk1"/>
              </a:buClr>
              <a:buSzPts val="1800"/>
              <a:buFont typeface="Proxima Nova"/>
              <a:buChar char="▪"/>
            </a:pPr>
            <a:r>
              <a:rPr lang="en" sz="1800">
                <a:solidFill>
                  <a:schemeClr val="dk1"/>
                </a:solidFill>
              </a:rPr>
              <a:t>Tables (this would be the Superstore table names).</a:t>
            </a:r>
            <a:endParaRPr sz="1800">
              <a:solidFill>
                <a:schemeClr val="dk1"/>
              </a:solidFill>
            </a:endParaRPr>
          </a:p>
          <a:p>
            <a:pPr indent="-429260" lvl="5" marL="2794000" rtl="0" algn="l">
              <a:lnSpc>
                <a:spcPct val="100000"/>
              </a:lnSpc>
              <a:spcBef>
                <a:spcPts val="0"/>
              </a:spcBef>
              <a:spcAft>
                <a:spcPts val="0"/>
              </a:spcAft>
              <a:buClr>
                <a:schemeClr val="dk1"/>
              </a:buClr>
              <a:buSzPts val="1800"/>
              <a:buFont typeface="Proxima Nova"/>
              <a:buChar char="▪"/>
            </a:pPr>
            <a:r>
              <a:rPr lang="en" sz="1800">
                <a:solidFill>
                  <a:schemeClr val="dk1"/>
                </a:solidFill>
              </a:rPr>
              <a:t>Columns (for each table).</a:t>
            </a:r>
            <a:endParaRPr sz="1800">
              <a:solidFill>
                <a:schemeClr val="dk1"/>
              </a:solidFill>
            </a:endParaRPr>
          </a:p>
          <a:p>
            <a:pPr indent="0" lvl="0" marL="0" rtl="0" algn="l">
              <a:spcBef>
                <a:spcPts val="0"/>
              </a:spcBef>
              <a:spcAft>
                <a:spcPts val="1600"/>
              </a:spcAft>
              <a:buNone/>
            </a:pPr>
            <a:r>
              <a:t/>
            </a:r>
            <a:endParaRPr/>
          </a:p>
        </p:txBody>
      </p:sp>
      <p:sp>
        <p:nvSpPr>
          <p:cNvPr id="470" name="Google Shape;470;p5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471" name="Google Shape;471;p53"/>
          <p:cNvPicPr preferRelativeResize="0"/>
          <p:nvPr/>
        </p:nvPicPr>
        <p:blipFill rotWithShape="1">
          <a:blip r:embed="rId3">
            <a:alphaModFix/>
          </a:blip>
          <a:srcRect b="17515" l="84818" r="0" t="49530"/>
          <a:stretch/>
        </p:blipFill>
        <p:spPr>
          <a:xfrm>
            <a:off x="497325" y="1962801"/>
            <a:ext cx="1128150" cy="2448875"/>
          </a:xfrm>
          <a:prstGeom prst="rect">
            <a:avLst/>
          </a:prstGeom>
          <a:noFill/>
          <a:ln>
            <a:noFill/>
          </a:ln>
        </p:spPr>
      </p:pic>
      <p:sp>
        <p:nvSpPr>
          <p:cNvPr id="472" name="Google Shape;472;p5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Telling the Story of One Row </a:t>
            </a:r>
            <a:endParaRPr/>
          </a:p>
        </p:txBody>
      </p:sp>
      <p:sp>
        <p:nvSpPr>
          <p:cNvPr id="478" name="Google Shape;478;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79" name="Google Shape;479;p54"/>
          <p:cNvSpPr txBox="1"/>
          <p:nvPr>
            <p:ph idx="4294967295" type="body"/>
          </p:nvPr>
        </p:nvSpPr>
        <p:spPr>
          <a:xfrm>
            <a:off x="457200" y="987150"/>
            <a:ext cx="4543800" cy="354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To understand our data, we need to know what’s stored. One way to do this is by </a:t>
            </a:r>
            <a:r>
              <a:rPr i="1" lang="en">
                <a:solidFill>
                  <a:schemeClr val="dk1"/>
                </a:solidFill>
              </a:rPr>
              <a:t>telling the story of one row</a:t>
            </a:r>
            <a:r>
              <a:rPr lang="en">
                <a:solidFill>
                  <a:schemeClr val="dk1"/>
                </a:solidFill>
              </a:rPr>
              <a:t>:</a:t>
            </a:r>
            <a:endParaRPr>
              <a:solidFill>
                <a:schemeClr val="dk1"/>
              </a:solidFill>
            </a:endParaRPr>
          </a:p>
          <a:p>
            <a:pPr indent="-330200" lvl="0" marL="457200" rtl="0" algn="l">
              <a:spcBef>
                <a:spcPts val="1600"/>
              </a:spcBef>
              <a:spcAft>
                <a:spcPts val="0"/>
              </a:spcAft>
              <a:buClr>
                <a:schemeClr val="dk1"/>
              </a:buClr>
              <a:buSzPts val="1600"/>
              <a:buChar char="●"/>
            </a:pPr>
            <a:r>
              <a:rPr lang="en" sz="1600">
                <a:solidFill>
                  <a:schemeClr val="dk1"/>
                </a:solidFill>
              </a:rPr>
              <a:t>Read across one row of your data to really see and understand the values contained in every column. </a:t>
            </a:r>
            <a:endParaRPr sz="1600">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This will help you get to know what’s in your data set or propel you to investigate further if you don’t understand a particular column.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p>
        </p:txBody>
      </p:sp>
      <p:pic>
        <p:nvPicPr>
          <p:cNvPr id="480" name="Google Shape;480;p54"/>
          <p:cNvPicPr preferRelativeResize="0"/>
          <p:nvPr/>
        </p:nvPicPr>
        <p:blipFill>
          <a:blip r:embed="rId3">
            <a:alphaModFix/>
          </a:blip>
          <a:stretch>
            <a:fillRect/>
          </a:stretch>
        </p:blipFill>
        <p:spPr>
          <a:xfrm>
            <a:off x="5408600" y="1199077"/>
            <a:ext cx="3336174" cy="2085094"/>
          </a:xfrm>
          <a:prstGeom prst="rect">
            <a:avLst/>
          </a:prstGeom>
          <a:noFill/>
          <a:ln>
            <a:noFill/>
          </a:ln>
        </p:spPr>
      </p:pic>
      <p:sp>
        <p:nvSpPr>
          <p:cNvPr id="481" name="Google Shape;481;p5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87" name="Google Shape;487;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PostgreSQL Data Types</a:t>
            </a:r>
            <a:endParaRPr/>
          </a:p>
        </p:txBody>
      </p:sp>
      <p:graphicFrame>
        <p:nvGraphicFramePr>
          <p:cNvPr id="488" name="Google Shape;488;p55"/>
          <p:cNvGraphicFramePr/>
          <p:nvPr/>
        </p:nvGraphicFramePr>
        <p:xfrm>
          <a:off x="1395388" y="1211752"/>
          <a:ext cx="3000000" cy="3000000"/>
        </p:xfrm>
        <a:graphic>
          <a:graphicData uri="http://schemas.openxmlformats.org/drawingml/2006/table">
            <a:tbl>
              <a:tblPr>
                <a:noFill/>
                <a:tableStyleId>{71F5D8EB-CC8D-49F7-8EE7-3C9506985A6B}</a:tableStyleId>
              </a:tblPr>
              <a:tblGrid>
                <a:gridCol w="1302750"/>
                <a:gridCol w="5050450"/>
              </a:tblGrid>
              <a:tr h="28205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Clr>
                          <a:schemeClr val="dk1"/>
                        </a:buClr>
                        <a:buSzPts val="1100"/>
                        <a:buFont typeface="Arial"/>
                        <a:buNone/>
                      </a:pPr>
                      <a:r>
                        <a:rPr b="1" lang="en" sz="1600">
                          <a:solidFill>
                            <a:schemeClr val="lt1"/>
                          </a:solidFill>
                          <a:latin typeface="Proxima Nova"/>
                          <a:ea typeface="Proxima Nova"/>
                          <a:cs typeface="Proxima Nova"/>
                          <a:sym typeface="Proxima Nova"/>
                        </a:rPr>
                        <a:t>Explanation</a:t>
                      </a:r>
                      <a:endParaRPr b="1" sz="1600">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solidFill>
                      <a:schemeClr val="lt2"/>
                    </a:solidFill>
                  </a:tcPr>
                </a:tc>
              </a:tr>
              <a:tr h="415250">
                <a:tc>
                  <a:txBody>
                    <a:bodyPr/>
                    <a:lstStyle/>
                    <a:p>
                      <a:pPr indent="0" lvl="0" marL="0" rtl="0" algn="l">
                        <a:spcBef>
                          <a:spcPts val="0"/>
                        </a:spcBef>
                        <a:spcAft>
                          <a:spcPts val="0"/>
                        </a:spcAft>
                        <a:buClr>
                          <a:srgbClr val="000000"/>
                        </a:buClr>
                        <a:buSzPts val="1100"/>
                        <a:buFont typeface="Arial"/>
                        <a:buNone/>
                      </a:pPr>
                      <a:r>
                        <a:rPr b="1" lang="en">
                          <a:latin typeface="Proxima Nova"/>
                          <a:ea typeface="Proxima Nova"/>
                          <a:cs typeface="Proxima Nova"/>
                          <a:sym typeface="Proxima Nova"/>
                        </a:rPr>
                        <a:t>character</a:t>
                      </a:r>
                      <a:endParaRPr b="1">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Limited-length text-based string</a:t>
                      </a:r>
                      <a:endParaRPr>
                        <a:latin typeface="Proxima Nova"/>
                        <a:ea typeface="Proxima Nova"/>
                        <a:cs typeface="Proxima Nova"/>
                        <a:sym typeface="Proxima Nova"/>
                      </a:endParaRPr>
                    </a:p>
                  </a:txBody>
                  <a:tcPr marT="91425" marB="91425" marR="91425" marL="91425" anchor="ctr"/>
                </a:tc>
              </a:tr>
              <a:tr h="4152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text</a:t>
                      </a:r>
                      <a:endParaRPr b="1">
                        <a:latin typeface="Proxima Nova"/>
                        <a:ea typeface="Proxima Nova"/>
                        <a:cs typeface="Proxima Nova"/>
                        <a:sym typeface="Proxima Nova"/>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Unlimited amount of text</a:t>
                      </a:r>
                      <a:endParaRPr>
                        <a:latin typeface="Proxima Nova"/>
                        <a:ea typeface="Proxima Nova"/>
                        <a:cs typeface="Proxima Nova"/>
                        <a:sym typeface="Proxima Nova"/>
                      </a:endParaRPr>
                    </a:p>
                  </a:txBody>
                  <a:tcPr marT="91425" marB="91425" marR="91425" marL="91425" anchor="ctr"/>
                </a:tc>
              </a:tr>
              <a:tr h="4152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numeric</a:t>
                      </a:r>
                      <a:endParaRPr b="1">
                        <a:latin typeface="Proxima Nova"/>
                        <a:ea typeface="Proxima Nova"/>
                        <a:cs typeface="Proxima Nova"/>
                        <a:sym typeface="Proxima Nova"/>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Floating-point number</a:t>
                      </a:r>
                      <a:endParaRPr>
                        <a:latin typeface="Proxima Nova"/>
                        <a:ea typeface="Proxima Nova"/>
                        <a:cs typeface="Proxima Nova"/>
                        <a:sym typeface="Proxima Nova"/>
                      </a:endParaRPr>
                    </a:p>
                  </a:txBody>
                  <a:tcPr marT="91425" marB="91425" marR="91425" marL="91425" anchor="ctr"/>
                </a:tc>
              </a:tr>
              <a:tr h="415250">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integer</a:t>
                      </a:r>
                      <a:endParaRPr b="1">
                        <a:latin typeface="Proxima Nova"/>
                        <a:ea typeface="Proxima Nova"/>
                        <a:cs typeface="Proxima Nova"/>
                        <a:sym typeface="Proxima Nova"/>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Whole number</a:t>
                      </a:r>
                      <a:endParaRPr>
                        <a:latin typeface="Proxima Nova"/>
                        <a:ea typeface="Proxima Nova"/>
                        <a:cs typeface="Proxima Nova"/>
                        <a:sym typeface="Proxima Nova"/>
                      </a:endParaRPr>
                    </a:p>
                  </a:txBody>
                  <a:tcPr marT="91425" marB="91425" marR="91425" marL="91425" anchor="ctr"/>
                </a:tc>
              </a:tr>
              <a:tr h="415250">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timestamp</a:t>
                      </a:r>
                      <a:endParaRPr b="1">
                        <a:solidFill>
                          <a:schemeClr val="dk1"/>
                        </a:solidFill>
                        <a:latin typeface="Proxima Nova"/>
                        <a:ea typeface="Proxima Nova"/>
                        <a:cs typeface="Proxima Nova"/>
                        <a:sym typeface="Proxima Nova"/>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Date and time</a:t>
                      </a:r>
                      <a:endParaRPr>
                        <a:latin typeface="Proxima Nova"/>
                        <a:ea typeface="Proxima Nova"/>
                        <a:cs typeface="Proxima Nova"/>
                        <a:sym typeface="Proxima Nova"/>
                      </a:endParaRPr>
                    </a:p>
                  </a:txBody>
                  <a:tcPr marT="91425" marB="91425" marR="91425" marL="91425" anchor="ctr"/>
                </a:tc>
              </a:tr>
              <a:tr h="415250">
                <a:tc>
                  <a:txBody>
                    <a:bodyPr/>
                    <a:lstStyle/>
                    <a:p>
                      <a:pPr indent="0" lvl="0" marL="0" rtl="0" algn="l">
                        <a:spcBef>
                          <a:spcPts val="0"/>
                        </a:spcBef>
                        <a:spcAft>
                          <a:spcPts val="0"/>
                        </a:spcAft>
                        <a:buNone/>
                      </a:pPr>
                      <a:r>
                        <a:rPr b="1" lang="en">
                          <a:solidFill>
                            <a:schemeClr val="dk1"/>
                          </a:solidFill>
                          <a:latin typeface="Proxima Nova"/>
                          <a:ea typeface="Proxima Nova"/>
                          <a:cs typeface="Proxima Nova"/>
                          <a:sym typeface="Proxima Nova"/>
                        </a:rPr>
                        <a:t>date</a:t>
                      </a:r>
                      <a:endParaRPr b="1">
                        <a:solidFill>
                          <a:schemeClr val="dk1"/>
                        </a:solidFill>
                        <a:latin typeface="Proxima Nova"/>
                        <a:ea typeface="Proxima Nova"/>
                        <a:cs typeface="Proxima Nova"/>
                        <a:sym typeface="Proxima Nova"/>
                      </a:endParaRPr>
                    </a:p>
                  </a:txBody>
                  <a:tcPr marT="91425" marB="91425" marR="91425" marL="91425" anchor="ctr">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Just the date</a:t>
                      </a:r>
                      <a:endParaRPr>
                        <a:latin typeface="Proxima Nova"/>
                        <a:ea typeface="Proxima Nova"/>
                        <a:cs typeface="Proxima Nova"/>
                        <a:sym typeface="Proxima Nova"/>
                      </a:endParaRPr>
                    </a:p>
                  </a:txBody>
                  <a:tcPr marT="91425" marB="91425" marR="91425" marL="91425"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6"/>
          <p:cNvSpPr txBox="1"/>
          <p:nvPr>
            <p:ph idx="1" type="body"/>
          </p:nvPr>
        </p:nvSpPr>
        <p:spPr>
          <a:xfrm>
            <a:off x="457200" y="1143000"/>
            <a:ext cx="4935900" cy="2937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solidFill>
                  <a:schemeClr val="dk1"/>
                </a:solidFill>
              </a:rPr>
              <a:t>Examining 100 rows of data may help us better understand if this is the data set we need to answer our research questions. This subset allows us to preview the data.</a:t>
            </a:r>
            <a:endParaRPr>
              <a:solidFill>
                <a:schemeClr val="dk1"/>
              </a:solidFill>
            </a:endParaRPr>
          </a:p>
          <a:p>
            <a:pPr indent="0" lvl="0" marL="0" rtl="0" algn="l">
              <a:lnSpc>
                <a:spcPct val="114000"/>
              </a:lnSpc>
              <a:spcBef>
                <a:spcPts val="0"/>
              </a:spcBef>
              <a:spcAft>
                <a:spcPts val="0"/>
              </a:spcAft>
              <a:buNone/>
            </a:pPr>
            <a:r>
              <a:t/>
            </a:r>
            <a:endParaRPr>
              <a:solidFill>
                <a:schemeClr val="dk1"/>
              </a:solidFill>
            </a:endParaRPr>
          </a:p>
          <a:p>
            <a:pPr indent="0" lvl="0" marL="0" rtl="0" algn="l">
              <a:lnSpc>
                <a:spcPct val="114000"/>
              </a:lnSpc>
              <a:spcBef>
                <a:spcPts val="0"/>
              </a:spcBef>
              <a:spcAft>
                <a:spcPts val="0"/>
              </a:spcAft>
              <a:buNone/>
            </a:pPr>
            <a:r>
              <a:rPr lang="en" sz="1800">
                <a:solidFill>
                  <a:schemeClr val="dk1"/>
                </a:solidFill>
              </a:rPr>
              <a:t>How does “previewing” the data connect to the </a:t>
            </a:r>
            <a:r>
              <a:rPr lang="en">
                <a:solidFill>
                  <a:schemeClr val="dk1"/>
                </a:solidFill>
              </a:rPr>
              <a:t>D</a:t>
            </a:r>
            <a:r>
              <a:rPr lang="en" sz="1800">
                <a:solidFill>
                  <a:schemeClr val="dk1"/>
                </a:solidFill>
              </a:rPr>
              <a:t>ata </a:t>
            </a:r>
            <a:r>
              <a:rPr lang="en">
                <a:solidFill>
                  <a:schemeClr val="dk1"/>
                </a:solidFill>
              </a:rPr>
              <a:t>A</a:t>
            </a:r>
            <a:r>
              <a:rPr lang="en">
                <a:solidFill>
                  <a:schemeClr val="dk1"/>
                </a:solidFill>
              </a:rPr>
              <a:t>nalytics W</a:t>
            </a:r>
            <a:r>
              <a:rPr lang="en" sz="1800">
                <a:solidFill>
                  <a:schemeClr val="dk1"/>
                </a:solidFill>
              </a:rPr>
              <a:t>orkflow</a:t>
            </a:r>
            <a:r>
              <a:rPr lang="en" sz="1800">
                <a:solidFill>
                  <a:schemeClr val="dk1"/>
                </a:solidFill>
              </a:rPr>
              <a:t>? </a:t>
            </a:r>
            <a:endParaRPr sz="1800">
              <a:solidFill>
                <a:schemeClr val="dk1"/>
              </a:solidFill>
            </a:endParaRPr>
          </a:p>
          <a:p>
            <a:pPr indent="0" lvl="0" marL="0" rtl="0" algn="l">
              <a:lnSpc>
                <a:spcPct val="114000"/>
              </a:lnSpc>
              <a:spcBef>
                <a:spcPts val="0"/>
              </a:spcBef>
              <a:spcAft>
                <a:spcPts val="0"/>
              </a:spcAft>
              <a:buNone/>
            </a:pPr>
            <a:r>
              <a:t/>
            </a:r>
            <a:endParaRPr>
              <a:solidFill>
                <a:schemeClr val="dk1"/>
              </a:solidFill>
            </a:endParaRPr>
          </a:p>
          <a:p>
            <a:pPr indent="0" lvl="0" marL="0" rtl="0" algn="l">
              <a:lnSpc>
                <a:spcPct val="114000"/>
              </a:lnSpc>
              <a:spcBef>
                <a:spcPts val="0"/>
              </a:spcBef>
              <a:spcAft>
                <a:spcPts val="0"/>
              </a:spcAft>
              <a:buNone/>
            </a:pPr>
            <a:r>
              <a:rPr lang="en" sz="1800">
                <a:solidFill>
                  <a:schemeClr val="dk1"/>
                </a:solidFill>
              </a:rPr>
              <a:t>Is this useful? </a:t>
            </a:r>
            <a:r>
              <a:rPr lang="en">
                <a:solidFill>
                  <a:schemeClr val="dk1"/>
                </a:solidFill>
              </a:rPr>
              <a:t>Why or why not? </a:t>
            </a:r>
            <a:endParaRPr>
              <a:solidFill>
                <a:schemeClr val="dk1"/>
              </a:solidFill>
            </a:endParaRPr>
          </a:p>
        </p:txBody>
      </p:sp>
      <p:sp>
        <p:nvSpPr>
          <p:cNvPr id="494" name="Google Shape;494;p5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Previewing Your Data Set</a:t>
            </a:r>
            <a:endParaRPr/>
          </a:p>
        </p:txBody>
      </p:sp>
      <p:sp>
        <p:nvSpPr>
          <p:cNvPr id="495" name="Google Shape;495;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496" name="Google Shape;496;p56"/>
          <p:cNvPicPr preferRelativeResize="0"/>
          <p:nvPr/>
        </p:nvPicPr>
        <p:blipFill>
          <a:blip r:embed="rId3">
            <a:alphaModFix/>
          </a:blip>
          <a:stretch>
            <a:fillRect/>
          </a:stretch>
        </p:blipFill>
        <p:spPr>
          <a:xfrm>
            <a:off x="6067325" y="1225600"/>
            <a:ext cx="2405775" cy="2407549"/>
          </a:xfrm>
          <a:prstGeom prst="rect">
            <a:avLst/>
          </a:prstGeom>
          <a:noFill/>
          <a:ln>
            <a:noFill/>
          </a:ln>
        </p:spPr>
      </p:pic>
      <p:sp>
        <p:nvSpPr>
          <p:cNvPr id="497" name="Google Shape;497;p5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7"/>
          <p:cNvSpPr/>
          <p:nvPr/>
        </p:nvSpPr>
        <p:spPr>
          <a:xfrm>
            <a:off x="603400" y="3591025"/>
            <a:ext cx="7918800" cy="783000"/>
          </a:xfrm>
          <a:prstGeom prst="roundRect">
            <a:avLst>
              <a:gd fmla="val 16667" name="adj"/>
            </a:avLst>
          </a:prstGeom>
          <a:solidFill>
            <a:srgbClr val="EFEFE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l">
              <a:spcBef>
                <a:spcPts val="0"/>
              </a:spcBef>
              <a:spcAft>
                <a:spcPts val="0"/>
              </a:spcAft>
              <a:buNone/>
            </a:pPr>
            <a:r>
              <a:rPr lang="en" sz="1800">
                <a:latin typeface="Proxima Nova"/>
                <a:ea typeface="Proxima Nova"/>
                <a:cs typeface="Proxima Nova"/>
                <a:sym typeface="Proxima Nova"/>
              </a:rPr>
              <a:t>Revealing contents of the tables and keeping the column names in view will assist you as you author queries.</a:t>
            </a:r>
            <a:endParaRPr sz="1800">
              <a:latin typeface="Proxima Nova"/>
              <a:ea typeface="Proxima Nova"/>
              <a:cs typeface="Proxima Nova"/>
              <a:sym typeface="Proxima Nova"/>
            </a:endParaRPr>
          </a:p>
        </p:txBody>
      </p:sp>
      <p:sp>
        <p:nvSpPr>
          <p:cNvPr id="503" name="Google Shape;503;p5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Viewing the Tables </a:t>
            </a:r>
            <a:endParaRPr/>
          </a:p>
        </p:txBody>
      </p:sp>
      <p:sp>
        <p:nvSpPr>
          <p:cNvPr id="504" name="Google Shape;504;p5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05" name="Google Shape;505;p57"/>
          <p:cNvSpPr txBox="1"/>
          <p:nvPr>
            <p:ph idx="1" type="body"/>
          </p:nvPr>
        </p:nvSpPr>
        <p:spPr>
          <a:xfrm>
            <a:off x="457200" y="1143000"/>
            <a:ext cx="8229600" cy="23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To view the contents of a table, let’s navigate to the tables in the Superstore database’s public schema. </a:t>
            </a:r>
            <a:endParaRPr>
              <a:solidFill>
                <a:schemeClr val="dk1"/>
              </a:solidFill>
            </a:endParaRPr>
          </a:p>
          <a:p>
            <a:pPr indent="-342900" lvl="0" marL="457200" marR="0" rtl="0" algn="l">
              <a:lnSpc>
                <a:spcPct val="115000"/>
              </a:lnSpc>
              <a:spcBef>
                <a:spcPts val="1600"/>
              </a:spcBef>
              <a:spcAft>
                <a:spcPts val="0"/>
              </a:spcAft>
              <a:buClr>
                <a:schemeClr val="dk1"/>
              </a:buClr>
              <a:buSzPts val="1800"/>
              <a:buChar char="●"/>
            </a:pPr>
            <a:r>
              <a:rPr lang="en">
                <a:solidFill>
                  <a:schemeClr val="dk1"/>
                </a:solidFill>
              </a:rPr>
              <a:t>There, you should see five tables: Customers, Orders, Products, Regions, and Returns. </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To view the data, right click on the table, go to “View Data,” and select the top 100 rows. </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506" name="Google Shape;506;p5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507" name="Google Shape;507;p57"/>
          <p:cNvPicPr preferRelativeResize="0"/>
          <p:nvPr/>
        </p:nvPicPr>
        <p:blipFill>
          <a:blip r:embed="rId3">
            <a:alphaModFix/>
          </a:blip>
          <a:stretch>
            <a:fillRect/>
          </a:stretch>
        </p:blipFill>
        <p:spPr>
          <a:xfrm>
            <a:off x="690025" y="3643025"/>
            <a:ext cx="679024" cy="679024"/>
          </a:xfrm>
          <a:prstGeom prst="rect">
            <a:avLst/>
          </a:prstGeom>
          <a:noFill/>
          <a:ln>
            <a:noFill/>
          </a:ln>
        </p:spPr>
      </p:pic>
      <p:sp>
        <p:nvSpPr>
          <p:cNvPr id="508" name="Google Shape;508;p5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idx="1" type="body"/>
          </p:nvPr>
        </p:nvSpPr>
        <p:spPr>
          <a:xfrm>
            <a:off x="457200" y="1143000"/>
            <a:ext cx="44112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Transactional</a:t>
            </a:r>
            <a:r>
              <a:rPr lang="en">
                <a:solidFill>
                  <a:schemeClr val="dk1"/>
                </a:solidFill>
              </a:rPr>
              <a:t> tables are large and updated frequently, whereas </a:t>
            </a:r>
            <a:r>
              <a:rPr b="1" lang="en">
                <a:solidFill>
                  <a:schemeClr val="dk1"/>
                </a:solidFill>
              </a:rPr>
              <a:t>reference</a:t>
            </a:r>
            <a:r>
              <a:rPr lang="en">
                <a:solidFill>
                  <a:schemeClr val="dk1"/>
                </a:solidFill>
              </a:rPr>
              <a:t> tables are rarely modified.  </a:t>
            </a:r>
            <a:endParaRPr>
              <a:solidFill>
                <a:schemeClr val="dk1"/>
              </a:solidFill>
            </a:endParaRPr>
          </a:p>
          <a:p>
            <a:pPr indent="0" lvl="0" marL="0" rtl="0" algn="l">
              <a:lnSpc>
                <a:spcPct val="115000"/>
              </a:lnSpc>
              <a:spcBef>
                <a:spcPts val="1600"/>
              </a:spcBef>
              <a:spcAft>
                <a:spcPts val="1600"/>
              </a:spcAft>
              <a:buClr>
                <a:schemeClr val="dk1"/>
              </a:buClr>
              <a:buSzPts val="1100"/>
              <a:buFont typeface="Arial"/>
              <a:buNone/>
            </a:pPr>
            <a:r>
              <a:rPr lang="en">
                <a:solidFill>
                  <a:schemeClr val="dk1"/>
                </a:solidFill>
              </a:rPr>
              <a:t>Now </a:t>
            </a:r>
            <a:r>
              <a:rPr lang="en">
                <a:solidFill>
                  <a:schemeClr val="dk1"/>
                </a:solidFill>
              </a:rPr>
              <a:t>that we’ve seen the five tables — Customers, Orders, Products, Regions, and Returns — which do you think are transactional and which are reference? </a:t>
            </a:r>
            <a:endParaRPr>
              <a:solidFill>
                <a:schemeClr val="dk1"/>
              </a:solidFill>
            </a:endParaRPr>
          </a:p>
        </p:txBody>
      </p:sp>
      <p:sp>
        <p:nvSpPr>
          <p:cNvPr id="514" name="Google Shape;514;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Transactional vs. Reference Tables</a:t>
            </a:r>
            <a:endParaRPr/>
          </a:p>
        </p:txBody>
      </p:sp>
      <p:sp>
        <p:nvSpPr>
          <p:cNvPr id="515" name="Google Shape;515;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16" name="Google Shape;516;p58"/>
          <p:cNvPicPr preferRelativeResize="0"/>
          <p:nvPr/>
        </p:nvPicPr>
        <p:blipFill>
          <a:blip r:embed="rId3">
            <a:alphaModFix/>
          </a:blip>
          <a:stretch>
            <a:fillRect/>
          </a:stretch>
        </p:blipFill>
        <p:spPr>
          <a:xfrm>
            <a:off x="5416700" y="774375"/>
            <a:ext cx="3411748" cy="3411748"/>
          </a:xfrm>
          <a:prstGeom prst="rect">
            <a:avLst/>
          </a:prstGeom>
          <a:noFill/>
          <a:ln>
            <a:noFill/>
          </a:ln>
        </p:spPr>
      </p:pic>
      <p:sp>
        <p:nvSpPr>
          <p:cNvPr id="517" name="Google Shape;517;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txBox="1"/>
          <p:nvPr>
            <p:ph idx="1" type="body"/>
          </p:nvPr>
        </p:nvSpPr>
        <p:spPr>
          <a:xfrm>
            <a:off x="457200" y="1104988"/>
            <a:ext cx="8229600" cy="27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4171A"/>
                </a:solidFill>
                <a:highlight>
                  <a:srgbClr val="FFFFFF"/>
                </a:highlight>
              </a:rPr>
              <a:t>With your partner, t</a:t>
            </a:r>
            <a:r>
              <a:rPr lang="en">
                <a:solidFill>
                  <a:srgbClr val="14171A"/>
                </a:solidFill>
                <a:highlight>
                  <a:srgbClr val="FFFFFF"/>
                </a:highlight>
              </a:rPr>
              <a:t>ake a closer look at the tables in the Superstore data set and </a:t>
            </a:r>
            <a:r>
              <a:rPr lang="en">
                <a:solidFill>
                  <a:schemeClr val="dk1"/>
                </a:solidFill>
              </a:rPr>
              <a:t>explore the data they contain. </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Characterize each table as either transactional or reference.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Take five minutes and make notes about the database:</a:t>
            </a:r>
            <a:endParaRPr b="1">
              <a:solidFill>
                <a:schemeClr val="dk1"/>
              </a:solidFill>
            </a:endParaRPr>
          </a:p>
          <a:p>
            <a:pPr indent="-330200" lvl="1" marL="914400" marR="0" rtl="0" algn="l">
              <a:lnSpc>
                <a:spcPct val="100000"/>
              </a:lnSpc>
              <a:spcBef>
                <a:spcPts val="1000"/>
              </a:spcBef>
              <a:spcAft>
                <a:spcPts val="0"/>
              </a:spcAft>
              <a:buClr>
                <a:schemeClr val="dk1"/>
              </a:buClr>
              <a:buSzPts val="1600"/>
              <a:buChar char="○"/>
            </a:pPr>
            <a:r>
              <a:rPr lang="en">
                <a:solidFill>
                  <a:schemeClr val="dk1"/>
                </a:solidFill>
              </a:rPr>
              <a:t>Write a few sentences describing the data stored in each table.  </a:t>
            </a:r>
            <a:endParaRPr>
              <a:solidFill>
                <a:schemeClr val="dk1"/>
              </a:solidFill>
            </a:endParaRPr>
          </a:p>
          <a:p>
            <a:pPr indent="-330200" lvl="1" marL="914400" marR="0" rtl="0" algn="l">
              <a:lnSpc>
                <a:spcPct val="100000"/>
              </a:lnSpc>
              <a:spcBef>
                <a:spcPts val="1000"/>
              </a:spcBef>
              <a:spcAft>
                <a:spcPts val="0"/>
              </a:spcAft>
              <a:buClr>
                <a:schemeClr val="dk1"/>
              </a:buClr>
              <a:buSzPts val="1600"/>
              <a:buChar char="○"/>
            </a:pPr>
            <a:r>
              <a:rPr lang="en">
                <a:solidFill>
                  <a:schemeClr val="dk1"/>
                </a:solidFill>
              </a:rPr>
              <a:t>Note the data types assigned to each column. </a:t>
            </a:r>
            <a:endParaRPr>
              <a:solidFill>
                <a:schemeClr val="dk1"/>
              </a:solidFill>
            </a:endParaRPr>
          </a:p>
          <a:p>
            <a:pPr indent="-330200" lvl="1" marL="914400" marR="0" rtl="0" algn="l">
              <a:lnSpc>
                <a:spcPct val="100000"/>
              </a:lnSpc>
              <a:spcBef>
                <a:spcPts val="1000"/>
              </a:spcBef>
              <a:spcAft>
                <a:spcPts val="0"/>
              </a:spcAft>
              <a:buClr>
                <a:schemeClr val="dk1"/>
              </a:buClr>
              <a:buSzPts val="1600"/>
              <a:buChar char="○"/>
            </a:pPr>
            <a:r>
              <a:rPr lang="en">
                <a:solidFill>
                  <a:schemeClr val="dk1"/>
                </a:solidFill>
              </a:rPr>
              <a:t>Which columns could serve as links between tables later in our data exploration?</a:t>
            </a:r>
            <a:endParaRPr>
              <a:solidFill>
                <a:schemeClr val="dk1"/>
              </a:solidFill>
            </a:endParaRPr>
          </a:p>
          <a:p>
            <a:pPr indent="-342900" lvl="0" marL="457200" marR="0" rtl="0" algn="l">
              <a:lnSpc>
                <a:spcPct val="100000"/>
              </a:lnSpc>
              <a:spcBef>
                <a:spcPts val="1000"/>
              </a:spcBef>
              <a:spcAft>
                <a:spcPts val="0"/>
              </a:spcAft>
              <a:buClr>
                <a:schemeClr val="dk1"/>
              </a:buClr>
              <a:buSzPts val="1800"/>
              <a:buChar char="●"/>
            </a:pPr>
            <a:r>
              <a:rPr lang="en">
                <a:solidFill>
                  <a:schemeClr val="dk1"/>
                </a:solidFill>
              </a:rPr>
              <a:t>Discuss with your partner. </a:t>
            </a:r>
            <a:endParaRPr>
              <a:solidFill>
                <a:schemeClr val="dk1"/>
              </a:solidFill>
            </a:endParaRPr>
          </a:p>
          <a:p>
            <a:pPr indent="0" lvl="0" marL="457200" marR="0" rtl="0" algn="l">
              <a:lnSpc>
                <a:spcPct val="100000"/>
              </a:lnSpc>
              <a:spcBef>
                <a:spcPts val="600"/>
              </a:spcBef>
              <a:spcAft>
                <a:spcPts val="0"/>
              </a:spcAft>
              <a:buNone/>
            </a:pPr>
            <a:r>
              <a:t/>
            </a:r>
            <a:endParaRPr sz="1400">
              <a:solidFill>
                <a:schemeClr val="dk1"/>
              </a:solidFill>
            </a:endParaRPr>
          </a:p>
        </p:txBody>
      </p:sp>
      <p:sp>
        <p:nvSpPr>
          <p:cNvPr id="523" name="Google Shape;523;p59"/>
          <p:cNvSpPr txBox="1"/>
          <p:nvPr>
            <p:ph type="title"/>
          </p:nvPr>
        </p:nvSpPr>
        <p:spPr>
          <a:xfrm>
            <a:off x="908850" y="237050"/>
            <a:ext cx="64377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Describing Stored Data</a:t>
            </a:r>
            <a:endParaRPr/>
          </a:p>
        </p:txBody>
      </p:sp>
      <p:sp>
        <p:nvSpPr>
          <p:cNvPr id="524" name="Google Shape;524;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25" name="Google Shape;525;p5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cxnSp>
        <p:nvCxnSpPr>
          <p:cNvPr id="530" name="Google Shape;530;p60"/>
          <p:cNvCxnSpPr/>
          <p:nvPr/>
        </p:nvCxnSpPr>
        <p:spPr>
          <a:xfrm flipH="1" rot="10800000">
            <a:off x="1069450" y="2161450"/>
            <a:ext cx="2118600" cy="1983900"/>
          </a:xfrm>
          <a:prstGeom prst="bentConnector3">
            <a:avLst>
              <a:gd fmla="val 90380" name="adj1"/>
            </a:avLst>
          </a:prstGeom>
          <a:noFill/>
          <a:ln cap="flat" cmpd="sng" w="9525">
            <a:solidFill>
              <a:srgbClr val="000000"/>
            </a:solidFill>
            <a:prstDash val="dash"/>
            <a:round/>
            <a:headEnd len="med" w="med" type="none"/>
            <a:tailEnd len="med" w="med" type="stealth"/>
          </a:ln>
        </p:spPr>
      </p:cxnSp>
      <p:cxnSp>
        <p:nvCxnSpPr>
          <p:cNvPr id="531" name="Google Shape;531;p60"/>
          <p:cNvCxnSpPr/>
          <p:nvPr/>
        </p:nvCxnSpPr>
        <p:spPr>
          <a:xfrm flipH="1" rot="10800000">
            <a:off x="2011750" y="2060975"/>
            <a:ext cx="1187400" cy="640500"/>
          </a:xfrm>
          <a:prstGeom prst="bentConnector3">
            <a:avLst>
              <a:gd fmla="val 50000" name="adj1"/>
            </a:avLst>
          </a:prstGeom>
          <a:noFill/>
          <a:ln cap="flat" cmpd="sng" w="9525">
            <a:solidFill>
              <a:srgbClr val="000000"/>
            </a:solidFill>
            <a:prstDash val="dash"/>
            <a:round/>
            <a:headEnd len="med" w="med" type="none"/>
            <a:tailEnd len="med" w="med" type="stealth"/>
          </a:ln>
        </p:spPr>
      </p:cxnSp>
      <p:cxnSp>
        <p:nvCxnSpPr>
          <p:cNvPr id="532" name="Google Shape;532;p60"/>
          <p:cNvCxnSpPr/>
          <p:nvPr/>
        </p:nvCxnSpPr>
        <p:spPr>
          <a:xfrm flipH="1">
            <a:off x="2351650" y="1325175"/>
            <a:ext cx="881100" cy="401400"/>
          </a:xfrm>
          <a:prstGeom prst="bentConnector3">
            <a:avLst>
              <a:gd fmla="val 44297" name="adj1"/>
            </a:avLst>
          </a:prstGeom>
          <a:noFill/>
          <a:ln cap="flat" cmpd="sng" w="9525">
            <a:solidFill>
              <a:srgbClr val="000000"/>
            </a:solidFill>
            <a:prstDash val="dash"/>
            <a:round/>
            <a:headEnd len="med" w="med" type="none"/>
            <a:tailEnd len="med" w="med" type="stealth"/>
          </a:ln>
        </p:spPr>
      </p:cxnSp>
      <p:sp>
        <p:nvSpPr>
          <p:cNvPr id="533" name="Google Shape;533;p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Relationship Diagram (ERD) </a:t>
            </a:r>
            <a:endParaRPr/>
          </a:p>
        </p:txBody>
      </p:sp>
      <p:sp>
        <p:nvSpPr>
          <p:cNvPr id="534" name="Google Shape;534;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35" name="Google Shape;535;p6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Adapted from:</a:t>
            </a:r>
            <a:r>
              <a:rPr lang="en"/>
              <a:t> </a:t>
            </a:r>
            <a:r>
              <a:rPr lang="en" u="sng">
                <a:solidFill>
                  <a:schemeClr val="hlink"/>
                </a:solidFill>
                <a:hlinkClick r:id="rId3"/>
              </a:rPr>
              <a:t>Guru99.com</a:t>
            </a:r>
            <a:endParaRPr/>
          </a:p>
        </p:txBody>
      </p:sp>
      <p:sp>
        <p:nvSpPr>
          <p:cNvPr id="536" name="Google Shape;536;p60"/>
          <p:cNvSpPr txBox="1"/>
          <p:nvPr/>
        </p:nvSpPr>
        <p:spPr>
          <a:xfrm>
            <a:off x="5442300" y="853075"/>
            <a:ext cx="3244500" cy="38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An </a:t>
            </a:r>
            <a:r>
              <a:rPr b="1" lang="en" sz="1600">
                <a:solidFill>
                  <a:schemeClr val="dk1"/>
                </a:solidFill>
                <a:latin typeface="Proxima Nova"/>
                <a:ea typeface="Proxima Nova"/>
                <a:cs typeface="Proxima Nova"/>
                <a:sym typeface="Proxima Nova"/>
              </a:rPr>
              <a:t>entity</a:t>
            </a:r>
            <a:r>
              <a:rPr lang="en" sz="1600">
                <a:solidFill>
                  <a:schemeClr val="dk1"/>
                </a:solidFill>
                <a:latin typeface="Proxima Nova"/>
                <a:ea typeface="Proxima Nova"/>
                <a:cs typeface="Proxima Nova"/>
                <a:sym typeface="Proxima Nova"/>
              </a:rPr>
              <a:t> is a </a:t>
            </a:r>
            <a:r>
              <a:rPr b="1" lang="en" sz="1600">
                <a:solidFill>
                  <a:schemeClr val="dk1"/>
                </a:solidFill>
                <a:latin typeface="Proxima Nova"/>
                <a:ea typeface="Proxima Nova"/>
                <a:cs typeface="Proxima Nova"/>
                <a:sym typeface="Proxima Nova"/>
              </a:rPr>
              <a:t>component of data. </a:t>
            </a:r>
            <a:endParaRPr b="1"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An </a:t>
            </a:r>
            <a:r>
              <a:rPr b="1" lang="en" sz="1600">
                <a:latin typeface="Proxima Nova"/>
                <a:ea typeface="Proxima Nova"/>
                <a:cs typeface="Proxima Nova"/>
                <a:sym typeface="Proxima Nova"/>
              </a:rPr>
              <a:t>entity relationship diagram</a:t>
            </a:r>
            <a:r>
              <a:rPr lang="en" sz="1600">
                <a:latin typeface="Proxima Nova"/>
                <a:ea typeface="Proxima Nova"/>
                <a:cs typeface="Proxima Nova"/>
                <a:sym typeface="Proxima Nova"/>
              </a:rPr>
              <a:t> (ERD) shows the relationships of </a:t>
            </a:r>
            <a:r>
              <a:rPr b="1" lang="en" sz="1600">
                <a:latin typeface="Proxima Nova"/>
                <a:ea typeface="Proxima Nova"/>
                <a:cs typeface="Proxima Nova"/>
                <a:sym typeface="Proxima Nova"/>
              </a:rPr>
              <a:t>entity sets </a:t>
            </a:r>
            <a:r>
              <a:rPr lang="en" sz="1600">
                <a:latin typeface="Proxima Nova"/>
                <a:ea typeface="Proxima Nova"/>
                <a:cs typeface="Proxima Nova"/>
                <a:sym typeface="Proxima Nova"/>
              </a:rPr>
              <a:t>stored in a database.  </a:t>
            </a:r>
            <a:endParaRPr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0" lvl="0" marL="0" rtl="0" algn="l">
              <a:spcBef>
                <a:spcPts val="0"/>
              </a:spcBef>
              <a:spcAft>
                <a:spcPts val="0"/>
              </a:spcAft>
              <a:buClr>
                <a:schemeClr val="dk1"/>
              </a:buClr>
              <a:buFont typeface="Georgia"/>
              <a:buNone/>
            </a:pPr>
            <a:r>
              <a:rPr lang="en" sz="1600">
                <a:latin typeface="Proxima Nova"/>
                <a:ea typeface="Proxima Nova"/>
                <a:cs typeface="Proxima Nova"/>
                <a:sym typeface="Proxima Nova"/>
              </a:rPr>
              <a:t>ERDs help us illustrate the </a:t>
            </a:r>
            <a:r>
              <a:rPr b="1" lang="en" sz="1600">
                <a:latin typeface="Proxima Nova"/>
                <a:ea typeface="Proxima Nova"/>
                <a:cs typeface="Proxima Nova"/>
                <a:sym typeface="Proxima Nova"/>
              </a:rPr>
              <a:t>logical structure </a:t>
            </a:r>
            <a:r>
              <a:rPr lang="en" sz="1600">
                <a:latin typeface="Proxima Nova"/>
                <a:ea typeface="Proxima Nova"/>
                <a:cs typeface="Proxima Nova"/>
                <a:sym typeface="Proxima Nova"/>
              </a:rPr>
              <a:t>of databases.</a:t>
            </a:r>
            <a:endParaRPr sz="1600">
              <a:latin typeface="Proxima Nova"/>
              <a:ea typeface="Proxima Nova"/>
              <a:cs typeface="Proxima Nova"/>
              <a:sym typeface="Proxima Nova"/>
            </a:endParaRPr>
          </a:p>
          <a:p>
            <a:pPr indent="0" lvl="0" marL="0" rtl="0" algn="l">
              <a:spcBef>
                <a:spcPts val="0"/>
              </a:spcBef>
              <a:spcAft>
                <a:spcPts val="0"/>
              </a:spcAft>
              <a:buNone/>
            </a:pPr>
            <a:r>
              <a:t/>
            </a:r>
            <a:endParaRPr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PK: </a:t>
            </a:r>
            <a:r>
              <a:rPr lang="en" sz="1600">
                <a:latin typeface="Proxima Nova"/>
                <a:ea typeface="Proxima Nova"/>
                <a:cs typeface="Proxima Nova"/>
                <a:sym typeface="Proxima Nova"/>
              </a:rPr>
              <a:t>Primary key</a:t>
            </a:r>
            <a:endParaRPr sz="1600">
              <a:latin typeface="Proxima Nova"/>
              <a:ea typeface="Proxima Nova"/>
              <a:cs typeface="Proxima Nova"/>
              <a:sym typeface="Proxima Nova"/>
            </a:endParaRPr>
          </a:p>
          <a:p>
            <a:pPr indent="0" lvl="0" marL="0" rtl="0" algn="l">
              <a:spcBef>
                <a:spcPts val="0"/>
              </a:spcBef>
              <a:spcAft>
                <a:spcPts val="0"/>
              </a:spcAft>
              <a:buNone/>
            </a:pPr>
            <a:r>
              <a:rPr b="1" lang="en" sz="1600">
                <a:latin typeface="Proxima Nova"/>
                <a:ea typeface="Proxima Nova"/>
                <a:cs typeface="Proxima Nova"/>
                <a:sym typeface="Proxima Nova"/>
              </a:rPr>
              <a:t>FK: </a:t>
            </a:r>
            <a:r>
              <a:rPr lang="en" sz="1600">
                <a:latin typeface="Proxima Nova"/>
                <a:ea typeface="Proxima Nova"/>
                <a:cs typeface="Proxima Nova"/>
                <a:sym typeface="Proxima Nova"/>
              </a:rPr>
              <a:t>Foreign key, all unique identifiers</a:t>
            </a:r>
            <a:endParaRPr sz="1600">
              <a:latin typeface="Proxima Nova"/>
              <a:ea typeface="Proxima Nova"/>
              <a:cs typeface="Proxima Nova"/>
              <a:sym typeface="Proxima Nova"/>
            </a:endParaRPr>
          </a:p>
        </p:txBody>
      </p:sp>
      <p:graphicFrame>
        <p:nvGraphicFramePr>
          <p:cNvPr id="537" name="Google Shape;537;p60"/>
          <p:cNvGraphicFramePr/>
          <p:nvPr/>
        </p:nvGraphicFramePr>
        <p:xfrm>
          <a:off x="548875" y="2155788"/>
          <a:ext cx="3000000" cy="3000000"/>
        </p:xfrm>
        <a:graphic>
          <a:graphicData uri="http://schemas.openxmlformats.org/drawingml/2006/table">
            <a:tbl>
              <a:tblPr>
                <a:noFill/>
                <a:tableStyleId>{71F5D8EB-CC8D-49F7-8EE7-3C9506985A6B}</a:tableStyleId>
              </a:tblPr>
              <a:tblGrid>
                <a:gridCol w="523025"/>
                <a:gridCol w="1277725"/>
              </a:tblGrid>
              <a:tr h="14660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Customers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1567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customer_id</a:t>
                      </a:r>
                      <a:endParaRPr b="1" sz="900">
                        <a:latin typeface="Courier New"/>
                        <a:ea typeface="Courier New"/>
                        <a:cs typeface="Courier New"/>
                        <a:sym typeface="Courier New"/>
                      </a:endParaRPr>
                    </a:p>
                  </a:txBody>
                  <a:tcPr marT="45700" marB="45700" marR="91425" marL="91425">
                    <a:solidFill>
                      <a:srgbClr val="CCCCCC"/>
                    </a:solidFill>
                  </a:tcPr>
                </a:tc>
              </a:tr>
              <a:tr h="205800">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customer_name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segment</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38" name="Google Shape;538;p60"/>
          <p:cNvGraphicFramePr/>
          <p:nvPr/>
        </p:nvGraphicFramePr>
        <p:xfrm>
          <a:off x="548875" y="1010025"/>
          <a:ext cx="3000000" cy="3000000"/>
        </p:xfrm>
        <a:graphic>
          <a:graphicData uri="http://schemas.openxmlformats.org/drawingml/2006/table">
            <a:tbl>
              <a:tblPr>
                <a:noFill/>
                <a:tableStyleId>{71F5D8EB-CC8D-49F7-8EE7-3C9506985A6B}</a:tableStyleId>
              </a:tblPr>
              <a:tblGrid>
                <a:gridCol w="523025"/>
                <a:gridCol w="1277725"/>
              </a:tblGrid>
              <a:tr h="22837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Returns</a:t>
                      </a:r>
                      <a:endParaRPr b="1" sz="900">
                        <a:solidFill>
                          <a:srgbClr val="FFFFFF"/>
                        </a:solidFill>
                        <a:latin typeface="Courier New"/>
                        <a:ea typeface="Courier New"/>
                        <a:cs typeface="Courier New"/>
                        <a:sym typeface="Courier New"/>
                      </a:endParaRPr>
                    </a:p>
                  </a:txBody>
                  <a:tcPr marT="45700" marB="45700" marR="91425" marL="91425">
                    <a:lnB cap="flat" cmpd="sng" w="9525">
                      <a:solidFill>
                        <a:srgbClr val="9E9E9E"/>
                      </a:solidFill>
                      <a:prstDash val="solid"/>
                      <a:round/>
                      <a:headEnd len="sm" w="sm" type="none"/>
                      <a:tailEnd len="sm" w="sm" type="none"/>
                    </a:lnB>
                    <a:solidFill>
                      <a:schemeClr val="accent4"/>
                    </a:solidFill>
                  </a:tcPr>
                </a:tc>
                <a:tc hMerge="1"/>
              </a:tr>
              <a:tr h="2283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r h="412800">
                <a:tc>
                  <a:txBody>
                    <a:bodyPr/>
                    <a:lstStyle/>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return_date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return_quantity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reason_returned</a:t>
                      </a:r>
                      <a:endParaRPr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r>
            </a:tbl>
          </a:graphicData>
        </a:graphic>
      </p:graphicFrame>
      <p:graphicFrame>
        <p:nvGraphicFramePr>
          <p:cNvPr id="539" name="Google Shape;539;p60"/>
          <p:cNvGraphicFramePr/>
          <p:nvPr/>
        </p:nvGraphicFramePr>
        <p:xfrm>
          <a:off x="3219488" y="1010038"/>
          <a:ext cx="3000000" cy="3000000"/>
        </p:xfrm>
        <a:graphic>
          <a:graphicData uri="http://schemas.openxmlformats.org/drawingml/2006/table">
            <a:tbl>
              <a:tblPr>
                <a:noFill/>
                <a:tableStyleId>{71F5D8EB-CC8D-49F7-8EE7-3C9506985A6B}</a:tableStyleId>
              </a:tblPr>
              <a:tblGrid>
                <a:gridCol w="537525"/>
                <a:gridCol w="1313150"/>
              </a:tblGrid>
              <a:tr h="24562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Orders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4562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solidFill>
                      <a:srgbClr val="CCCCCC"/>
                    </a:solidFill>
                  </a:tcPr>
                </a:tc>
              </a:tr>
              <a:tr h="1237350">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FK2</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FK3</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order_date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ship_mode</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customer_id</a:t>
                      </a:r>
                      <a:endParaRPr b="1"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product_id</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discount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profit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postal_code</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40" name="Google Shape;540;p60"/>
          <p:cNvGraphicFramePr/>
          <p:nvPr/>
        </p:nvGraphicFramePr>
        <p:xfrm>
          <a:off x="3219488" y="3216488"/>
          <a:ext cx="3000000" cy="3000000"/>
        </p:xfrm>
        <a:graphic>
          <a:graphicData uri="http://schemas.openxmlformats.org/drawingml/2006/table">
            <a:tbl>
              <a:tblPr>
                <a:noFill/>
                <a:tableStyleId>{71F5D8EB-CC8D-49F7-8EE7-3C9506985A6B}</a:tableStyleId>
              </a:tblPr>
              <a:tblGrid>
                <a:gridCol w="537525"/>
                <a:gridCol w="1313150"/>
              </a:tblGrid>
              <a:tr h="25900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Regions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868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CCCCCC"/>
                    </a:solidFill>
                  </a:tcPr>
                </a:tc>
              </a:tr>
              <a:tr h="677325">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country_code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country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salesperson</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41" name="Google Shape;541;p60"/>
          <p:cNvGraphicFramePr/>
          <p:nvPr/>
        </p:nvGraphicFramePr>
        <p:xfrm>
          <a:off x="548875" y="3160950"/>
          <a:ext cx="3000000" cy="3000000"/>
        </p:xfrm>
        <a:graphic>
          <a:graphicData uri="http://schemas.openxmlformats.org/drawingml/2006/table">
            <a:tbl>
              <a:tblPr>
                <a:noFill/>
                <a:tableStyleId>{71F5D8EB-CC8D-49F7-8EE7-3C9506985A6B}</a:tableStyleId>
              </a:tblPr>
              <a:tblGrid>
                <a:gridCol w="525700"/>
                <a:gridCol w="1692975"/>
              </a:tblGrid>
              <a:tr h="29127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Products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912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product_id</a:t>
                      </a:r>
                      <a:endParaRPr sz="900">
                        <a:latin typeface="Courier New"/>
                        <a:ea typeface="Courier New"/>
                        <a:cs typeface="Courier New"/>
                        <a:sym typeface="Courier New"/>
                      </a:endParaRPr>
                    </a:p>
                  </a:txBody>
                  <a:tcPr marT="45700" marB="45700" marR="91425" marL="91425">
                    <a:solidFill>
                      <a:srgbClr val="CCCCCC"/>
                    </a:solidFill>
                  </a:tcPr>
                </a:tc>
              </a:tr>
              <a:tr h="644075">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product_cost_to_consumer</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cxnSp>
        <p:nvCxnSpPr>
          <p:cNvPr id="542" name="Google Shape;542;p60"/>
          <p:cNvCxnSpPr/>
          <p:nvPr/>
        </p:nvCxnSpPr>
        <p:spPr>
          <a:xfrm>
            <a:off x="5072550" y="3640875"/>
            <a:ext cx="267600" cy="0"/>
          </a:xfrm>
          <a:prstGeom prst="straightConnector1">
            <a:avLst/>
          </a:prstGeom>
          <a:noFill/>
          <a:ln cap="flat" cmpd="sng" w="9525">
            <a:solidFill>
              <a:srgbClr val="000000"/>
            </a:solidFill>
            <a:prstDash val="dash"/>
            <a:round/>
            <a:headEnd len="med" w="med" type="none"/>
            <a:tailEnd len="med" w="med" type="none"/>
          </a:ln>
        </p:spPr>
      </p:cxnSp>
      <p:cxnSp>
        <p:nvCxnSpPr>
          <p:cNvPr id="543" name="Google Shape;543;p60"/>
          <p:cNvCxnSpPr/>
          <p:nvPr/>
        </p:nvCxnSpPr>
        <p:spPr>
          <a:xfrm rot="10800000">
            <a:off x="5340200" y="2934075"/>
            <a:ext cx="0" cy="680400"/>
          </a:xfrm>
          <a:prstGeom prst="straightConnector1">
            <a:avLst/>
          </a:prstGeom>
          <a:noFill/>
          <a:ln cap="flat" cmpd="sng" w="9525">
            <a:solidFill>
              <a:srgbClr val="000000"/>
            </a:solidFill>
            <a:prstDash val="dash"/>
            <a:round/>
            <a:headEnd len="med" w="med" type="none"/>
            <a:tailEnd len="med" w="med" type="none"/>
          </a:ln>
        </p:spPr>
      </p:cxnSp>
      <p:cxnSp>
        <p:nvCxnSpPr>
          <p:cNvPr id="544" name="Google Shape;544;p60"/>
          <p:cNvCxnSpPr/>
          <p:nvPr/>
        </p:nvCxnSpPr>
        <p:spPr>
          <a:xfrm flipH="1" rot="10800000">
            <a:off x="5100500" y="2904963"/>
            <a:ext cx="239700" cy="2700"/>
          </a:xfrm>
          <a:prstGeom prst="straightConnector1">
            <a:avLst/>
          </a:prstGeom>
          <a:noFill/>
          <a:ln cap="flat" cmpd="sng" w="9525">
            <a:solidFill>
              <a:srgbClr val="000000"/>
            </a:solidFill>
            <a:prstDash val="dash"/>
            <a:round/>
            <a:headEnd len="med" w="med" type="stealth"/>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8" name="Shape 548"/>
        <p:cNvGrpSpPr/>
        <p:nvPr/>
      </p:nvGrpSpPr>
      <p:grpSpPr>
        <a:xfrm>
          <a:off x="0" y="0"/>
          <a:ext cx="0" cy="0"/>
          <a:chOff x="0" y="0"/>
          <a:chExt cx="0" cy="0"/>
        </a:xfrm>
      </p:grpSpPr>
      <p:sp>
        <p:nvSpPr>
          <p:cNvPr id="549" name="Google Shape;549;p61"/>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Activity</a:t>
            </a:r>
            <a:br>
              <a:rPr lang="en" sz="1400">
                <a:solidFill>
                  <a:schemeClr val="dk1"/>
                </a:solidFill>
              </a:rPr>
            </a:br>
            <a:r>
              <a:rPr lang="en" sz="1400">
                <a:solidFill>
                  <a:schemeClr val="dk1"/>
                </a:solidFill>
              </a:rPr>
              <a:t>Give participants </a:t>
            </a:r>
            <a:r>
              <a:rPr b="1" lang="en" sz="1400">
                <a:solidFill>
                  <a:schemeClr val="dk1"/>
                </a:solidFill>
              </a:rPr>
              <a:t>10 minutes</a:t>
            </a:r>
            <a:r>
              <a:rPr lang="en" sz="1400">
                <a:solidFill>
                  <a:schemeClr val="dk1"/>
                </a:solidFill>
              </a:rPr>
              <a:t> to diagram the ERD for the Superstore data set</a:t>
            </a:r>
            <a:r>
              <a:rPr lang="en" sz="1400">
                <a:solidFill>
                  <a:schemeClr val="dk1"/>
                </a:solidFill>
              </a:rPr>
              <a:t>. </a:t>
            </a:r>
            <a:r>
              <a:rPr lang="en" sz="1400">
                <a:solidFill>
                  <a:schemeClr val="dk1"/>
                </a:solidFill>
              </a:rPr>
              <a:t>Intervene with anyone who seems to be stuck.</a:t>
            </a:r>
            <a:r>
              <a:rPr lang="en" sz="1400">
                <a:solidFill>
                  <a:schemeClr val="dk1"/>
                </a:solidFill>
              </a:rPr>
              <a:t> If you see more than half of the students stuck on the same thing, consider pausing the activity to address the common questions/sticking points.</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You will have about </a:t>
            </a:r>
            <a:r>
              <a:rPr b="1" lang="en" sz="1400">
                <a:solidFill>
                  <a:schemeClr val="dk1"/>
                </a:solidFill>
              </a:rPr>
              <a:t>five minutes</a:t>
            </a:r>
            <a:r>
              <a:rPr lang="en" sz="1400">
                <a:solidFill>
                  <a:schemeClr val="dk1"/>
                </a:solidFill>
              </a:rPr>
              <a:t> to debrief this activity. </a:t>
            </a:r>
            <a:r>
              <a:rPr b="1" lang="en" sz="1400">
                <a:solidFill>
                  <a:schemeClr val="dk1"/>
                </a:solidFill>
              </a:rPr>
              <a:t>Before</a:t>
            </a:r>
            <a:r>
              <a:rPr lang="en" sz="1400">
                <a:solidFill>
                  <a:schemeClr val="dk1"/>
                </a:solidFill>
              </a:rPr>
              <a:t> moving on to the solution slide, we recommend that you:</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Ask for a volunteer to walk through their solution with the class.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Poll the class on whether or not anyone had a different solution.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Take a few minutes to tease apart the differences in the shared solutions, identify which is correct, and explain why.</a:t>
            </a:r>
            <a:endParaRPr sz="1400">
              <a:solidFill>
                <a:schemeClr val="dk1"/>
              </a:solidFill>
            </a:endParaRPr>
          </a:p>
        </p:txBody>
      </p:sp>
      <p:sp>
        <p:nvSpPr>
          <p:cNvPr id="550" name="Google Shape;550;p6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51" name="Google Shape;551;p6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ERD Solo Activity</a:t>
            </a:r>
            <a:endParaRPr/>
          </a:p>
        </p:txBody>
      </p:sp>
      <p:sp>
        <p:nvSpPr>
          <p:cNvPr id="552" name="Google Shape;552;p61"/>
          <p:cNvSpPr/>
          <p:nvPr/>
        </p:nvSpPr>
        <p:spPr>
          <a:xfrm>
            <a:off x="7336800" y="295625"/>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accent2"/>
                </a:highlight>
              </a:rPr>
              <a:t>Pro Tip: Test the Database</a:t>
            </a:r>
            <a:endParaRPr>
              <a:highlight>
                <a:schemeClr val="accent2"/>
              </a:highlight>
            </a:endParaRPr>
          </a:p>
        </p:txBody>
      </p:sp>
      <p:sp>
        <p:nvSpPr>
          <p:cNvPr id="291" name="Google Shape;291;p35"/>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minutes before your class starts, check that at least one host of the </a:t>
            </a:r>
            <a:r>
              <a:rPr lang="en" u="sng">
                <a:solidFill>
                  <a:schemeClr val="hlink"/>
                </a:solidFill>
                <a:hlinkClick r:id="rId3"/>
              </a:rPr>
              <a:t>AWS pgAdmin</a:t>
            </a:r>
            <a:r>
              <a:rPr lang="en"/>
              <a:t> is up and running. </a:t>
            </a:r>
            <a:endParaRPr/>
          </a:p>
          <a:p>
            <a:pPr indent="0" lvl="0" marL="0" rtl="0" algn="l">
              <a:spcBef>
                <a:spcPts val="1600"/>
              </a:spcBef>
              <a:spcAft>
                <a:spcPts val="0"/>
              </a:spcAft>
              <a:buNone/>
            </a:pPr>
            <a:r>
              <a:rPr lang="en"/>
              <a:t>If it is not, prepare to lead students through accessing the database locally. </a:t>
            </a:r>
            <a:endParaRPr/>
          </a:p>
          <a:p>
            <a:pPr indent="0" lvl="0" marL="0" rtl="0" algn="l">
              <a:spcBef>
                <a:spcPts val="1600"/>
              </a:spcBef>
              <a:spcAft>
                <a:spcPts val="1600"/>
              </a:spcAft>
              <a:buNone/>
            </a:pPr>
            <a:r>
              <a:rPr lang="en"/>
              <a:t>Everyone should already have PGAdmin installed. </a:t>
            </a:r>
            <a:endParaRPr/>
          </a:p>
        </p:txBody>
      </p:sp>
      <p:sp>
        <p:nvSpPr>
          <p:cNvPr id="292" name="Google Shape;292;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558" name="Google Shape;558;p62"/>
          <p:cNvSpPr txBox="1"/>
          <p:nvPr>
            <p:ph idx="1" type="body"/>
          </p:nvPr>
        </p:nvSpPr>
        <p:spPr>
          <a:xfrm>
            <a:off x="457200" y="1144275"/>
            <a:ext cx="82296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Now that you’ve seen a sample ERD, use this time to create one for our Superstore database in Excel or Google Sheets.</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559" name="Google Shape;559;p6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a:t>
            </a:r>
            <a:endParaRPr/>
          </a:p>
        </p:txBody>
      </p:sp>
      <p:sp>
        <p:nvSpPr>
          <p:cNvPr id="560" name="Google Shape;560;p6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61" name="Google Shape;561;p6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562" name="Google Shape;562;p62"/>
          <p:cNvSpPr txBox="1"/>
          <p:nvPr/>
        </p:nvSpPr>
        <p:spPr>
          <a:xfrm>
            <a:off x="1507300" y="2144725"/>
            <a:ext cx="6313200" cy="17721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800">
              <a:solidFill>
                <a:srgbClr val="7A1743"/>
              </a:solidFill>
              <a:latin typeface="Inconsolata"/>
              <a:ea typeface="Inconsolata"/>
              <a:cs typeface="Inconsolata"/>
              <a:sym typeface="Inconsolata"/>
            </a:endParaRPr>
          </a:p>
        </p:txBody>
      </p:sp>
      <p:pic>
        <p:nvPicPr>
          <p:cNvPr id="563" name="Google Shape;563;p62"/>
          <p:cNvPicPr preferRelativeResize="0"/>
          <p:nvPr/>
        </p:nvPicPr>
        <p:blipFill>
          <a:blip r:embed="rId3">
            <a:alphaModFix/>
          </a:blip>
          <a:stretch>
            <a:fillRect/>
          </a:stretch>
        </p:blipFill>
        <p:spPr>
          <a:xfrm>
            <a:off x="1029175" y="2144725"/>
            <a:ext cx="6791325" cy="17721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a:t>
            </a:r>
            <a:endParaRPr/>
          </a:p>
        </p:txBody>
      </p:sp>
      <p:sp>
        <p:nvSpPr>
          <p:cNvPr id="569" name="Google Shape;569;p6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70" name="Google Shape;570;p6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cxnSp>
        <p:nvCxnSpPr>
          <p:cNvPr id="571" name="Google Shape;571;p63"/>
          <p:cNvCxnSpPr/>
          <p:nvPr/>
        </p:nvCxnSpPr>
        <p:spPr>
          <a:xfrm flipH="1" rot="10800000">
            <a:off x="2696913" y="2161450"/>
            <a:ext cx="2118600" cy="1983900"/>
          </a:xfrm>
          <a:prstGeom prst="bentConnector3">
            <a:avLst>
              <a:gd fmla="val 90380" name="adj1"/>
            </a:avLst>
          </a:prstGeom>
          <a:noFill/>
          <a:ln cap="flat" cmpd="sng" w="9525">
            <a:solidFill>
              <a:srgbClr val="000000"/>
            </a:solidFill>
            <a:prstDash val="dash"/>
            <a:round/>
            <a:headEnd len="med" w="med" type="none"/>
            <a:tailEnd len="med" w="med" type="stealth"/>
          </a:ln>
        </p:spPr>
      </p:cxnSp>
      <p:cxnSp>
        <p:nvCxnSpPr>
          <p:cNvPr id="572" name="Google Shape;572;p63"/>
          <p:cNvCxnSpPr/>
          <p:nvPr/>
        </p:nvCxnSpPr>
        <p:spPr>
          <a:xfrm flipH="1" rot="10800000">
            <a:off x="3639213" y="2060975"/>
            <a:ext cx="1187400" cy="640500"/>
          </a:xfrm>
          <a:prstGeom prst="bentConnector3">
            <a:avLst>
              <a:gd fmla="val 50000" name="adj1"/>
            </a:avLst>
          </a:prstGeom>
          <a:noFill/>
          <a:ln cap="flat" cmpd="sng" w="9525">
            <a:solidFill>
              <a:srgbClr val="000000"/>
            </a:solidFill>
            <a:prstDash val="dash"/>
            <a:round/>
            <a:headEnd len="med" w="med" type="none"/>
            <a:tailEnd len="med" w="med" type="stealth"/>
          </a:ln>
        </p:spPr>
      </p:cxnSp>
      <p:cxnSp>
        <p:nvCxnSpPr>
          <p:cNvPr id="573" name="Google Shape;573;p63"/>
          <p:cNvCxnSpPr/>
          <p:nvPr/>
        </p:nvCxnSpPr>
        <p:spPr>
          <a:xfrm flipH="1">
            <a:off x="3979113" y="1325175"/>
            <a:ext cx="881100" cy="401400"/>
          </a:xfrm>
          <a:prstGeom prst="bentConnector3">
            <a:avLst>
              <a:gd fmla="val 44297" name="adj1"/>
            </a:avLst>
          </a:prstGeom>
          <a:noFill/>
          <a:ln cap="flat" cmpd="sng" w="9525">
            <a:solidFill>
              <a:srgbClr val="000000"/>
            </a:solidFill>
            <a:prstDash val="dash"/>
            <a:round/>
            <a:headEnd len="med" w="med" type="none"/>
            <a:tailEnd len="med" w="med" type="stealth"/>
          </a:ln>
        </p:spPr>
      </p:cxnSp>
      <p:graphicFrame>
        <p:nvGraphicFramePr>
          <p:cNvPr id="574" name="Google Shape;574;p63"/>
          <p:cNvGraphicFramePr/>
          <p:nvPr/>
        </p:nvGraphicFramePr>
        <p:xfrm>
          <a:off x="2176338" y="2155788"/>
          <a:ext cx="3000000" cy="3000000"/>
        </p:xfrm>
        <a:graphic>
          <a:graphicData uri="http://schemas.openxmlformats.org/drawingml/2006/table">
            <a:tbl>
              <a:tblPr>
                <a:noFill/>
                <a:tableStyleId>{71F5D8EB-CC8D-49F7-8EE7-3C9506985A6B}</a:tableStyleId>
              </a:tblPr>
              <a:tblGrid>
                <a:gridCol w="523025"/>
                <a:gridCol w="1277725"/>
              </a:tblGrid>
              <a:tr h="14660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Customers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1567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customer_id</a:t>
                      </a:r>
                      <a:endParaRPr b="1" sz="900">
                        <a:latin typeface="Courier New"/>
                        <a:ea typeface="Courier New"/>
                        <a:cs typeface="Courier New"/>
                        <a:sym typeface="Courier New"/>
                      </a:endParaRPr>
                    </a:p>
                  </a:txBody>
                  <a:tcPr marT="45700" marB="45700" marR="91425" marL="91425">
                    <a:solidFill>
                      <a:srgbClr val="CCCCCC"/>
                    </a:solidFill>
                  </a:tcPr>
                </a:tc>
              </a:tr>
              <a:tr h="205800">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customer_name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segment</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75" name="Google Shape;575;p63"/>
          <p:cNvGraphicFramePr/>
          <p:nvPr/>
        </p:nvGraphicFramePr>
        <p:xfrm>
          <a:off x="2176338" y="1010025"/>
          <a:ext cx="3000000" cy="3000000"/>
        </p:xfrm>
        <a:graphic>
          <a:graphicData uri="http://schemas.openxmlformats.org/drawingml/2006/table">
            <a:tbl>
              <a:tblPr>
                <a:noFill/>
                <a:tableStyleId>{71F5D8EB-CC8D-49F7-8EE7-3C9506985A6B}</a:tableStyleId>
              </a:tblPr>
              <a:tblGrid>
                <a:gridCol w="523025"/>
                <a:gridCol w="1277725"/>
              </a:tblGrid>
              <a:tr h="22837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Returns</a:t>
                      </a:r>
                      <a:endParaRPr b="1" sz="900">
                        <a:solidFill>
                          <a:srgbClr val="FFFFFF"/>
                        </a:solidFill>
                        <a:latin typeface="Courier New"/>
                        <a:ea typeface="Courier New"/>
                        <a:cs typeface="Courier New"/>
                        <a:sym typeface="Courier New"/>
                      </a:endParaRPr>
                    </a:p>
                  </a:txBody>
                  <a:tcPr marT="45700" marB="45700" marR="91425" marL="91425">
                    <a:lnB cap="flat" cmpd="sng" w="9525">
                      <a:solidFill>
                        <a:srgbClr val="9E9E9E"/>
                      </a:solidFill>
                      <a:prstDash val="solid"/>
                      <a:round/>
                      <a:headEnd len="sm" w="sm" type="none"/>
                      <a:tailEnd len="sm" w="sm" type="none"/>
                    </a:lnB>
                    <a:solidFill>
                      <a:schemeClr val="accent4"/>
                    </a:solidFill>
                  </a:tcPr>
                </a:tc>
                <a:tc hMerge="1"/>
              </a:tr>
              <a:tr h="2283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CCCCCC"/>
                    </a:solidFill>
                  </a:tcPr>
                </a:tc>
              </a:tr>
              <a:tr h="412800">
                <a:tc>
                  <a:txBody>
                    <a:bodyPr/>
                    <a:lstStyle/>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return_date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return_quantity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reason_returned</a:t>
                      </a:r>
                      <a:endParaRPr sz="900">
                        <a:latin typeface="Courier New"/>
                        <a:ea typeface="Courier New"/>
                        <a:cs typeface="Courier New"/>
                        <a:sym typeface="Courier New"/>
                      </a:endParaRPr>
                    </a:p>
                  </a:txBody>
                  <a:tcPr marT="45700" marB="45700" marR="91425" marL="91425">
                    <a:lnT cap="flat" cmpd="sng" w="9525">
                      <a:solidFill>
                        <a:srgbClr val="9E9E9E"/>
                      </a:solidFill>
                      <a:prstDash val="solid"/>
                      <a:round/>
                      <a:headEnd len="sm" w="sm" type="none"/>
                      <a:tailEnd len="sm" w="sm" type="none"/>
                    </a:lnT>
                    <a:solidFill>
                      <a:srgbClr val="EFEFEF"/>
                    </a:solidFill>
                  </a:tcPr>
                </a:tc>
              </a:tr>
            </a:tbl>
          </a:graphicData>
        </a:graphic>
      </p:graphicFrame>
      <p:graphicFrame>
        <p:nvGraphicFramePr>
          <p:cNvPr id="576" name="Google Shape;576;p63"/>
          <p:cNvGraphicFramePr/>
          <p:nvPr/>
        </p:nvGraphicFramePr>
        <p:xfrm>
          <a:off x="4846950" y="1010038"/>
          <a:ext cx="3000000" cy="3000000"/>
        </p:xfrm>
        <a:graphic>
          <a:graphicData uri="http://schemas.openxmlformats.org/drawingml/2006/table">
            <a:tbl>
              <a:tblPr>
                <a:noFill/>
                <a:tableStyleId>{71F5D8EB-CC8D-49F7-8EE7-3C9506985A6B}</a:tableStyleId>
              </a:tblPr>
              <a:tblGrid>
                <a:gridCol w="537525"/>
                <a:gridCol w="1313150"/>
              </a:tblGrid>
              <a:tr h="24562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Orders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4562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order_id</a:t>
                      </a:r>
                      <a:endParaRPr sz="900">
                        <a:latin typeface="Courier New"/>
                        <a:ea typeface="Courier New"/>
                        <a:cs typeface="Courier New"/>
                        <a:sym typeface="Courier New"/>
                      </a:endParaRPr>
                    </a:p>
                  </a:txBody>
                  <a:tcPr marT="45700" marB="45700" marR="91425" marL="91425">
                    <a:solidFill>
                      <a:srgbClr val="CCCCCC"/>
                    </a:solidFill>
                  </a:tcPr>
                </a:tc>
              </a:tr>
              <a:tr h="1237350">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FK1</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FK2</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t/>
                      </a:r>
                      <a:endParaRPr b="1" sz="900">
                        <a:latin typeface="Courier New"/>
                        <a:ea typeface="Courier New"/>
                        <a:cs typeface="Courier New"/>
                        <a:sym typeface="Courier New"/>
                      </a:endParaRPr>
                    </a:p>
                    <a:p>
                      <a:pPr indent="0" lvl="0" marL="0" rtl="0" algn="l">
                        <a:spcBef>
                          <a:spcPts val="0"/>
                        </a:spcBef>
                        <a:spcAft>
                          <a:spcPts val="0"/>
                        </a:spcAft>
                        <a:buNone/>
                      </a:pPr>
                      <a:r>
                        <a:rPr b="1" lang="en" sz="900">
                          <a:latin typeface="Courier New"/>
                          <a:ea typeface="Courier New"/>
                          <a:cs typeface="Courier New"/>
                          <a:sym typeface="Courier New"/>
                        </a:rPr>
                        <a:t>FK3</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order_date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ship_date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ship_mode</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customer_id</a:t>
                      </a:r>
                      <a:endParaRPr b="1" sz="9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product_id</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quantity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discount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profit</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postal_code</a:t>
                      </a:r>
                      <a:endParaRPr sz="9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900">
                          <a:solidFill>
                            <a:schemeClr val="dk1"/>
                          </a:solidFill>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77" name="Google Shape;577;p63"/>
          <p:cNvGraphicFramePr/>
          <p:nvPr/>
        </p:nvGraphicFramePr>
        <p:xfrm>
          <a:off x="4846950" y="3216488"/>
          <a:ext cx="3000000" cy="3000000"/>
        </p:xfrm>
        <a:graphic>
          <a:graphicData uri="http://schemas.openxmlformats.org/drawingml/2006/table">
            <a:tbl>
              <a:tblPr>
                <a:noFill/>
                <a:tableStyleId>{71F5D8EB-CC8D-49F7-8EE7-3C9506985A6B}</a:tableStyleId>
              </a:tblPr>
              <a:tblGrid>
                <a:gridCol w="537525"/>
                <a:gridCol w="1313150"/>
              </a:tblGrid>
              <a:tr h="259000">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Regions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868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region_id</a:t>
                      </a:r>
                      <a:endParaRPr sz="900">
                        <a:latin typeface="Courier New"/>
                        <a:ea typeface="Courier New"/>
                        <a:cs typeface="Courier New"/>
                        <a:sym typeface="Courier New"/>
                      </a:endParaRPr>
                    </a:p>
                  </a:txBody>
                  <a:tcPr marT="45700" marB="45700" marR="91425" marL="91425">
                    <a:solidFill>
                      <a:srgbClr val="CCCCCC"/>
                    </a:solidFill>
                  </a:tcPr>
                </a:tc>
              </a:tr>
              <a:tr h="677325">
                <a:tc>
                  <a:txBody>
                    <a:bodyPr/>
                    <a:lstStyle/>
                    <a:p>
                      <a:pPr indent="0" lvl="0" marL="0" rtl="0" algn="l">
                        <a:spcBef>
                          <a:spcPts val="0"/>
                        </a:spcBef>
                        <a:spcAft>
                          <a:spcPts val="0"/>
                        </a:spcAft>
                        <a:buNone/>
                      </a:pPr>
                      <a:r>
                        <a:t/>
                      </a:r>
                      <a:endParaRPr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country_code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country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sub_region</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salesperson</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graphicFrame>
        <p:nvGraphicFramePr>
          <p:cNvPr id="578" name="Google Shape;578;p63"/>
          <p:cNvGraphicFramePr/>
          <p:nvPr/>
        </p:nvGraphicFramePr>
        <p:xfrm>
          <a:off x="2176338" y="3160950"/>
          <a:ext cx="3000000" cy="3000000"/>
        </p:xfrm>
        <a:graphic>
          <a:graphicData uri="http://schemas.openxmlformats.org/drawingml/2006/table">
            <a:tbl>
              <a:tblPr>
                <a:noFill/>
                <a:tableStyleId>{71F5D8EB-CC8D-49F7-8EE7-3C9506985A6B}</a:tableStyleId>
              </a:tblPr>
              <a:tblGrid>
                <a:gridCol w="525700"/>
                <a:gridCol w="1692975"/>
              </a:tblGrid>
              <a:tr h="291275">
                <a:tc gridSpan="2">
                  <a:txBody>
                    <a:bodyPr/>
                    <a:lstStyle/>
                    <a:p>
                      <a:pPr indent="0" lvl="0" marL="0" rtl="0" algn="l">
                        <a:spcBef>
                          <a:spcPts val="0"/>
                        </a:spcBef>
                        <a:spcAft>
                          <a:spcPts val="0"/>
                        </a:spcAft>
                        <a:buNone/>
                      </a:pPr>
                      <a:r>
                        <a:rPr b="1" lang="en" sz="900">
                          <a:solidFill>
                            <a:srgbClr val="FFFFFF"/>
                          </a:solidFill>
                          <a:latin typeface="Courier New"/>
                          <a:ea typeface="Courier New"/>
                          <a:cs typeface="Courier New"/>
                          <a:sym typeface="Courier New"/>
                        </a:rPr>
                        <a:t>Products</a:t>
                      </a:r>
                      <a:endParaRPr b="1" sz="900">
                        <a:solidFill>
                          <a:srgbClr val="FFFFFF"/>
                        </a:solidFill>
                        <a:latin typeface="Courier New"/>
                        <a:ea typeface="Courier New"/>
                        <a:cs typeface="Courier New"/>
                        <a:sym typeface="Courier New"/>
                      </a:endParaRPr>
                    </a:p>
                  </a:txBody>
                  <a:tcPr marT="45700" marB="45700" marR="91425" marL="91425">
                    <a:solidFill>
                      <a:schemeClr val="accent4"/>
                    </a:solidFill>
                  </a:tcPr>
                </a:tc>
                <a:tc hMerge="1"/>
              </a:tr>
              <a:tr h="291275">
                <a:tc>
                  <a:txBody>
                    <a:bodyPr/>
                    <a:lstStyle/>
                    <a:p>
                      <a:pPr indent="0" lvl="0" marL="0" rtl="0" algn="l">
                        <a:spcBef>
                          <a:spcPts val="0"/>
                        </a:spcBef>
                        <a:spcAft>
                          <a:spcPts val="0"/>
                        </a:spcAft>
                        <a:buNone/>
                      </a:pPr>
                      <a:r>
                        <a:rPr b="1" lang="en" sz="900">
                          <a:latin typeface="Courier New"/>
                          <a:ea typeface="Courier New"/>
                          <a:cs typeface="Courier New"/>
                          <a:sym typeface="Courier New"/>
                        </a:rPr>
                        <a:t>PK</a:t>
                      </a:r>
                      <a:endParaRPr b="1" sz="900">
                        <a:latin typeface="Courier New"/>
                        <a:ea typeface="Courier New"/>
                        <a:cs typeface="Courier New"/>
                        <a:sym typeface="Courier New"/>
                      </a:endParaRPr>
                    </a:p>
                  </a:txBody>
                  <a:tcPr marT="45700" marB="45700" marR="91425" marL="91425">
                    <a:solidFill>
                      <a:srgbClr val="CCCCCC"/>
                    </a:solidFill>
                  </a:tcPr>
                </a:tc>
                <a:tc>
                  <a:txBody>
                    <a:bodyPr/>
                    <a:lstStyle/>
                    <a:p>
                      <a:pPr indent="0" lvl="0" marL="0" rtl="0" algn="l">
                        <a:spcBef>
                          <a:spcPts val="0"/>
                        </a:spcBef>
                        <a:spcAft>
                          <a:spcPts val="0"/>
                        </a:spcAft>
                        <a:buNone/>
                      </a:pPr>
                      <a:r>
                        <a:rPr b="1" lang="en" sz="900">
                          <a:latin typeface="Courier New"/>
                          <a:ea typeface="Courier New"/>
                          <a:cs typeface="Courier New"/>
                          <a:sym typeface="Courier New"/>
                        </a:rPr>
                        <a:t>product_id</a:t>
                      </a:r>
                      <a:endParaRPr sz="900">
                        <a:latin typeface="Courier New"/>
                        <a:ea typeface="Courier New"/>
                        <a:cs typeface="Courier New"/>
                        <a:sym typeface="Courier New"/>
                      </a:endParaRPr>
                    </a:p>
                  </a:txBody>
                  <a:tcPr marT="45700" marB="45700" marR="91425" marL="91425">
                    <a:solidFill>
                      <a:srgbClr val="CCCCCC"/>
                    </a:solidFill>
                  </a:tcPr>
                </a:tc>
              </a:tr>
              <a:tr h="644075">
                <a:tc>
                  <a:txBody>
                    <a:bodyPr/>
                    <a:lstStyle/>
                    <a:p>
                      <a:pPr indent="0" lvl="0" marL="0" rtl="0" algn="l">
                        <a:spcBef>
                          <a:spcPts val="0"/>
                        </a:spcBef>
                        <a:spcAft>
                          <a:spcPts val="0"/>
                        </a:spcAft>
                        <a:buNone/>
                      </a:pPr>
                      <a:r>
                        <a:t/>
                      </a:r>
                      <a:endParaRPr b="1" sz="900">
                        <a:latin typeface="Courier New"/>
                        <a:ea typeface="Courier New"/>
                        <a:cs typeface="Courier New"/>
                        <a:sym typeface="Courier New"/>
                      </a:endParaRPr>
                    </a:p>
                  </a:txBody>
                  <a:tcPr marT="45700" marB="45700" marR="91425" marL="91425">
                    <a:solidFill>
                      <a:srgbClr val="EFEFEF"/>
                    </a:solidFill>
                  </a:tcPr>
                </a:tc>
                <a:tc>
                  <a:txBody>
                    <a:bodyPr/>
                    <a:lstStyle/>
                    <a:p>
                      <a:pPr indent="0" lvl="0" marL="0" rtl="0" algn="l">
                        <a:spcBef>
                          <a:spcPts val="0"/>
                        </a:spcBef>
                        <a:spcAft>
                          <a:spcPts val="0"/>
                        </a:spcAft>
                        <a:buNone/>
                      </a:pPr>
                      <a:r>
                        <a:rPr lang="en" sz="900">
                          <a:latin typeface="Courier New"/>
                          <a:ea typeface="Courier New"/>
                          <a:cs typeface="Courier New"/>
                          <a:sym typeface="Courier New"/>
                        </a:rPr>
                        <a:t>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sub_category</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product_name</a:t>
                      </a:r>
                      <a:endParaRPr sz="900">
                        <a:latin typeface="Courier New"/>
                        <a:ea typeface="Courier New"/>
                        <a:cs typeface="Courier New"/>
                        <a:sym typeface="Courier New"/>
                      </a:endParaRPr>
                    </a:p>
                    <a:p>
                      <a:pPr indent="0" lvl="0" marL="0" rtl="0" algn="l">
                        <a:spcBef>
                          <a:spcPts val="0"/>
                        </a:spcBef>
                        <a:spcAft>
                          <a:spcPts val="0"/>
                        </a:spcAft>
                        <a:buNone/>
                      </a:pPr>
                      <a:r>
                        <a:rPr lang="en" sz="900">
                          <a:latin typeface="Courier New"/>
                          <a:ea typeface="Courier New"/>
                          <a:cs typeface="Courier New"/>
                          <a:sym typeface="Courier New"/>
                        </a:rPr>
                        <a:t>product_cost_to_consumer</a:t>
                      </a:r>
                      <a:endParaRPr sz="900">
                        <a:latin typeface="Courier New"/>
                        <a:ea typeface="Courier New"/>
                        <a:cs typeface="Courier New"/>
                        <a:sym typeface="Courier New"/>
                      </a:endParaRPr>
                    </a:p>
                  </a:txBody>
                  <a:tcPr marT="45700" marB="45700" marR="91425" marL="91425">
                    <a:solidFill>
                      <a:srgbClr val="EFEFEF"/>
                    </a:solidFill>
                  </a:tcPr>
                </a:tc>
              </a:tr>
            </a:tbl>
          </a:graphicData>
        </a:graphic>
      </p:graphicFrame>
      <p:cxnSp>
        <p:nvCxnSpPr>
          <p:cNvPr id="579" name="Google Shape;579;p63"/>
          <p:cNvCxnSpPr/>
          <p:nvPr/>
        </p:nvCxnSpPr>
        <p:spPr>
          <a:xfrm>
            <a:off x="6700013" y="3640875"/>
            <a:ext cx="267600" cy="0"/>
          </a:xfrm>
          <a:prstGeom prst="straightConnector1">
            <a:avLst/>
          </a:prstGeom>
          <a:noFill/>
          <a:ln cap="flat" cmpd="sng" w="9525">
            <a:solidFill>
              <a:srgbClr val="000000"/>
            </a:solidFill>
            <a:prstDash val="dash"/>
            <a:round/>
            <a:headEnd len="med" w="med" type="none"/>
            <a:tailEnd len="med" w="med" type="none"/>
          </a:ln>
        </p:spPr>
      </p:cxnSp>
      <p:cxnSp>
        <p:nvCxnSpPr>
          <p:cNvPr id="580" name="Google Shape;580;p63"/>
          <p:cNvCxnSpPr/>
          <p:nvPr/>
        </p:nvCxnSpPr>
        <p:spPr>
          <a:xfrm flipH="1" rot="10800000">
            <a:off x="6727963" y="2904963"/>
            <a:ext cx="239700" cy="2700"/>
          </a:xfrm>
          <a:prstGeom prst="straightConnector1">
            <a:avLst/>
          </a:prstGeom>
          <a:noFill/>
          <a:ln cap="flat" cmpd="sng" w="9525">
            <a:solidFill>
              <a:srgbClr val="000000"/>
            </a:solidFill>
            <a:prstDash val="dash"/>
            <a:round/>
            <a:headEnd len="med" w="med" type="stealth"/>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Querying Databases</a:t>
            </a:r>
            <a:endParaRPr sz="3600"/>
          </a:p>
        </p:txBody>
      </p:sp>
      <p:sp>
        <p:nvSpPr>
          <p:cNvPr id="586" name="Google Shape;586;p6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SQL Bootcamp</a:t>
            </a:r>
            <a:endParaRPr/>
          </a:p>
        </p:txBody>
      </p:sp>
      <p:sp>
        <p:nvSpPr>
          <p:cNvPr id="587" name="Google Shape;587;p64"/>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The Structure of SQL</a:t>
            </a:r>
            <a:endParaRPr sz="1100">
              <a:solidFill>
                <a:srgbClr val="FFFFFF"/>
              </a:solidFill>
              <a:latin typeface="Proxima Nova"/>
              <a:ea typeface="Proxima Nova"/>
              <a:cs typeface="Proxima Nova"/>
              <a:sym typeface="Proxima Nova"/>
            </a:endParaRPr>
          </a:p>
        </p:txBody>
      </p:sp>
      <p:sp>
        <p:nvSpPr>
          <p:cNvPr id="588" name="Google Shape;588;p64"/>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4"/>
          <p:cNvSpPr/>
          <p:nvPr/>
        </p:nvSpPr>
        <p:spPr>
          <a:xfrm>
            <a:off x="5612896"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4"/>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4"/>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Querying Databases</a:t>
            </a:r>
            <a:endParaRPr b="1" sz="1100">
              <a:solidFill>
                <a:srgbClr val="FFFFFF"/>
              </a:solidFill>
              <a:latin typeface="Proxima Nova"/>
              <a:ea typeface="Proxima Nova"/>
              <a:cs typeface="Proxima Nova"/>
              <a:sym typeface="Proxima Nova"/>
            </a:endParaRPr>
          </a:p>
        </p:txBody>
      </p:sp>
      <p:sp>
        <p:nvSpPr>
          <p:cNvPr id="592" name="Google Shape;592;p64"/>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Filtering and Aggregating Data</a:t>
            </a:r>
            <a:endParaRPr sz="1100">
              <a:solidFill>
                <a:srgbClr val="FFFFFF"/>
              </a:solidFill>
              <a:latin typeface="Proxima Nova"/>
              <a:ea typeface="Proxima Nova"/>
              <a:cs typeface="Proxima Nova"/>
              <a:sym typeface="Proxima Nova"/>
            </a:endParaRPr>
          </a:p>
        </p:txBody>
      </p:sp>
      <p:sp>
        <p:nvSpPr>
          <p:cNvPr id="593" name="Google Shape;593;p64"/>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JOINing Tables</a:t>
            </a:r>
            <a:endParaRPr sz="1100">
              <a:solidFill>
                <a:srgbClr val="FFFFFF"/>
              </a:solidFill>
              <a:latin typeface="Proxima Nova"/>
              <a:ea typeface="Proxima Nova"/>
              <a:cs typeface="Proxima Nova"/>
              <a:sym typeface="Proxima Nova"/>
            </a:endParaRPr>
          </a:p>
        </p:txBody>
      </p:sp>
      <p:cxnSp>
        <p:nvCxnSpPr>
          <p:cNvPr id="594" name="Google Shape;594;p64"/>
          <p:cNvCxnSpPr>
            <a:stCxn id="595" idx="6"/>
            <a:endCxn id="588" idx="2"/>
          </p:cNvCxnSpPr>
          <p:nvPr/>
        </p:nvCxnSpPr>
        <p:spPr>
          <a:xfrm rot="10800000">
            <a:off x="969550" y="3851013"/>
            <a:ext cx="2525400" cy="0"/>
          </a:xfrm>
          <a:prstGeom prst="straightConnector1">
            <a:avLst/>
          </a:prstGeom>
          <a:noFill/>
          <a:ln cap="flat" cmpd="sng" w="38100">
            <a:solidFill>
              <a:schemeClr val="accent1"/>
            </a:solidFill>
            <a:prstDash val="solid"/>
            <a:round/>
            <a:headEnd len="med" w="med" type="none"/>
            <a:tailEnd len="med" w="med" type="none"/>
          </a:ln>
        </p:spPr>
      </p:cxnSp>
      <p:cxnSp>
        <p:nvCxnSpPr>
          <p:cNvPr id="596" name="Google Shape;596;p64"/>
          <p:cNvCxnSpPr>
            <a:stCxn id="588" idx="6"/>
            <a:endCxn id="589" idx="2"/>
          </p:cNvCxnSpPr>
          <p:nvPr/>
        </p:nvCxnSpPr>
        <p:spPr>
          <a:xfrm>
            <a:off x="1200723" y="3851013"/>
            <a:ext cx="4412100" cy="0"/>
          </a:xfrm>
          <a:prstGeom prst="straightConnector1">
            <a:avLst/>
          </a:prstGeom>
          <a:noFill/>
          <a:ln cap="flat" cmpd="sng" w="38100">
            <a:solidFill>
              <a:schemeClr val="accent1"/>
            </a:solidFill>
            <a:prstDash val="solid"/>
            <a:round/>
            <a:headEnd len="med" w="med" type="none"/>
            <a:tailEnd len="med" w="med" type="none"/>
          </a:ln>
        </p:spPr>
      </p:cxnSp>
      <p:cxnSp>
        <p:nvCxnSpPr>
          <p:cNvPr id="597" name="Google Shape;597;p64"/>
          <p:cNvCxnSpPr>
            <a:stCxn id="589" idx="6"/>
            <a:endCxn id="590" idx="2"/>
          </p:cNvCxnSpPr>
          <p:nvPr/>
        </p:nvCxnSpPr>
        <p:spPr>
          <a:xfrm>
            <a:off x="5844196" y="3851013"/>
            <a:ext cx="2118000" cy="0"/>
          </a:xfrm>
          <a:prstGeom prst="straightConnector1">
            <a:avLst/>
          </a:prstGeom>
          <a:noFill/>
          <a:ln cap="flat" cmpd="sng" w="38100">
            <a:solidFill>
              <a:schemeClr val="accent1"/>
            </a:solidFill>
            <a:prstDash val="solid"/>
            <a:round/>
            <a:headEnd len="med" w="med" type="none"/>
            <a:tailEnd len="med" w="med" type="none"/>
          </a:ln>
        </p:spPr>
      </p:cxnSp>
      <p:sp>
        <p:nvSpPr>
          <p:cNvPr id="595" name="Google Shape;595;p64"/>
          <p:cNvSpPr/>
          <p:nvPr/>
        </p:nvSpPr>
        <p:spPr>
          <a:xfrm>
            <a:off x="326365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Next</a:t>
            </a:r>
            <a:endParaRPr/>
          </a:p>
        </p:txBody>
      </p:sp>
      <p:pic>
        <p:nvPicPr>
          <p:cNvPr id="603" name="Google Shape;603;p65"/>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604" name="Google Shape;604;p6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605" name="Google Shape;605;p6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06" name="Google Shape;606;p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07" name="Google Shape;607;p65"/>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Write queries to retrieve data from a SQL database.</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6"/>
          <p:cNvSpPr txBox="1"/>
          <p:nvPr>
            <p:ph idx="4294967295" type="body"/>
          </p:nvPr>
        </p:nvSpPr>
        <p:spPr>
          <a:xfrm>
            <a:off x="457200" y="1143000"/>
            <a:ext cx="62202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SELECT </a:t>
            </a:r>
            <a:endParaRPr>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Allows you to select certain </a:t>
            </a:r>
            <a:r>
              <a:rPr i="1" lang="en">
                <a:solidFill>
                  <a:schemeClr val="dk1"/>
                </a:solidFill>
              </a:rPr>
              <a:t>columns</a:t>
            </a:r>
            <a:r>
              <a:rPr lang="en">
                <a:solidFill>
                  <a:schemeClr val="dk1"/>
                </a:solidFill>
              </a:rPr>
              <a:t> from a table.</a:t>
            </a:r>
            <a:endParaRPr>
              <a:solidFill>
                <a:schemeClr val="dk1"/>
              </a:solidFill>
            </a:endParaRPr>
          </a:p>
          <a:p>
            <a:pPr indent="-342900" lvl="0" marL="457200" rtl="0" algn="l">
              <a:lnSpc>
                <a:spcPct val="100000"/>
              </a:lnSpc>
              <a:spcBef>
                <a:spcPts val="0"/>
              </a:spcBef>
              <a:spcAft>
                <a:spcPts val="0"/>
              </a:spcAft>
              <a:buClr>
                <a:schemeClr val="dk1"/>
              </a:buClr>
              <a:buSzPts val="1800"/>
              <a:buChar char="●"/>
            </a:pPr>
            <a:r>
              <a:rPr lang="en">
                <a:solidFill>
                  <a:schemeClr val="dk1"/>
                </a:solidFill>
              </a:rPr>
              <a:t>Determines which </a:t>
            </a:r>
            <a:r>
              <a:rPr i="1" lang="en">
                <a:solidFill>
                  <a:schemeClr val="dk1"/>
                </a:solidFill>
              </a:rPr>
              <a:t>columns</a:t>
            </a:r>
            <a:r>
              <a:rPr lang="en">
                <a:solidFill>
                  <a:schemeClr val="dk1"/>
                </a:solidFill>
              </a:rPr>
              <a:t> of information are downloaded.</a:t>
            </a:r>
            <a:endParaRPr>
              <a:solidFill>
                <a:schemeClr val="dk1"/>
              </a:solidFill>
            </a:endParaRPr>
          </a:p>
          <a:p>
            <a:pPr indent="0" lvl="0" marL="0" rtl="0" algn="l">
              <a:lnSpc>
                <a:spcPct val="100000"/>
              </a:lnSpc>
              <a:spcBef>
                <a:spcPts val="1200"/>
              </a:spcBef>
              <a:spcAft>
                <a:spcPts val="0"/>
              </a:spcAft>
              <a:buClr>
                <a:schemeClr val="dk1"/>
              </a:buClr>
              <a:buFont typeface="Georgia"/>
              <a:buNone/>
            </a:pPr>
            <a:r>
              <a:rPr b="1" lang="en">
                <a:solidFill>
                  <a:schemeClr val="dk1"/>
                </a:solidFill>
              </a:rPr>
              <a:t>FROM  </a:t>
            </a:r>
            <a:endParaRPr>
              <a:solidFill>
                <a:schemeClr val="dk1"/>
              </a:solidFill>
            </a:endParaRPr>
          </a:p>
          <a:p>
            <a:pPr indent="-342900" lvl="0" marL="457200" rtl="0" algn="l">
              <a:lnSpc>
                <a:spcPct val="100000"/>
              </a:lnSpc>
              <a:spcBef>
                <a:spcPts val="1200"/>
              </a:spcBef>
              <a:spcAft>
                <a:spcPts val="0"/>
              </a:spcAft>
              <a:buClr>
                <a:schemeClr val="dk1"/>
              </a:buClr>
              <a:buSzPts val="1800"/>
              <a:buChar char="●"/>
            </a:pPr>
            <a:r>
              <a:rPr lang="en">
                <a:solidFill>
                  <a:schemeClr val="dk1"/>
                </a:solidFill>
              </a:rPr>
              <a:t>Specifies the </a:t>
            </a:r>
            <a:r>
              <a:rPr i="1" lang="en">
                <a:solidFill>
                  <a:schemeClr val="dk1"/>
                </a:solidFill>
              </a:rPr>
              <a:t>tables</a:t>
            </a:r>
            <a:r>
              <a:rPr lang="en">
                <a:solidFill>
                  <a:schemeClr val="dk1"/>
                </a:solidFill>
              </a:rPr>
              <a:t> from which the query extracts data. </a:t>
            </a:r>
            <a:endParaRPr>
              <a:solidFill>
                <a:schemeClr val="dk1"/>
              </a:solidFill>
            </a:endParaRPr>
          </a:p>
          <a:p>
            <a:pPr indent="0" lvl="0" marL="0" rtl="0" algn="l">
              <a:spcBef>
                <a:spcPts val="0"/>
              </a:spcBef>
              <a:spcAft>
                <a:spcPts val="1600"/>
              </a:spcAft>
              <a:buNone/>
            </a:pPr>
            <a:r>
              <a:t/>
            </a:r>
            <a:endParaRPr/>
          </a:p>
        </p:txBody>
      </p:sp>
      <p:sp>
        <p:nvSpPr>
          <p:cNvPr id="613" name="Google Shape;613;p6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Two Main Clauses of a SQL Query</a:t>
            </a:r>
            <a:endParaRPr/>
          </a:p>
        </p:txBody>
      </p:sp>
      <p:sp>
        <p:nvSpPr>
          <p:cNvPr id="614" name="Google Shape;614;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15" name="Google Shape;615;p66"/>
          <p:cNvPicPr preferRelativeResize="0"/>
          <p:nvPr/>
        </p:nvPicPr>
        <p:blipFill>
          <a:blip r:embed="rId3">
            <a:alphaModFix/>
          </a:blip>
          <a:stretch>
            <a:fillRect/>
          </a:stretch>
        </p:blipFill>
        <p:spPr>
          <a:xfrm rot="-237389">
            <a:off x="7018337" y="1308650"/>
            <a:ext cx="1281425" cy="1281425"/>
          </a:xfrm>
          <a:prstGeom prst="rect">
            <a:avLst/>
          </a:prstGeom>
          <a:noFill/>
          <a:ln>
            <a:noFill/>
          </a:ln>
        </p:spPr>
      </p:pic>
      <p:pic>
        <p:nvPicPr>
          <p:cNvPr id="616" name="Google Shape;616;p66"/>
          <p:cNvPicPr preferRelativeResize="0"/>
          <p:nvPr/>
        </p:nvPicPr>
        <p:blipFill>
          <a:blip r:embed="rId4">
            <a:alphaModFix/>
          </a:blip>
          <a:stretch>
            <a:fillRect/>
          </a:stretch>
        </p:blipFill>
        <p:spPr>
          <a:xfrm>
            <a:off x="7043049" y="2129488"/>
            <a:ext cx="1643749" cy="1636414"/>
          </a:xfrm>
          <a:prstGeom prst="rect">
            <a:avLst/>
          </a:prstGeom>
          <a:noFill/>
          <a:ln>
            <a:noFill/>
          </a:ln>
        </p:spPr>
      </p:pic>
      <p:sp>
        <p:nvSpPr>
          <p:cNvPr id="617" name="Google Shape;617;p6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Know...?</a:t>
            </a:r>
            <a:endParaRPr/>
          </a:p>
        </p:txBody>
      </p:sp>
      <p:sp>
        <p:nvSpPr>
          <p:cNvPr id="623" name="Google Shape;623;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24" name="Google Shape;624;p67"/>
          <p:cNvSpPr txBox="1"/>
          <p:nvPr>
            <p:ph idx="4294967295" type="body"/>
          </p:nvPr>
        </p:nvSpPr>
        <p:spPr>
          <a:xfrm>
            <a:off x="457200" y="1035850"/>
            <a:ext cx="8229600" cy="38850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t>You ran a query already! When we select the top 100 rows of a table using the “View Data” menu or “Query Tool” menu selections, this SQL statement runs in the background:</a:t>
            </a:r>
            <a:endParaRPr/>
          </a:p>
          <a:p>
            <a:pPr indent="0" lvl="0" marL="0" rtl="0" algn="l">
              <a:lnSpc>
                <a:spcPct val="114000"/>
              </a:lnSpc>
              <a:spcBef>
                <a:spcPts val="1200"/>
              </a:spcBef>
              <a:spcAft>
                <a:spcPts val="0"/>
              </a:spcAft>
              <a:buClr>
                <a:schemeClr val="dk1"/>
              </a:buClr>
              <a:buFont typeface="Georgia"/>
              <a:buNone/>
            </a:pPr>
            <a:r>
              <a:rPr lang="en"/>
              <a:t>		</a:t>
            </a:r>
            <a:r>
              <a:rPr b="1" lang="en"/>
              <a:t>SELECT * FROM products LIMIT 100;</a:t>
            </a:r>
            <a:endParaRPr/>
          </a:p>
          <a:p>
            <a:pPr indent="0" lvl="0" marL="0" rtl="0" algn="l">
              <a:lnSpc>
                <a:spcPct val="115000"/>
              </a:lnSpc>
              <a:spcBef>
                <a:spcPts val="1000"/>
              </a:spcBef>
              <a:spcAft>
                <a:spcPts val="0"/>
              </a:spcAft>
              <a:buClr>
                <a:schemeClr val="dk1"/>
              </a:buClr>
              <a:buSzPts val="1100"/>
              <a:buFont typeface="Arial"/>
              <a:buNone/>
            </a:pPr>
            <a:r>
              <a:rPr lang="en"/>
              <a:t>Take a closer look at the syntax above and try answering these questions:</a:t>
            </a:r>
            <a:endParaRPr/>
          </a:p>
          <a:p>
            <a:pPr indent="-342900" lvl="0" marL="914400" rtl="0" algn="l">
              <a:lnSpc>
                <a:spcPct val="114000"/>
              </a:lnSpc>
              <a:spcBef>
                <a:spcPts val="600"/>
              </a:spcBef>
              <a:spcAft>
                <a:spcPts val="0"/>
              </a:spcAft>
              <a:buSzPts val="1800"/>
              <a:buChar char="❏"/>
            </a:pPr>
            <a:r>
              <a:rPr lang="en" sz="1800"/>
              <a:t>What does </a:t>
            </a:r>
            <a:r>
              <a:rPr b="1" lang="en" sz="1800"/>
              <a:t>*</a:t>
            </a:r>
            <a:r>
              <a:rPr lang="en" sz="1800"/>
              <a:t> mean? </a:t>
            </a:r>
            <a:endParaRPr sz="1800"/>
          </a:p>
          <a:p>
            <a:pPr indent="-342900" lvl="0" marL="914400" rtl="0" algn="l">
              <a:lnSpc>
                <a:spcPct val="114000"/>
              </a:lnSpc>
              <a:spcBef>
                <a:spcPts val="0"/>
              </a:spcBef>
              <a:spcAft>
                <a:spcPts val="0"/>
              </a:spcAft>
              <a:buSzPts val="1800"/>
              <a:buChar char="❏"/>
            </a:pPr>
            <a:r>
              <a:rPr lang="en" sz="1800"/>
              <a:t>What does </a:t>
            </a:r>
            <a:r>
              <a:rPr b="1" lang="en" sz="1800"/>
              <a:t>FROM products</a:t>
            </a:r>
            <a:r>
              <a:rPr lang="en" sz="1800"/>
              <a:t> mean?   </a:t>
            </a:r>
            <a:endParaRPr sz="1800"/>
          </a:p>
          <a:p>
            <a:pPr indent="-342900" lvl="0" marL="914400" rtl="0" algn="l">
              <a:lnSpc>
                <a:spcPct val="114000"/>
              </a:lnSpc>
              <a:spcBef>
                <a:spcPts val="0"/>
              </a:spcBef>
              <a:spcAft>
                <a:spcPts val="0"/>
              </a:spcAft>
              <a:buSzPts val="1800"/>
              <a:buChar char="❏"/>
            </a:pPr>
            <a:r>
              <a:rPr lang="en" sz="1800"/>
              <a:t>What does the </a:t>
            </a:r>
            <a:r>
              <a:rPr b="1" lang="en" sz="1800"/>
              <a:t>LIMIT</a:t>
            </a:r>
            <a:r>
              <a:rPr lang="en" sz="1800"/>
              <a:t> do?</a:t>
            </a:r>
            <a:endParaRPr sz="1800">
              <a:latin typeface="Proxima Nova Semibold"/>
              <a:ea typeface="Proxima Nova Semibold"/>
              <a:cs typeface="Proxima Nova Semibold"/>
              <a:sym typeface="Proxima Nova Semibold"/>
            </a:endParaRPr>
          </a:p>
        </p:txBody>
      </p:sp>
      <p:pic>
        <p:nvPicPr>
          <p:cNvPr id="625" name="Google Shape;625;p67"/>
          <p:cNvPicPr preferRelativeResize="0"/>
          <p:nvPr/>
        </p:nvPicPr>
        <p:blipFill>
          <a:blip r:embed="rId3">
            <a:alphaModFix/>
          </a:blip>
          <a:stretch>
            <a:fillRect/>
          </a:stretch>
        </p:blipFill>
        <p:spPr>
          <a:xfrm>
            <a:off x="6268375" y="2362099"/>
            <a:ext cx="2233702" cy="2233702"/>
          </a:xfrm>
          <a:prstGeom prst="rect">
            <a:avLst/>
          </a:prstGeom>
          <a:noFill/>
          <a:ln>
            <a:noFill/>
          </a:ln>
        </p:spPr>
      </p:pic>
      <p:sp>
        <p:nvSpPr>
          <p:cNvPr id="626" name="Google Shape;626;p6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SQL Query Order of Construction</a:t>
            </a:r>
            <a:endParaRPr/>
          </a:p>
        </p:txBody>
      </p:sp>
      <p:sp>
        <p:nvSpPr>
          <p:cNvPr id="632" name="Google Shape;632;p68"/>
          <p:cNvSpPr txBox="1"/>
          <p:nvPr>
            <p:ph idx="4294967295" type="body"/>
          </p:nvPr>
        </p:nvSpPr>
        <p:spPr>
          <a:xfrm>
            <a:off x="457200" y="973950"/>
            <a:ext cx="5376900" cy="3567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chemeClr val="dk1"/>
                </a:solidFill>
              </a:rPr>
              <a:t>SELECT</a:t>
            </a:r>
            <a:r>
              <a:rPr lang="en">
                <a:solidFill>
                  <a:schemeClr val="dk1"/>
                </a:solidFill>
              </a:rPr>
              <a:t> picks the columns. </a:t>
            </a:r>
            <a:endParaRPr>
              <a:solidFill>
                <a:schemeClr val="dk1"/>
              </a:solidFill>
            </a:endParaRPr>
          </a:p>
          <a:p>
            <a:pPr indent="0" lvl="0" marL="0" rtl="0" algn="l">
              <a:lnSpc>
                <a:spcPct val="120000"/>
              </a:lnSpc>
              <a:spcBef>
                <a:spcPts val="1100"/>
              </a:spcBef>
              <a:spcAft>
                <a:spcPts val="0"/>
              </a:spcAft>
              <a:buNone/>
            </a:pPr>
            <a:r>
              <a:rPr b="1" lang="en">
                <a:solidFill>
                  <a:schemeClr val="dk1"/>
                </a:solidFill>
              </a:rPr>
              <a:t>FROM</a:t>
            </a:r>
            <a:r>
              <a:rPr lang="en">
                <a:solidFill>
                  <a:schemeClr val="dk1"/>
                </a:solidFill>
              </a:rPr>
              <a:t> points to the table.</a:t>
            </a:r>
            <a:endParaRPr>
              <a:solidFill>
                <a:schemeClr val="dk1"/>
              </a:solidFill>
            </a:endParaRPr>
          </a:p>
          <a:p>
            <a:pPr indent="0" lvl="0" marL="0" rtl="0" algn="l">
              <a:lnSpc>
                <a:spcPct val="120000"/>
              </a:lnSpc>
              <a:spcBef>
                <a:spcPts val="1100"/>
              </a:spcBef>
              <a:spcAft>
                <a:spcPts val="0"/>
              </a:spcAft>
              <a:buNone/>
            </a:pPr>
            <a:r>
              <a:rPr b="1" lang="en">
                <a:solidFill>
                  <a:srgbClr val="B7B7B7"/>
                </a:solidFill>
              </a:rPr>
              <a:t>WHERE</a:t>
            </a:r>
            <a:r>
              <a:rPr lang="en">
                <a:solidFill>
                  <a:srgbClr val="B7B7B7"/>
                </a:solidFill>
              </a:rPr>
              <a:t> puts filters on rows.</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GROUP BY</a:t>
            </a:r>
            <a:r>
              <a:rPr lang="en">
                <a:solidFill>
                  <a:srgbClr val="B7B7B7"/>
                </a:solidFill>
              </a:rPr>
              <a:t> aggregates across values of a variable.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HAVING</a:t>
            </a:r>
            <a:r>
              <a:rPr lang="en">
                <a:solidFill>
                  <a:srgbClr val="B7B7B7"/>
                </a:solidFill>
              </a:rPr>
              <a:t> filters aggregated values </a:t>
            </a:r>
            <a:r>
              <a:rPr b="1" i="1" lang="en">
                <a:solidFill>
                  <a:srgbClr val="B7B7B7"/>
                </a:solidFill>
              </a:rPr>
              <a:t>after</a:t>
            </a:r>
            <a:r>
              <a:rPr lang="en">
                <a:solidFill>
                  <a:srgbClr val="B7B7B7"/>
                </a:solidFill>
              </a:rPr>
              <a:t> they have been grouped.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ORDER BY</a:t>
            </a:r>
            <a:r>
              <a:rPr lang="en">
                <a:solidFill>
                  <a:srgbClr val="B7B7B7"/>
                </a:solidFill>
              </a:rPr>
              <a:t> sorts the results.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LIMIT</a:t>
            </a:r>
            <a:r>
              <a:rPr lang="en">
                <a:solidFill>
                  <a:srgbClr val="B7B7B7"/>
                </a:solidFill>
              </a:rPr>
              <a:t> limits results to the first </a:t>
            </a:r>
            <a:r>
              <a:rPr b="1" lang="en">
                <a:solidFill>
                  <a:srgbClr val="B7B7B7"/>
                </a:solidFill>
              </a:rPr>
              <a:t>n</a:t>
            </a:r>
            <a:r>
              <a:rPr lang="en">
                <a:solidFill>
                  <a:srgbClr val="B7B7B7"/>
                </a:solidFill>
              </a:rPr>
              <a:t> rows.</a:t>
            </a:r>
            <a:endParaRPr>
              <a:solidFill>
                <a:srgbClr val="B7B7B7"/>
              </a:solidFill>
            </a:endParaRPr>
          </a:p>
          <a:p>
            <a:pPr indent="0" lvl="0" marL="0" rtl="0" algn="l">
              <a:spcBef>
                <a:spcPts val="0"/>
              </a:spcBef>
              <a:spcAft>
                <a:spcPts val="1600"/>
              </a:spcAft>
              <a:buNone/>
            </a:pPr>
            <a:r>
              <a:t/>
            </a:r>
            <a:endParaRPr>
              <a:solidFill>
                <a:srgbClr val="B7B7B7"/>
              </a:solidFill>
            </a:endParaRPr>
          </a:p>
        </p:txBody>
      </p:sp>
      <p:sp>
        <p:nvSpPr>
          <p:cNvPr id="633" name="Google Shape;633;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34" name="Google Shape;634;p68"/>
          <p:cNvSpPr/>
          <p:nvPr/>
        </p:nvSpPr>
        <p:spPr>
          <a:xfrm>
            <a:off x="457200" y="973950"/>
            <a:ext cx="3029400" cy="9699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5" name="Google Shape;635;p68"/>
          <p:cNvPicPr preferRelativeResize="0"/>
          <p:nvPr/>
        </p:nvPicPr>
        <p:blipFill rotWithShape="1">
          <a:blip r:embed="rId3">
            <a:alphaModFix/>
          </a:blip>
          <a:srcRect b="0" l="0" r="0" t="0"/>
          <a:stretch/>
        </p:blipFill>
        <p:spPr>
          <a:xfrm>
            <a:off x="5759549" y="1136175"/>
            <a:ext cx="3071398" cy="3071500"/>
          </a:xfrm>
          <a:prstGeom prst="rect">
            <a:avLst/>
          </a:prstGeom>
          <a:noFill/>
          <a:ln>
            <a:noFill/>
          </a:ln>
        </p:spPr>
      </p:pic>
      <p:sp>
        <p:nvSpPr>
          <p:cNvPr id="636" name="Google Shape;636;p68"/>
          <p:cNvSpPr txBox="1"/>
          <p:nvPr/>
        </p:nvSpPr>
        <p:spPr>
          <a:xfrm>
            <a:off x="6458850" y="1399325"/>
            <a:ext cx="20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 Query Building</a:t>
            </a:r>
            <a:endParaRPr>
              <a:latin typeface="Proxima Nova"/>
              <a:ea typeface="Proxima Nova"/>
              <a:cs typeface="Proxima Nova"/>
              <a:sym typeface="Proxima Nova"/>
            </a:endParaRPr>
          </a:p>
        </p:txBody>
      </p:sp>
      <p:sp>
        <p:nvSpPr>
          <p:cNvPr id="637" name="Google Shape;637;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69"/>
          <p:cNvSpPr txBox="1"/>
          <p:nvPr/>
        </p:nvSpPr>
        <p:spPr>
          <a:xfrm>
            <a:off x="457200" y="999650"/>
            <a:ext cx="8229600" cy="353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Common punctuation:</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Signal the end of your SQL query with a semicolon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Commas separate column names in an output list (,).</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Use single quotations around text/strings ('Nokia').</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600">
                <a:solidFill>
                  <a:schemeClr val="dk1"/>
                </a:solidFill>
                <a:latin typeface="Proxima Nova"/>
                <a:ea typeface="Proxima Nova"/>
                <a:cs typeface="Proxima Nova"/>
                <a:sym typeface="Proxima Nova"/>
              </a:rPr>
              <a:t>Query code spacing:</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SQL only requires a single white space to separate elements.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Carriage returns</a:t>
            </a:r>
            <a:r>
              <a:rPr lang="en" sz="1600">
                <a:solidFill>
                  <a:schemeClr val="dk1"/>
                </a:solidFill>
                <a:latin typeface="Proxima Nova"/>
                <a:ea typeface="Proxima Nova"/>
                <a:cs typeface="Proxima Nova"/>
                <a:sym typeface="Proxima Nova"/>
              </a:rPr>
              <a:t> are often used to enhance readability.</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Notes within queries:</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Always provide comments (source, revision, author, etc.).</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Comments are made after typing double dashes or the pair /*   */.</a:t>
            </a:r>
            <a:endParaRPr sz="1600">
              <a:solidFill>
                <a:schemeClr val="dk1"/>
              </a:solidFill>
              <a:latin typeface="Proxima Nova"/>
              <a:ea typeface="Proxima Nova"/>
              <a:cs typeface="Proxima Nova"/>
              <a:sym typeface="Proxima Nova"/>
            </a:endParaRPr>
          </a:p>
        </p:txBody>
      </p:sp>
      <p:sp>
        <p:nvSpPr>
          <p:cNvPr id="643" name="Google Shape;643;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Practicing Good SQL Grammar </a:t>
            </a:r>
            <a:endParaRPr/>
          </a:p>
        </p:txBody>
      </p:sp>
      <p:sp>
        <p:nvSpPr>
          <p:cNvPr id="644" name="Google Shape;644;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45" name="Google Shape;645;p69"/>
          <p:cNvSpPr/>
          <p:nvPr/>
        </p:nvSpPr>
        <p:spPr>
          <a:xfrm>
            <a:off x="6079500" y="1386425"/>
            <a:ext cx="2675100" cy="940200"/>
          </a:xfrm>
          <a:prstGeom prst="rect">
            <a:avLst/>
          </a:prstGeom>
          <a:no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2"/>
                </a:solidFill>
                <a:latin typeface="Inconsolata"/>
                <a:ea typeface="Inconsolata"/>
                <a:cs typeface="Inconsolata"/>
                <a:sym typeface="Inconsolata"/>
              </a:rPr>
              <a:t>SELECT</a:t>
            </a:r>
            <a:r>
              <a:rPr lang="en">
                <a:solidFill>
                  <a:srgbClr val="24292E"/>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column1</a:t>
            </a:r>
            <a:r>
              <a:rPr lang="en">
                <a:latin typeface="Inconsolata"/>
                <a:ea typeface="Inconsolata"/>
                <a:cs typeface="Inconsolata"/>
                <a:sym typeface="Inconsolata"/>
              </a:rPr>
              <a:t>,</a:t>
            </a:r>
            <a:r>
              <a:rPr lang="en">
                <a:solidFill>
                  <a:srgbClr val="005CC5"/>
                </a:solidFill>
                <a:latin typeface="Inconsolata"/>
                <a:ea typeface="Inconsolata"/>
                <a:cs typeface="Inconsolata"/>
                <a:sym typeface="Inconsolata"/>
              </a:rPr>
              <a:t> column2</a:t>
            </a:r>
            <a:br>
              <a:rPr lang="en">
                <a:solidFill>
                  <a:srgbClr val="24292E"/>
                </a:solidFill>
                <a:latin typeface="Inconsolata"/>
                <a:ea typeface="Inconsolata"/>
                <a:cs typeface="Inconsolata"/>
                <a:sym typeface="Inconsolata"/>
              </a:rPr>
            </a:br>
            <a:r>
              <a:rPr lang="en">
                <a:solidFill>
                  <a:schemeClr val="dk2"/>
                </a:solidFill>
                <a:latin typeface="Inconsolata"/>
                <a:ea typeface="Inconsolata"/>
                <a:cs typeface="Inconsolata"/>
                <a:sym typeface="Inconsolata"/>
              </a:rPr>
              <a:t>FROM</a:t>
            </a:r>
            <a:r>
              <a:rPr lang="en">
                <a:solidFill>
                  <a:srgbClr val="24292E"/>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table</a:t>
            </a:r>
            <a:r>
              <a:rPr lang="en">
                <a:solidFill>
                  <a:srgbClr val="005CC5"/>
                </a:solidFill>
                <a:latin typeface="Inconsolata"/>
                <a:ea typeface="Inconsolata"/>
                <a:cs typeface="Inconsolata"/>
                <a:sym typeface="Inconsolata"/>
              </a:rPr>
              <a:t> </a:t>
            </a:r>
            <a:r>
              <a:rPr lang="en">
                <a:solidFill>
                  <a:schemeClr val="lt2"/>
                </a:solidFill>
                <a:latin typeface="Inconsolata"/>
                <a:ea typeface="Inconsolata"/>
                <a:cs typeface="Inconsolata"/>
                <a:sym typeface="Inconsolata"/>
              </a:rPr>
              <a:t>-- important note</a:t>
            </a:r>
            <a:endParaRPr>
              <a:solidFill>
                <a:schemeClr val="lt2"/>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100"/>
              <a:buFont typeface="Arial"/>
              <a:buNone/>
            </a:pPr>
            <a:r>
              <a:rPr lang="en">
                <a:solidFill>
                  <a:schemeClr val="dk2"/>
                </a:solidFill>
                <a:latin typeface="Inconsolata"/>
                <a:ea typeface="Inconsolata"/>
                <a:cs typeface="Inconsolata"/>
                <a:sym typeface="Inconsolata"/>
              </a:rPr>
              <a:t>WHERE</a:t>
            </a:r>
            <a:r>
              <a:rPr lang="en">
                <a:solidFill>
                  <a:srgbClr val="24292E"/>
                </a:solidFill>
                <a:latin typeface="Inconsolata"/>
                <a:ea typeface="Inconsolata"/>
                <a:cs typeface="Inconsolata"/>
                <a:sym typeface="Inconsolata"/>
              </a:rPr>
              <a:t> </a:t>
            </a:r>
            <a:r>
              <a:rPr lang="en">
                <a:solidFill>
                  <a:srgbClr val="005CC5"/>
                </a:solidFill>
                <a:latin typeface="Inconsolata"/>
                <a:ea typeface="Inconsolata"/>
                <a:cs typeface="Inconsolata"/>
                <a:sym typeface="Inconsolata"/>
              </a:rPr>
              <a:t>column1 = 'Some Text'</a:t>
            </a:r>
            <a:r>
              <a:rPr lang="en">
                <a:solidFill>
                  <a:srgbClr val="24292E"/>
                </a:solidFill>
                <a:latin typeface="Inconsolata"/>
                <a:ea typeface="Inconsolata"/>
                <a:cs typeface="Inconsolata"/>
                <a:sym typeface="Inconsolata"/>
              </a:rPr>
              <a:t>;</a:t>
            </a:r>
            <a:endParaRPr b="1">
              <a:solidFill>
                <a:srgbClr val="7A1743"/>
              </a:solidFill>
              <a:latin typeface="Inconsolata"/>
              <a:ea typeface="Inconsolata"/>
              <a:cs typeface="Inconsolata"/>
              <a:sym typeface="Inconsolata"/>
            </a:endParaRPr>
          </a:p>
        </p:txBody>
      </p:sp>
      <p:sp>
        <p:nvSpPr>
          <p:cNvPr id="646" name="Google Shape;646;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Modifying a Query </a:t>
            </a:r>
            <a:endParaRPr b="1">
              <a:solidFill>
                <a:srgbClr val="FFFFFF"/>
              </a:solidFill>
            </a:endParaRPr>
          </a:p>
        </p:txBody>
      </p:sp>
      <p:sp>
        <p:nvSpPr>
          <p:cNvPr id="652" name="Google Shape;652;p7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53" name="Google Shape;653;p7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t>All queries can be run in the pgAdmin SQL window. For the remainder of the lesson, we’ll practice modifying queries. </a:t>
            </a:r>
            <a:endParaRPr/>
          </a:p>
          <a:p>
            <a:pPr indent="0" lvl="0" marL="0" rtl="0" algn="l">
              <a:lnSpc>
                <a:spcPct val="114000"/>
              </a:lnSpc>
              <a:spcBef>
                <a:spcPts val="1000"/>
              </a:spcBef>
              <a:spcAft>
                <a:spcPts val="0"/>
              </a:spcAft>
              <a:buClr>
                <a:schemeClr val="dk1"/>
              </a:buClr>
              <a:buSzPts val="1100"/>
              <a:buFont typeface="Arial"/>
              <a:buNone/>
            </a:pPr>
            <a:r>
              <a:rPr b="1" lang="en">
                <a:highlight>
                  <a:srgbClr val="FFFFFF"/>
                </a:highlight>
              </a:rPr>
              <a:t>If we wanted to return the product ID and product name, which table would we use?</a:t>
            </a:r>
            <a:endParaRPr b="1"/>
          </a:p>
          <a:p>
            <a:pPr indent="0" lvl="0" marL="0" rtl="0" algn="l">
              <a:lnSpc>
                <a:spcPct val="100000"/>
              </a:lnSpc>
              <a:spcBef>
                <a:spcPts val="1000"/>
              </a:spcBef>
              <a:spcAft>
                <a:spcPts val="0"/>
              </a:spcAft>
              <a:buNone/>
            </a:pPr>
            <a:r>
              <a:rPr lang="en"/>
              <a:t>First, we can tell </a:t>
            </a:r>
            <a:r>
              <a:rPr b="1" lang="en"/>
              <a:t>SELECT</a:t>
            </a:r>
            <a:r>
              <a:rPr lang="en"/>
              <a:t> which columns or variables we want:</a:t>
            </a:r>
            <a:endParaRPr/>
          </a:p>
          <a:p>
            <a:pPr indent="457200" lvl="0" marL="0" rtl="0" algn="l">
              <a:lnSpc>
                <a:spcPct val="100000"/>
              </a:lnSpc>
              <a:spcBef>
                <a:spcPts val="1200"/>
              </a:spcBef>
              <a:spcAft>
                <a:spcPts val="0"/>
              </a:spcAft>
              <a:buNone/>
            </a:pPr>
            <a:r>
              <a:rPr b="1" lang="en">
                <a:latin typeface="Inconsolata"/>
                <a:ea typeface="Inconsolata"/>
                <a:cs typeface="Inconsolata"/>
                <a:sym typeface="Inconsolata"/>
              </a:rPr>
              <a:t>SELECT</a:t>
            </a:r>
            <a:r>
              <a:rPr lang="en">
                <a:latin typeface="Inconsolata"/>
                <a:ea typeface="Inconsolata"/>
                <a:cs typeface="Inconsolata"/>
                <a:sym typeface="Inconsolata"/>
              </a:rPr>
              <a:t> product_id, product_name </a:t>
            </a:r>
            <a:endParaRPr>
              <a:latin typeface="Inconsolata"/>
              <a:ea typeface="Inconsolata"/>
              <a:cs typeface="Inconsolata"/>
              <a:sym typeface="Inconsolata"/>
            </a:endParaRPr>
          </a:p>
          <a:p>
            <a:pPr indent="457200" lvl="0" marL="0" rtl="0" algn="l">
              <a:lnSpc>
                <a:spcPct val="100000"/>
              </a:lnSpc>
              <a:spcBef>
                <a:spcPts val="1200"/>
              </a:spcBef>
              <a:spcAft>
                <a:spcPts val="0"/>
              </a:spcAft>
              <a:buNone/>
            </a:pPr>
            <a:r>
              <a:rPr b="1" lang="en">
                <a:latin typeface="Inconsolata"/>
                <a:ea typeface="Inconsolata"/>
                <a:cs typeface="Inconsolata"/>
                <a:sym typeface="Inconsolata"/>
              </a:rPr>
              <a:t>FROM</a:t>
            </a:r>
            <a:r>
              <a:rPr lang="en">
                <a:latin typeface="Inconsolata"/>
                <a:ea typeface="Inconsolata"/>
                <a:cs typeface="Inconsolata"/>
                <a:sym typeface="Inconsolata"/>
              </a:rPr>
              <a:t> products;</a:t>
            </a:r>
            <a:endParaRPr>
              <a:latin typeface="Inconsolata"/>
              <a:ea typeface="Inconsolata"/>
              <a:cs typeface="Inconsolata"/>
              <a:sym typeface="Inconsolata"/>
            </a:endParaRPr>
          </a:p>
          <a:p>
            <a:pPr indent="0" lvl="0" marL="0" rtl="0" algn="l">
              <a:lnSpc>
                <a:spcPct val="100000"/>
              </a:lnSpc>
              <a:spcBef>
                <a:spcPts val="1800"/>
              </a:spcBef>
              <a:spcAft>
                <a:spcPts val="1000"/>
              </a:spcAft>
              <a:buClr>
                <a:schemeClr val="dk1"/>
              </a:buClr>
              <a:buSzPts val="1100"/>
              <a:buFont typeface="Arial"/>
              <a:buNone/>
            </a:pPr>
            <a:r>
              <a:t/>
            </a:r>
            <a:endParaRPr sz="1600"/>
          </a:p>
        </p:txBody>
      </p:sp>
      <p:sp>
        <p:nvSpPr>
          <p:cNvPr id="654" name="Google Shape;654;p7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55" name="Google Shape;655;p7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59" name="Shape 659"/>
        <p:cNvGrpSpPr/>
        <p:nvPr/>
      </p:nvGrpSpPr>
      <p:grpSpPr>
        <a:xfrm>
          <a:off x="0" y="0"/>
          <a:ext cx="0" cy="0"/>
          <a:chOff x="0" y="0"/>
          <a:chExt cx="0" cy="0"/>
        </a:xfrm>
      </p:grpSpPr>
      <p:sp>
        <p:nvSpPr>
          <p:cNvPr id="660" name="Google Shape;660;p71"/>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solo activity provides students with an opportunity to turn stakeholders questions into SQL syntax. </a:t>
            </a:r>
            <a:endParaRPr sz="1400"/>
          </a:p>
          <a:p>
            <a:pPr indent="0" lvl="0" marL="0" rtl="0" algn="l">
              <a:spcBef>
                <a:spcPts val="1600"/>
              </a:spcBef>
              <a:spcAft>
                <a:spcPts val="0"/>
              </a:spcAft>
              <a:buNone/>
            </a:pPr>
            <a:r>
              <a:rPr lang="en" sz="1400"/>
              <a:t>The prompt is intentionally </a:t>
            </a:r>
            <a:r>
              <a:rPr lang="en" sz="1400"/>
              <a:t>straightforward</a:t>
            </a:r>
            <a:r>
              <a:rPr lang="en" sz="1400"/>
              <a:t> to build confidence in the fundamentals.</a:t>
            </a:r>
            <a:endParaRPr sz="1400"/>
          </a:p>
          <a:p>
            <a:pPr indent="0" lvl="0" marL="0" rtl="0" algn="l">
              <a:spcBef>
                <a:spcPts val="1600"/>
              </a:spcBef>
              <a:spcAft>
                <a:spcPts val="0"/>
              </a:spcAft>
              <a:buNone/>
            </a:pPr>
            <a:r>
              <a:rPr lang="en" sz="1400">
                <a:solidFill>
                  <a:schemeClr val="dk1"/>
                </a:solidFill>
              </a:rPr>
              <a:t>Give participants </a:t>
            </a:r>
            <a:r>
              <a:rPr b="1" lang="en" sz="1400">
                <a:solidFill>
                  <a:schemeClr val="dk1"/>
                </a:solidFill>
              </a:rPr>
              <a:t>five minutes</a:t>
            </a:r>
            <a:r>
              <a:rPr lang="en" sz="1400">
                <a:solidFill>
                  <a:schemeClr val="dk1"/>
                </a:solidFill>
              </a:rPr>
              <a:t> to write the query on their own. Then, advance the slides to the solution slide and break down the query and how it relates to the stakeholder’s question. </a:t>
            </a:r>
            <a:endParaRPr sz="1400">
              <a:solidFill>
                <a:schemeClr val="dk1"/>
              </a:solidFill>
            </a:endParaRPr>
          </a:p>
          <a:p>
            <a:pPr indent="0" lvl="0" marL="0" rtl="0" algn="l">
              <a:spcBef>
                <a:spcPts val="1600"/>
              </a:spcBef>
              <a:spcAft>
                <a:spcPts val="1600"/>
              </a:spcAft>
              <a:buNone/>
            </a:pPr>
            <a:r>
              <a:rPr lang="en" sz="1400">
                <a:solidFill>
                  <a:schemeClr val="dk1"/>
                </a:solidFill>
              </a:rPr>
              <a:t>Pause and allow students to ask questions/clarification.</a:t>
            </a:r>
            <a:endParaRPr sz="1400"/>
          </a:p>
        </p:txBody>
      </p:sp>
      <p:sp>
        <p:nvSpPr>
          <p:cNvPr id="661" name="Google Shape;661;p7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Solo Activity</a:t>
            </a:r>
            <a:endParaRPr/>
          </a:p>
        </p:txBody>
      </p:sp>
      <p:sp>
        <p:nvSpPr>
          <p:cNvPr id="662" name="Google Shape;662;p7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63" name="Google Shape;663;p71"/>
          <p:cNvSpPr/>
          <p:nvPr/>
        </p:nvSpPr>
        <p:spPr>
          <a:xfrm>
            <a:off x="742270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SQL Bootcamp</a:t>
            </a:r>
            <a:endParaRPr/>
          </a:p>
        </p:txBody>
      </p:sp>
      <p:sp>
        <p:nvSpPr>
          <p:cNvPr id="298" name="Google Shape;298;p3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Work with </a:t>
            </a:r>
            <a:r>
              <a:rPr b="1" i="1" lang="en"/>
              <a:t>your group</a:t>
            </a:r>
            <a:r>
              <a:rPr b="1" i="1" lang="en"/>
              <a:t> to return all countries, states, and salespeople.</a:t>
            </a:r>
            <a:endParaRPr b="1" i="1"/>
          </a:p>
          <a:p>
            <a:pPr indent="0" lvl="0" marL="0" rtl="0" algn="ctr">
              <a:spcBef>
                <a:spcPts val="1600"/>
              </a:spcBef>
              <a:spcAft>
                <a:spcPts val="1600"/>
              </a:spcAft>
              <a:buNone/>
            </a:pPr>
            <a:r>
              <a:rPr b="1" i="1" lang="en"/>
              <a:t>Which table would you use and which columns do you need to return?</a:t>
            </a:r>
            <a:endParaRPr b="1" i="1"/>
          </a:p>
        </p:txBody>
      </p:sp>
      <p:sp>
        <p:nvSpPr>
          <p:cNvPr id="669" name="Google Shape;669;p7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Modifying a Query</a:t>
            </a:r>
            <a:endParaRPr/>
          </a:p>
        </p:txBody>
      </p:sp>
      <p:sp>
        <p:nvSpPr>
          <p:cNvPr id="670" name="Google Shape;670;p7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71" name="Google Shape;671;p7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a:t>
            </a:r>
            <a:r>
              <a:rPr lang="en"/>
              <a:t> minutes</a:t>
            </a:r>
            <a:endParaRPr/>
          </a:p>
        </p:txBody>
      </p:sp>
      <p:sp>
        <p:nvSpPr>
          <p:cNvPr id="672" name="Google Shape;672;p7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73" name="Google Shape;673;p7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7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Your query should look like this: </a:t>
            </a:r>
            <a:endParaRPr b="1">
              <a:latin typeface="Inconsolata"/>
              <a:ea typeface="Inconsolata"/>
              <a:cs typeface="Inconsolata"/>
              <a:sym typeface="Inconsolata"/>
            </a:endParaRPr>
          </a:p>
          <a:p>
            <a:pPr indent="0" lvl="0" marL="457200" rtl="0" algn="l">
              <a:spcBef>
                <a:spcPts val="1600"/>
              </a:spcBef>
              <a:spcAft>
                <a:spcPts val="0"/>
              </a:spcAft>
              <a:buNone/>
            </a:pPr>
            <a:r>
              <a:rPr b="1" lang="en">
                <a:latin typeface="Inconsolata"/>
                <a:ea typeface="Inconsolata"/>
                <a:cs typeface="Inconsolata"/>
                <a:sym typeface="Inconsolata"/>
              </a:rPr>
              <a:t>SELECT</a:t>
            </a:r>
            <a:r>
              <a:rPr lang="en">
                <a:latin typeface="Inconsolata"/>
                <a:ea typeface="Inconsolata"/>
                <a:cs typeface="Inconsolata"/>
                <a:sym typeface="Inconsolata"/>
              </a:rPr>
              <a:t> country, state, salesperson</a:t>
            </a:r>
            <a:endParaRPr>
              <a:latin typeface="Inconsolata"/>
              <a:ea typeface="Inconsolata"/>
              <a:cs typeface="Inconsolata"/>
              <a:sym typeface="Inconsolata"/>
            </a:endParaRPr>
          </a:p>
          <a:p>
            <a:pPr indent="0" lvl="0" marL="457200" rtl="0" algn="l">
              <a:spcBef>
                <a:spcPts val="1600"/>
              </a:spcBef>
              <a:spcAft>
                <a:spcPts val="1600"/>
              </a:spcAft>
              <a:buNone/>
            </a:pPr>
            <a:r>
              <a:rPr b="1" lang="en">
                <a:latin typeface="Inconsolata"/>
                <a:ea typeface="Inconsolata"/>
                <a:cs typeface="Inconsolata"/>
                <a:sym typeface="Inconsolata"/>
              </a:rPr>
              <a:t>FROM</a:t>
            </a:r>
            <a:r>
              <a:rPr lang="en">
                <a:latin typeface="Inconsolata"/>
                <a:ea typeface="Inconsolata"/>
                <a:cs typeface="Inconsolata"/>
                <a:sym typeface="Inconsolata"/>
              </a:rPr>
              <a:t> regions;</a:t>
            </a:r>
            <a:endParaRPr>
              <a:latin typeface="Inconsolata"/>
              <a:ea typeface="Inconsolata"/>
              <a:cs typeface="Inconsolata"/>
              <a:sym typeface="Inconsolata"/>
            </a:endParaRPr>
          </a:p>
        </p:txBody>
      </p:sp>
      <p:sp>
        <p:nvSpPr>
          <p:cNvPr id="679" name="Google Shape;679;p7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Modifying a Query | Solution</a:t>
            </a:r>
            <a:endParaRPr/>
          </a:p>
        </p:txBody>
      </p:sp>
      <p:sp>
        <p:nvSpPr>
          <p:cNvPr id="680" name="Google Shape;680;p7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81" name="Google Shape;681;p7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2" name="Google Shape;682;p7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4"/>
          <p:cNvSpPr txBox="1"/>
          <p:nvPr>
            <p:ph type="title"/>
          </p:nvPr>
        </p:nvSpPr>
        <p:spPr>
          <a:xfrm>
            <a:off x="457200" y="300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Introducing SELECT DISTINCT</a:t>
            </a:r>
            <a:endParaRPr/>
          </a:p>
        </p:txBody>
      </p:sp>
      <p:sp>
        <p:nvSpPr>
          <p:cNvPr id="688" name="Google Shape;688;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89" name="Google Shape;689;p74"/>
          <p:cNvSpPr txBox="1"/>
          <p:nvPr/>
        </p:nvSpPr>
        <p:spPr>
          <a:xfrm>
            <a:off x="457200" y="1190475"/>
            <a:ext cx="4449600" cy="334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SELECT DISTINCT </a:t>
            </a:r>
            <a:r>
              <a:rPr lang="en" sz="1800">
                <a:solidFill>
                  <a:schemeClr val="dk1"/>
                </a:solidFill>
                <a:latin typeface="Proxima Nova"/>
                <a:ea typeface="Proxima Nova"/>
                <a:cs typeface="Proxima Nova"/>
                <a:sym typeface="Proxima Nova"/>
              </a:rPr>
              <a:t>returns a unique combination of values for all columns selected.</a:t>
            </a:r>
            <a:br>
              <a:rPr lang="en" sz="1800">
                <a:solidFill>
                  <a:schemeClr val="dk1"/>
                </a:solidFill>
                <a:latin typeface="Proxima Nova"/>
                <a:ea typeface="Proxima Nova"/>
                <a:cs typeface="Proxima Nova"/>
                <a:sym typeface="Proxima Nova"/>
              </a:rPr>
            </a:b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Every row is </a:t>
            </a:r>
            <a:r>
              <a:rPr lang="en" sz="1800">
                <a:solidFill>
                  <a:schemeClr val="dk1"/>
                </a:solidFill>
                <a:latin typeface="Proxima Nova"/>
                <a:ea typeface="Proxima Nova"/>
                <a:cs typeface="Proxima Nova"/>
                <a:sym typeface="Proxima Nova"/>
              </a:rPr>
              <a:t>therefore </a:t>
            </a:r>
            <a:r>
              <a:rPr lang="en" sz="1800">
                <a:solidFill>
                  <a:schemeClr val="dk1"/>
                </a:solidFill>
                <a:latin typeface="Proxima Nova"/>
                <a:ea typeface="Proxima Nova"/>
                <a:cs typeface="Proxima Nova"/>
                <a:sym typeface="Proxima Nova"/>
              </a:rPr>
              <a:t>a unique combination of values and results in a de-duplicated table.</a:t>
            </a:r>
            <a:endParaRPr sz="1800">
              <a:solidFill>
                <a:schemeClr val="dk1"/>
              </a:solidFill>
              <a:latin typeface="Proxima Nova"/>
              <a:ea typeface="Proxima Nova"/>
              <a:cs typeface="Proxima Nova"/>
              <a:sym typeface="Proxima Nova"/>
            </a:endParaRPr>
          </a:p>
        </p:txBody>
      </p:sp>
      <p:sp>
        <p:nvSpPr>
          <p:cNvPr id="690" name="Google Shape;690;p74"/>
          <p:cNvSpPr/>
          <p:nvPr/>
        </p:nvSpPr>
        <p:spPr>
          <a:xfrm>
            <a:off x="5235850" y="1325375"/>
            <a:ext cx="3056700" cy="1246500"/>
          </a:xfrm>
          <a:prstGeom prst="rect">
            <a:avLst/>
          </a:prstGeom>
          <a:no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rPr lang="en">
                <a:solidFill>
                  <a:schemeClr val="dk2"/>
                </a:solidFill>
                <a:latin typeface="Inconsolata"/>
                <a:ea typeface="Inconsolata"/>
                <a:cs typeface="Inconsolata"/>
                <a:sym typeface="Inconsolata"/>
              </a:rPr>
              <a:t>SELECT DISTINCT</a:t>
            </a:r>
            <a:r>
              <a:rPr lang="en">
                <a:solidFill>
                  <a:srgbClr val="24292E"/>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column1</a:t>
            </a:r>
            <a:r>
              <a:rPr lang="en">
                <a:latin typeface="Inconsolata"/>
                <a:ea typeface="Inconsolata"/>
                <a:cs typeface="Inconsolata"/>
                <a:sym typeface="Inconsolata"/>
              </a:rPr>
              <a:t>,</a:t>
            </a:r>
            <a:r>
              <a:rPr lang="en">
                <a:solidFill>
                  <a:srgbClr val="005CC5"/>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column2</a:t>
            </a:r>
            <a:br>
              <a:rPr lang="en">
                <a:solidFill>
                  <a:srgbClr val="24292E"/>
                </a:solidFill>
                <a:latin typeface="Inconsolata"/>
                <a:ea typeface="Inconsolata"/>
                <a:cs typeface="Inconsolata"/>
                <a:sym typeface="Inconsolata"/>
              </a:rPr>
            </a:br>
            <a:r>
              <a:rPr lang="en">
                <a:solidFill>
                  <a:schemeClr val="dk2"/>
                </a:solidFill>
                <a:latin typeface="Inconsolata"/>
                <a:ea typeface="Inconsolata"/>
                <a:cs typeface="Inconsolata"/>
                <a:sym typeface="Inconsolata"/>
              </a:rPr>
              <a:t>FROM</a:t>
            </a:r>
            <a:r>
              <a:rPr lang="en">
                <a:solidFill>
                  <a:srgbClr val="24292E"/>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table</a:t>
            </a:r>
            <a:r>
              <a:rPr lang="en">
                <a:solidFill>
                  <a:srgbClr val="005CC5"/>
                </a:solidFill>
                <a:latin typeface="Inconsolata"/>
                <a:ea typeface="Inconsolata"/>
                <a:cs typeface="Inconsolata"/>
                <a:sym typeface="Inconsolata"/>
              </a:rPr>
              <a:t> </a:t>
            </a:r>
            <a:r>
              <a:rPr lang="en">
                <a:solidFill>
                  <a:schemeClr val="lt2"/>
                </a:solidFill>
                <a:latin typeface="Inconsolata"/>
                <a:ea typeface="Inconsolata"/>
                <a:cs typeface="Inconsolata"/>
                <a:sym typeface="Inconsolata"/>
              </a:rPr>
              <a:t>-- important note</a:t>
            </a:r>
            <a:endParaRPr>
              <a:solidFill>
                <a:schemeClr val="lt2"/>
              </a:solidFill>
              <a:latin typeface="Inconsolata"/>
              <a:ea typeface="Inconsolata"/>
              <a:cs typeface="Inconsolata"/>
              <a:sym typeface="Inconsolata"/>
            </a:endParaRPr>
          </a:p>
          <a:p>
            <a:pPr indent="0" lvl="0" marL="0" marR="0" rtl="0" algn="l">
              <a:lnSpc>
                <a:spcPct val="115000"/>
              </a:lnSpc>
              <a:spcBef>
                <a:spcPts val="0"/>
              </a:spcBef>
              <a:spcAft>
                <a:spcPts val="0"/>
              </a:spcAft>
              <a:buClr>
                <a:srgbClr val="000000"/>
              </a:buClr>
              <a:buSzPts val="1100"/>
              <a:buFont typeface="Arial"/>
              <a:buNone/>
            </a:pPr>
            <a:r>
              <a:rPr lang="en">
                <a:solidFill>
                  <a:schemeClr val="dk2"/>
                </a:solidFill>
                <a:latin typeface="Inconsolata"/>
                <a:ea typeface="Inconsolata"/>
                <a:cs typeface="Inconsolata"/>
                <a:sym typeface="Inconsolata"/>
              </a:rPr>
              <a:t>WHERE</a:t>
            </a:r>
            <a:r>
              <a:rPr lang="en">
                <a:solidFill>
                  <a:srgbClr val="24292E"/>
                </a:solidFill>
                <a:latin typeface="Inconsolata"/>
                <a:ea typeface="Inconsolata"/>
                <a:cs typeface="Inconsolata"/>
                <a:sym typeface="Inconsolata"/>
              </a:rPr>
              <a:t> </a:t>
            </a:r>
            <a:r>
              <a:rPr lang="en">
                <a:solidFill>
                  <a:schemeClr val="accent4"/>
                </a:solidFill>
                <a:latin typeface="Inconsolata"/>
                <a:ea typeface="Inconsolata"/>
                <a:cs typeface="Inconsolata"/>
                <a:sym typeface="Inconsolata"/>
              </a:rPr>
              <a:t>column1 = 'Some Text'</a:t>
            </a:r>
            <a:r>
              <a:rPr lang="en">
                <a:solidFill>
                  <a:srgbClr val="24292E"/>
                </a:solidFill>
                <a:latin typeface="Inconsolata"/>
                <a:ea typeface="Inconsolata"/>
                <a:cs typeface="Inconsolata"/>
                <a:sym typeface="Inconsolata"/>
              </a:rPr>
              <a:t>;</a:t>
            </a:r>
            <a:endParaRPr b="1">
              <a:solidFill>
                <a:srgbClr val="7A1743"/>
              </a:solidFill>
              <a:latin typeface="Inconsolata"/>
              <a:ea typeface="Inconsolata"/>
              <a:cs typeface="Inconsolata"/>
              <a:sym typeface="Inconsolat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SELECT DISTINCT</a:t>
            </a:r>
            <a:endParaRPr b="1">
              <a:solidFill>
                <a:srgbClr val="FFFFFF"/>
              </a:solidFill>
            </a:endParaRPr>
          </a:p>
        </p:txBody>
      </p:sp>
      <p:sp>
        <p:nvSpPr>
          <p:cNvPr id="696" name="Google Shape;696;p7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97" name="Google Shape;697;p7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98" name="Google Shape;698;p7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We can add </a:t>
            </a:r>
            <a:r>
              <a:rPr b="1" lang="en"/>
              <a:t>DISTINCT</a:t>
            </a:r>
            <a:r>
              <a:rPr lang="en"/>
              <a:t> to the query statement to eliminate duplicates </a:t>
            </a:r>
            <a:r>
              <a:rPr b="1" lang="en"/>
              <a:t>rows</a:t>
            </a:r>
            <a:r>
              <a:rPr lang="en"/>
              <a:t> of categories and subcategories:</a:t>
            </a:r>
            <a:endParaRPr/>
          </a:p>
          <a:p>
            <a:pPr indent="457200" lvl="2" marL="0" rtl="0" algn="l">
              <a:lnSpc>
                <a:spcPct val="114000"/>
              </a:lnSpc>
              <a:spcBef>
                <a:spcPts val="1200"/>
              </a:spcBef>
              <a:spcAft>
                <a:spcPts val="0"/>
              </a:spcAft>
              <a:buClr>
                <a:schemeClr val="dk1"/>
              </a:buClr>
              <a:buFont typeface="Arial"/>
              <a:buNone/>
            </a:pPr>
            <a:r>
              <a:t/>
            </a:r>
            <a:endParaRPr b="1" sz="1800">
              <a:latin typeface="Courier New"/>
              <a:ea typeface="Courier New"/>
              <a:cs typeface="Courier New"/>
              <a:sym typeface="Courier New"/>
            </a:endParaRPr>
          </a:p>
          <a:p>
            <a:pPr indent="457200" lvl="2" marL="0" rtl="0" algn="l">
              <a:lnSpc>
                <a:spcPct val="114000"/>
              </a:lnSpc>
              <a:spcBef>
                <a:spcPts val="1200"/>
              </a:spcBef>
              <a:spcAft>
                <a:spcPts val="0"/>
              </a:spcAft>
              <a:buClr>
                <a:schemeClr val="dk1"/>
              </a:buClr>
              <a:buFont typeface="Arial"/>
              <a:buNone/>
            </a:pPr>
            <a:r>
              <a:rPr b="1" lang="en" sz="1800">
                <a:latin typeface="Inconsolata"/>
                <a:ea typeface="Inconsolata"/>
                <a:cs typeface="Inconsolata"/>
                <a:sym typeface="Inconsolata"/>
              </a:rPr>
              <a:t>SELECT DISTINCT</a:t>
            </a:r>
            <a:r>
              <a:rPr lang="en" sz="1800">
                <a:latin typeface="Inconsolata"/>
                <a:ea typeface="Inconsolata"/>
                <a:cs typeface="Inconsolata"/>
                <a:sym typeface="Inconsolata"/>
              </a:rPr>
              <a:t> category, sub_category </a:t>
            </a:r>
            <a:endParaRPr sz="1800">
              <a:latin typeface="Inconsolata"/>
              <a:ea typeface="Inconsolata"/>
              <a:cs typeface="Inconsolata"/>
              <a:sym typeface="Inconsolata"/>
            </a:endParaRPr>
          </a:p>
          <a:p>
            <a:pPr indent="457200" lvl="2" marL="0" rtl="0" algn="l">
              <a:lnSpc>
                <a:spcPct val="114000"/>
              </a:lnSpc>
              <a:spcBef>
                <a:spcPts val="1200"/>
              </a:spcBef>
              <a:spcAft>
                <a:spcPts val="0"/>
              </a:spcAft>
              <a:buClr>
                <a:schemeClr val="dk1"/>
              </a:buClr>
              <a:buFont typeface="Arial"/>
              <a:buNone/>
            </a:pPr>
            <a:r>
              <a:rPr b="1" lang="en" sz="1800">
                <a:latin typeface="Inconsolata"/>
                <a:ea typeface="Inconsolata"/>
                <a:cs typeface="Inconsolata"/>
                <a:sym typeface="Inconsolata"/>
              </a:rPr>
              <a:t>FROM</a:t>
            </a:r>
            <a:r>
              <a:rPr lang="en" sz="1800">
                <a:latin typeface="Inconsolata"/>
                <a:ea typeface="Inconsolata"/>
                <a:cs typeface="Inconsolata"/>
                <a:sym typeface="Inconsolata"/>
              </a:rPr>
              <a:t> products;</a:t>
            </a:r>
            <a:endParaRPr sz="1800">
              <a:latin typeface="Inconsolata"/>
              <a:ea typeface="Inconsolata"/>
              <a:cs typeface="Inconsolata"/>
              <a:sym typeface="Inconsolata"/>
            </a:endParaRPr>
          </a:p>
          <a:p>
            <a:pPr indent="0" lvl="0" marL="0" rtl="0" algn="l">
              <a:lnSpc>
                <a:spcPct val="100000"/>
              </a:lnSpc>
              <a:spcBef>
                <a:spcPts val="1800"/>
              </a:spcBef>
              <a:spcAft>
                <a:spcPts val="0"/>
              </a:spcAft>
              <a:buClr>
                <a:schemeClr val="dk1"/>
              </a:buClr>
              <a:buSzPts val="1100"/>
              <a:buFont typeface="Arial"/>
              <a:buNone/>
            </a:pPr>
            <a:r>
              <a:t/>
            </a:r>
            <a:endParaRPr/>
          </a:p>
        </p:txBody>
      </p:sp>
      <p:sp>
        <p:nvSpPr>
          <p:cNvPr id="699" name="Google Shape;699;p7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76"/>
          <p:cNvSpPr/>
          <p:nvPr/>
        </p:nvSpPr>
        <p:spPr>
          <a:xfrm>
            <a:off x="457200" y="3594650"/>
            <a:ext cx="3029400" cy="6129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SQL Query Order of Construction</a:t>
            </a:r>
            <a:endParaRPr/>
          </a:p>
        </p:txBody>
      </p:sp>
      <p:sp>
        <p:nvSpPr>
          <p:cNvPr id="706" name="Google Shape;706;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707" name="Google Shape;707;p76"/>
          <p:cNvPicPr preferRelativeResize="0"/>
          <p:nvPr/>
        </p:nvPicPr>
        <p:blipFill rotWithShape="1">
          <a:blip r:embed="rId3">
            <a:alphaModFix/>
          </a:blip>
          <a:srcRect b="0" l="0" r="0" t="0"/>
          <a:stretch/>
        </p:blipFill>
        <p:spPr>
          <a:xfrm>
            <a:off x="5759549" y="1136175"/>
            <a:ext cx="3071398" cy="3071500"/>
          </a:xfrm>
          <a:prstGeom prst="rect">
            <a:avLst/>
          </a:prstGeom>
          <a:noFill/>
          <a:ln>
            <a:noFill/>
          </a:ln>
        </p:spPr>
      </p:pic>
      <p:sp>
        <p:nvSpPr>
          <p:cNvPr id="708" name="Google Shape;708;p76"/>
          <p:cNvSpPr txBox="1"/>
          <p:nvPr/>
        </p:nvSpPr>
        <p:spPr>
          <a:xfrm>
            <a:off x="6458850" y="1399325"/>
            <a:ext cx="20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 Query Building</a:t>
            </a:r>
            <a:endParaRPr>
              <a:latin typeface="Proxima Nova"/>
              <a:ea typeface="Proxima Nova"/>
              <a:cs typeface="Proxima Nova"/>
              <a:sym typeface="Proxima Nova"/>
            </a:endParaRPr>
          </a:p>
        </p:txBody>
      </p:sp>
      <p:sp>
        <p:nvSpPr>
          <p:cNvPr id="709" name="Google Shape;709;p76"/>
          <p:cNvSpPr txBox="1"/>
          <p:nvPr>
            <p:ph idx="1" type="body"/>
          </p:nvPr>
        </p:nvSpPr>
        <p:spPr>
          <a:xfrm>
            <a:off x="457200" y="973950"/>
            <a:ext cx="5376900" cy="3567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B7B7B7"/>
                </a:solidFill>
              </a:rPr>
              <a:t>SELECT</a:t>
            </a:r>
            <a:r>
              <a:rPr lang="en">
                <a:solidFill>
                  <a:srgbClr val="B7B7B7"/>
                </a:solidFill>
              </a:rPr>
              <a:t> picks the columns.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FROM</a:t>
            </a:r>
            <a:r>
              <a:rPr lang="en">
                <a:solidFill>
                  <a:srgbClr val="B7B7B7"/>
                </a:solidFill>
              </a:rPr>
              <a:t> points to the table.</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WHERE</a:t>
            </a:r>
            <a:r>
              <a:rPr lang="en">
                <a:solidFill>
                  <a:srgbClr val="B7B7B7"/>
                </a:solidFill>
              </a:rPr>
              <a:t> puts filters on rows.</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GROUP BY</a:t>
            </a:r>
            <a:r>
              <a:rPr lang="en">
                <a:solidFill>
                  <a:srgbClr val="B7B7B7"/>
                </a:solidFill>
              </a:rPr>
              <a:t> aggregates across values of a variable.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HAVING</a:t>
            </a:r>
            <a:r>
              <a:rPr lang="en">
                <a:solidFill>
                  <a:srgbClr val="B7B7B7"/>
                </a:solidFill>
              </a:rPr>
              <a:t> filters aggregated values </a:t>
            </a:r>
            <a:r>
              <a:rPr b="1" i="1" lang="en">
                <a:solidFill>
                  <a:srgbClr val="B7B7B7"/>
                </a:solidFill>
              </a:rPr>
              <a:t>after</a:t>
            </a:r>
            <a:r>
              <a:rPr lang="en">
                <a:solidFill>
                  <a:srgbClr val="B7B7B7"/>
                </a:solidFill>
              </a:rPr>
              <a:t> they have been grouped. </a:t>
            </a:r>
            <a:endParaRPr>
              <a:solidFill>
                <a:srgbClr val="B7B7B7"/>
              </a:solidFill>
            </a:endParaRPr>
          </a:p>
          <a:p>
            <a:pPr indent="0" lvl="0" marL="0" rtl="0" algn="l">
              <a:lnSpc>
                <a:spcPct val="120000"/>
              </a:lnSpc>
              <a:spcBef>
                <a:spcPts val="1100"/>
              </a:spcBef>
              <a:spcAft>
                <a:spcPts val="0"/>
              </a:spcAft>
              <a:buNone/>
            </a:pPr>
            <a:r>
              <a:rPr b="1" lang="en"/>
              <a:t>ORDER BY</a:t>
            </a:r>
            <a:r>
              <a:rPr lang="en"/>
              <a:t> sorts the results. </a:t>
            </a:r>
            <a:endParaRPr/>
          </a:p>
          <a:p>
            <a:pPr indent="0" lvl="0" marL="0" rtl="0" algn="l">
              <a:lnSpc>
                <a:spcPct val="120000"/>
              </a:lnSpc>
              <a:spcBef>
                <a:spcPts val="1100"/>
              </a:spcBef>
              <a:spcAft>
                <a:spcPts val="0"/>
              </a:spcAft>
              <a:buNone/>
            </a:pPr>
            <a:r>
              <a:rPr b="1" lang="en">
                <a:solidFill>
                  <a:srgbClr val="B7B7B7"/>
                </a:solidFill>
              </a:rPr>
              <a:t>LIMIT</a:t>
            </a:r>
            <a:r>
              <a:rPr lang="en">
                <a:solidFill>
                  <a:srgbClr val="B7B7B7"/>
                </a:solidFill>
              </a:rPr>
              <a:t> limits results to the first </a:t>
            </a:r>
            <a:r>
              <a:rPr b="1" lang="en">
                <a:solidFill>
                  <a:srgbClr val="B7B7B7"/>
                </a:solidFill>
              </a:rPr>
              <a:t>n</a:t>
            </a:r>
            <a:r>
              <a:rPr lang="en">
                <a:solidFill>
                  <a:srgbClr val="B7B7B7"/>
                </a:solidFill>
              </a:rPr>
              <a:t> rows.</a:t>
            </a:r>
            <a:endParaRPr>
              <a:solidFill>
                <a:srgbClr val="B7B7B7"/>
              </a:solidFill>
            </a:endParaRPr>
          </a:p>
          <a:p>
            <a:pPr indent="0" lvl="0" marL="0" rtl="0" algn="l">
              <a:spcBef>
                <a:spcPts val="0"/>
              </a:spcBef>
              <a:spcAft>
                <a:spcPts val="1600"/>
              </a:spcAft>
              <a:buNone/>
            </a:pPr>
            <a:r>
              <a:t/>
            </a:r>
            <a:endParaRPr>
              <a:solidFill>
                <a:srgbClr val="B7B7B7"/>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7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Font typeface="Arial"/>
              <a:buNone/>
            </a:pPr>
            <a:r>
              <a:rPr b="1" lang="en">
                <a:solidFill>
                  <a:schemeClr val="dk1"/>
                </a:solidFill>
              </a:rPr>
              <a:t>ORDER BY </a:t>
            </a:r>
            <a:r>
              <a:rPr lang="en">
                <a:solidFill>
                  <a:schemeClr val="dk1"/>
                </a:solidFill>
              </a:rPr>
              <a:t>sorts results in ascending or descending order. After </a:t>
            </a:r>
            <a:r>
              <a:rPr b="1" lang="en">
                <a:solidFill>
                  <a:schemeClr val="dk1"/>
                </a:solidFill>
              </a:rPr>
              <a:t>ORDER BY</a:t>
            </a:r>
            <a:r>
              <a:rPr lang="en">
                <a:solidFill>
                  <a:schemeClr val="dk1"/>
                </a:solidFill>
              </a:rPr>
              <a:t> is a number that indicates the column by which you’re sorting.</a:t>
            </a:r>
            <a:endParaRPr>
              <a:solidFill>
                <a:schemeClr val="dk1"/>
              </a:solidFill>
            </a:endParaRPr>
          </a:p>
          <a:p>
            <a:pPr indent="0" lvl="0" marL="0" rtl="0" algn="l">
              <a:lnSpc>
                <a:spcPct val="110000"/>
              </a:lnSpc>
              <a:spcBef>
                <a:spcPts val="1200"/>
              </a:spcBef>
              <a:spcAft>
                <a:spcPts val="0"/>
              </a:spcAft>
              <a:buClr>
                <a:schemeClr val="dk1"/>
              </a:buClr>
              <a:buSzPts val="1100"/>
              <a:buFont typeface="Arial"/>
              <a:buNone/>
            </a:pPr>
            <a:r>
              <a:rPr lang="en">
                <a:solidFill>
                  <a:schemeClr val="dk1"/>
                </a:solidFill>
              </a:rPr>
              <a:t>The default sort order is ascending, but you can specify ascending (</a:t>
            </a:r>
            <a:r>
              <a:rPr b="1" lang="en">
                <a:solidFill>
                  <a:schemeClr val="dk1"/>
                </a:solidFill>
              </a:rPr>
              <a:t>ASC</a:t>
            </a:r>
            <a:r>
              <a:rPr lang="en">
                <a:solidFill>
                  <a:schemeClr val="dk1"/>
                </a:solidFill>
              </a:rPr>
              <a:t>) </a:t>
            </a:r>
            <a:br>
              <a:rPr lang="en">
                <a:solidFill>
                  <a:schemeClr val="dk1"/>
                </a:solidFill>
              </a:rPr>
            </a:br>
            <a:r>
              <a:rPr lang="en">
                <a:solidFill>
                  <a:schemeClr val="dk1"/>
                </a:solidFill>
              </a:rPr>
              <a:t>or descending (</a:t>
            </a:r>
            <a:r>
              <a:rPr b="1" lang="en">
                <a:solidFill>
                  <a:schemeClr val="dk1"/>
                </a:solidFill>
              </a:rPr>
              <a:t>DESC</a:t>
            </a:r>
            <a:r>
              <a:rPr lang="en">
                <a:solidFill>
                  <a:schemeClr val="dk1"/>
                </a:solidFill>
              </a:rPr>
              <a:t>) to determine the sort order.</a:t>
            </a:r>
            <a:endParaRPr>
              <a:solidFill>
                <a:schemeClr val="dk1"/>
              </a:solidFill>
            </a:endParaRPr>
          </a:p>
          <a:p>
            <a:pPr indent="0" lvl="0" marL="0" rtl="0" algn="l">
              <a:lnSpc>
                <a:spcPct val="100000"/>
              </a:lnSpc>
              <a:spcBef>
                <a:spcPts val="180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SELECT</a:t>
            </a:r>
            <a:r>
              <a:rPr lang="en">
                <a:solidFill>
                  <a:schemeClr val="dk1"/>
                </a:solidFill>
                <a:latin typeface="Inconsolata"/>
                <a:ea typeface="Inconsolata"/>
                <a:cs typeface="Inconsolata"/>
                <a:sym typeface="Inconsolata"/>
              </a:rPr>
              <a:t> * </a:t>
            </a:r>
            <a:endParaRPr>
              <a:solidFill>
                <a:schemeClr val="dk1"/>
              </a:solidFill>
              <a:latin typeface="Inconsolata"/>
              <a:ea typeface="Inconsolata"/>
              <a:cs typeface="Inconsolata"/>
              <a:sym typeface="Inconsolata"/>
            </a:endParaRPr>
          </a:p>
          <a:p>
            <a:pPr indent="0" lvl="0" marL="0" rtl="0" algn="l">
              <a:lnSpc>
                <a:spcPct val="100000"/>
              </a:lnSpc>
              <a:spcBef>
                <a:spcPts val="180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FROM</a:t>
            </a:r>
            <a:r>
              <a:rPr lang="en">
                <a:solidFill>
                  <a:schemeClr val="dk1"/>
                </a:solidFill>
                <a:latin typeface="Inconsolata"/>
                <a:ea typeface="Inconsolata"/>
                <a:cs typeface="Inconsolata"/>
                <a:sym typeface="Inconsolata"/>
              </a:rPr>
              <a:t> </a:t>
            </a:r>
            <a:r>
              <a:rPr lang="en">
                <a:solidFill>
                  <a:schemeClr val="dk1"/>
                </a:solidFill>
                <a:latin typeface="Inconsolata"/>
                <a:ea typeface="Inconsolata"/>
                <a:cs typeface="Inconsolata"/>
                <a:sym typeface="Inconsolata"/>
              </a:rPr>
              <a:t>products</a:t>
            </a:r>
            <a:r>
              <a:rPr lang="en">
                <a:solidFill>
                  <a:schemeClr val="dk1"/>
                </a:solidFill>
                <a:latin typeface="Inconsolata"/>
                <a:ea typeface="Inconsolata"/>
                <a:cs typeface="Inconsolata"/>
                <a:sym typeface="Inconsolata"/>
              </a:rPr>
              <a:t> </a:t>
            </a:r>
            <a:endParaRPr>
              <a:solidFill>
                <a:schemeClr val="dk1"/>
              </a:solidFill>
              <a:latin typeface="Inconsolata"/>
              <a:ea typeface="Inconsolata"/>
              <a:cs typeface="Inconsolata"/>
              <a:sym typeface="Inconsolata"/>
            </a:endParaRPr>
          </a:p>
          <a:p>
            <a:pPr indent="0" lvl="0" marL="0" rtl="0" algn="l">
              <a:lnSpc>
                <a:spcPct val="100000"/>
              </a:lnSpc>
              <a:spcBef>
                <a:spcPts val="1800"/>
              </a:spcBef>
              <a:spcAft>
                <a:spcPts val="0"/>
              </a:spcAft>
              <a:buNone/>
            </a:pPr>
            <a:r>
              <a:rPr b="1" lang="en">
                <a:solidFill>
                  <a:schemeClr val="dk1"/>
                </a:solidFill>
                <a:latin typeface="Inconsolata"/>
                <a:ea typeface="Inconsolata"/>
                <a:cs typeface="Inconsolata"/>
                <a:sym typeface="Inconsolata"/>
              </a:rPr>
              <a:t>ORDER BY</a:t>
            </a:r>
            <a:r>
              <a:rPr lang="en">
                <a:solidFill>
                  <a:schemeClr val="dk1"/>
                </a:solidFill>
                <a:latin typeface="Inconsolata"/>
                <a:ea typeface="Inconsolata"/>
                <a:cs typeface="Inconsolata"/>
                <a:sym typeface="Inconsolata"/>
              </a:rPr>
              <a:t> 1 ASC;</a:t>
            </a:r>
            <a:endParaRPr/>
          </a:p>
        </p:txBody>
      </p:sp>
      <p:sp>
        <p:nvSpPr>
          <p:cNvPr id="715" name="Google Shape;715;p7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Sorting Results With </a:t>
            </a:r>
            <a:r>
              <a:rPr b="1" lang="en">
                <a:solidFill>
                  <a:srgbClr val="FFFFFF"/>
                </a:solidFill>
              </a:rPr>
              <a:t>ORDER BY</a:t>
            </a:r>
            <a:endParaRPr b="1">
              <a:solidFill>
                <a:srgbClr val="FFFFFF"/>
              </a:solidFill>
            </a:endParaRPr>
          </a:p>
        </p:txBody>
      </p:sp>
      <p:sp>
        <p:nvSpPr>
          <p:cNvPr id="716" name="Google Shape;716;p7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17" name="Google Shape;717;p7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18" name="Google Shape;718;p7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8"/>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Conditions</a:t>
            </a:r>
            <a:endParaRPr/>
          </a:p>
        </p:txBody>
      </p:sp>
      <p:sp>
        <p:nvSpPr>
          <p:cNvPr id="724" name="Google Shape;724;p7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Querying Databases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9"/>
          <p:cNvSpPr txBox="1"/>
          <p:nvPr>
            <p:ph idx="1" type="body"/>
          </p:nvPr>
        </p:nvSpPr>
        <p:spPr>
          <a:xfrm>
            <a:off x="457200" y="1143000"/>
            <a:ext cx="59073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WHERE </a:t>
            </a:r>
            <a:endParaRPr>
              <a:solidFill>
                <a:schemeClr val="dk1"/>
              </a:solidFill>
            </a:endParaRPr>
          </a:p>
          <a:p>
            <a:pPr indent="0" lvl="0" marL="0" rtl="0" algn="l">
              <a:lnSpc>
                <a:spcPct val="100000"/>
              </a:lnSpc>
              <a:spcBef>
                <a:spcPts val="1200"/>
              </a:spcBef>
              <a:spcAft>
                <a:spcPts val="0"/>
              </a:spcAft>
              <a:buNone/>
            </a:pPr>
            <a:r>
              <a:rPr lang="en">
                <a:solidFill>
                  <a:schemeClr val="dk1"/>
                </a:solidFill>
              </a:rPr>
              <a:t>Allows you to select certain </a:t>
            </a:r>
            <a:r>
              <a:rPr i="1" lang="en">
                <a:solidFill>
                  <a:schemeClr val="dk1"/>
                </a:solidFill>
              </a:rPr>
              <a:t>rows</a:t>
            </a:r>
            <a:r>
              <a:rPr lang="en">
                <a:solidFill>
                  <a:schemeClr val="dk1"/>
                </a:solidFill>
              </a:rPr>
              <a:t> from a table based on a single or multiple conditions.</a:t>
            </a:r>
            <a:endParaRPr/>
          </a:p>
        </p:txBody>
      </p:sp>
      <p:sp>
        <p:nvSpPr>
          <p:cNvPr id="730" name="Google Shape;730;p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Introducing the WHERE Clause</a:t>
            </a:r>
            <a:endParaRPr/>
          </a:p>
        </p:txBody>
      </p:sp>
      <p:sp>
        <p:nvSpPr>
          <p:cNvPr id="731" name="Google Shape;731;p7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32" name="Google Shape;732;p7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733" name="Google Shape;733;p79"/>
          <p:cNvPicPr preferRelativeResize="0"/>
          <p:nvPr/>
        </p:nvPicPr>
        <p:blipFill>
          <a:blip r:embed="rId3">
            <a:alphaModFix/>
          </a:blip>
          <a:stretch>
            <a:fillRect/>
          </a:stretch>
        </p:blipFill>
        <p:spPr>
          <a:xfrm rot="-237389">
            <a:off x="7018337" y="1308650"/>
            <a:ext cx="1281425" cy="1281425"/>
          </a:xfrm>
          <a:prstGeom prst="rect">
            <a:avLst/>
          </a:prstGeom>
          <a:noFill/>
          <a:ln>
            <a:noFill/>
          </a:ln>
        </p:spPr>
      </p:pic>
      <p:pic>
        <p:nvPicPr>
          <p:cNvPr id="734" name="Google Shape;734;p79"/>
          <p:cNvPicPr preferRelativeResize="0"/>
          <p:nvPr/>
        </p:nvPicPr>
        <p:blipFill>
          <a:blip r:embed="rId4">
            <a:alphaModFix/>
          </a:blip>
          <a:stretch>
            <a:fillRect/>
          </a:stretch>
        </p:blipFill>
        <p:spPr>
          <a:xfrm>
            <a:off x="7043049" y="2129488"/>
            <a:ext cx="1643749" cy="163641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0"/>
          <p:cNvSpPr txBox="1"/>
          <p:nvPr>
            <p:ph idx="1" type="body"/>
          </p:nvPr>
        </p:nvSpPr>
        <p:spPr>
          <a:xfrm>
            <a:off x="457200" y="973950"/>
            <a:ext cx="5376900" cy="3567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B7B7B7"/>
                </a:solidFill>
              </a:rPr>
              <a:t>SELECT</a:t>
            </a:r>
            <a:r>
              <a:rPr lang="en">
                <a:solidFill>
                  <a:srgbClr val="B7B7B7"/>
                </a:solidFill>
              </a:rPr>
              <a:t> picks the columns.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FROM</a:t>
            </a:r>
            <a:r>
              <a:rPr lang="en">
                <a:solidFill>
                  <a:srgbClr val="B7B7B7"/>
                </a:solidFill>
              </a:rPr>
              <a:t> points to the table.</a:t>
            </a:r>
            <a:endParaRPr>
              <a:solidFill>
                <a:srgbClr val="B7B7B7"/>
              </a:solidFill>
            </a:endParaRPr>
          </a:p>
          <a:p>
            <a:pPr indent="0" lvl="0" marL="0" rtl="0" algn="l">
              <a:lnSpc>
                <a:spcPct val="120000"/>
              </a:lnSpc>
              <a:spcBef>
                <a:spcPts val="1100"/>
              </a:spcBef>
              <a:spcAft>
                <a:spcPts val="0"/>
              </a:spcAft>
              <a:buNone/>
            </a:pPr>
            <a:r>
              <a:rPr b="1" lang="en"/>
              <a:t>WHERE</a:t>
            </a:r>
            <a:r>
              <a:rPr lang="en"/>
              <a:t> puts filters on rows.</a:t>
            </a:r>
            <a:endParaRPr/>
          </a:p>
          <a:p>
            <a:pPr indent="0" lvl="0" marL="0" rtl="0" algn="l">
              <a:lnSpc>
                <a:spcPct val="120000"/>
              </a:lnSpc>
              <a:spcBef>
                <a:spcPts val="1100"/>
              </a:spcBef>
              <a:spcAft>
                <a:spcPts val="0"/>
              </a:spcAft>
              <a:buNone/>
            </a:pPr>
            <a:r>
              <a:rPr b="1" lang="en">
                <a:solidFill>
                  <a:srgbClr val="B7B7B7"/>
                </a:solidFill>
              </a:rPr>
              <a:t>GROUP BY</a:t>
            </a:r>
            <a:r>
              <a:rPr lang="en">
                <a:solidFill>
                  <a:srgbClr val="B7B7B7"/>
                </a:solidFill>
              </a:rPr>
              <a:t> aggregates across values of a variable.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HAVING</a:t>
            </a:r>
            <a:r>
              <a:rPr lang="en">
                <a:solidFill>
                  <a:srgbClr val="B7B7B7"/>
                </a:solidFill>
              </a:rPr>
              <a:t> filters aggregated values </a:t>
            </a:r>
            <a:r>
              <a:rPr b="1" i="1" lang="en">
                <a:solidFill>
                  <a:srgbClr val="B7B7B7"/>
                </a:solidFill>
              </a:rPr>
              <a:t>after</a:t>
            </a:r>
            <a:r>
              <a:rPr lang="en">
                <a:solidFill>
                  <a:srgbClr val="B7B7B7"/>
                </a:solidFill>
              </a:rPr>
              <a:t> they have been grouped.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ORDER BY</a:t>
            </a:r>
            <a:r>
              <a:rPr lang="en">
                <a:solidFill>
                  <a:srgbClr val="B7B7B7"/>
                </a:solidFill>
              </a:rPr>
              <a:t> sorts the results.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LIMIT</a:t>
            </a:r>
            <a:r>
              <a:rPr lang="en">
                <a:solidFill>
                  <a:srgbClr val="B7B7B7"/>
                </a:solidFill>
              </a:rPr>
              <a:t> limits results to the first </a:t>
            </a:r>
            <a:r>
              <a:rPr b="1" lang="en">
                <a:solidFill>
                  <a:srgbClr val="B7B7B7"/>
                </a:solidFill>
              </a:rPr>
              <a:t>n</a:t>
            </a:r>
            <a:r>
              <a:rPr lang="en">
                <a:solidFill>
                  <a:srgbClr val="B7B7B7"/>
                </a:solidFill>
              </a:rPr>
              <a:t> rows.</a:t>
            </a:r>
            <a:endParaRPr>
              <a:solidFill>
                <a:srgbClr val="B7B7B7"/>
              </a:solidFill>
            </a:endParaRPr>
          </a:p>
          <a:p>
            <a:pPr indent="0" lvl="0" marL="0" rtl="0" algn="l">
              <a:spcBef>
                <a:spcPts val="0"/>
              </a:spcBef>
              <a:spcAft>
                <a:spcPts val="1600"/>
              </a:spcAft>
              <a:buNone/>
            </a:pPr>
            <a:r>
              <a:t/>
            </a:r>
            <a:endParaRPr>
              <a:solidFill>
                <a:srgbClr val="B7B7B7"/>
              </a:solidFill>
            </a:endParaRPr>
          </a:p>
        </p:txBody>
      </p:sp>
      <p:sp>
        <p:nvSpPr>
          <p:cNvPr id="740" name="Google Shape;740;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SQL Query Order of Construction</a:t>
            </a:r>
            <a:endParaRPr/>
          </a:p>
        </p:txBody>
      </p:sp>
      <p:sp>
        <p:nvSpPr>
          <p:cNvPr id="741" name="Google Shape;741;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742" name="Google Shape;742;p80"/>
          <p:cNvPicPr preferRelativeResize="0"/>
          <p:nvPr/>
        </p:nvPicPr>
        <p:blipFill rotWithShape="1">
          <a:blip r:embed="rId3">
            <a:alphaModFix/>
          </a:blip>
          <a:srcRect b="0" l="0" r="0" t="0"/>
          <a:stretch/>
        </p:blipFill>
        <p:spPr>
          <a:xfrm>
            <a:off x="5759549" y="1136175"/>
            <a:ext cx="3071398" cy="3071500"/>
          </a:xfrm>
          <a:prstGeom prst="rect">
            <a:avLst/>
          </a:prstGeom>
          <a:noFill/>
          <a:ln>
            <a:noFill/>
          </a:ln>
        </p:spPr>
      </p:pic>
      <p:sp>
        <p:nvSpPr>
          <p:cNvPr id="743" name="Google Shape;743;p80"/>
          <p:cNvSpPr txBox="1"/>
          <p:nvPr/>
        </p:nvSpPr>
        <p:spPr>
          <a:xfrm>
            <a:off x="6458850" y="1399325"/>
            <a:ext cx="20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 Query Building</a:t>
            </a:r>
            <a:endParaRPr>
              <a:latin typeface="Proxima Nova"/>
              <a:ea typeface="Proxima Nova"/>
              <a:cs typeface="Proxima Nova"/>
              <a:sym typeface="Proxima Nova"/>
            </a:endParaRPr>
          </a:p>
        </p:txBody>
      </p:sp>
      <p:sp>
        <p:nvSpPr>
          <p:cNvPr id="744" name="Google Shape;744;p80"/>
          <p:cNvSpPr/>
          <p:nvPr/>
        </p:nvSpPr>
        <p:spPr>
          <a:xfrm>
            <a:off x="457200" y="1845375"/>
            <a:ext cx="3029400" cy="6129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solidFill>
                  <a:schemeClr val="dk1"/>
                </a:solidFill>
              </a:rPr>
              <a:t>The </a:t>
            </a:r>
            <a:r>
              <a:rPr b="1" lang="en">
                <a:solidFill>
                  <a:schemeClr val="dk1"/>
                </a:solidFill>
              </a:rPr>
              <a:t>WHERE</a:t>
            </a:r>
            <a:r>
              <a:rPr lang="en">
                <a:solidFill>
                  <a:schemeClr val="dk1"/>
                </a:solidFill>
              </a:rPr>
              <a:t> clause filters rows by setting a criteria:</a:t>
            </a:r>
            <a:br>
              <a:rPr lang="en">
                <a:solidFill>
                  <a:schemeClr val="dk1"/>
                </a:solidFill>
              </a:rPr>
            </a:br>
            <a:endParaRPr>
              <a:solidFill>
                <a:schemeClr val="dk1"/>
              </a:solidFill>
            </a:endParaRPr>
          </a:p>
          <a:p>
            <a:pPr indent="457200" lvl="0" marL="0" rtl="0" algn="l">
              <a:lnSpc>
                <a:spcPct val="15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SELECT</a:t>
            </a:r>
            <a:r>
              <a:rPr lang="en">
                <a:solidFill>
                  <a:schemeClr val="dk1"/>
                </a:solidFill>
                <a:latin typeface="Inconsolata"/>
                <a:ea typeface="Inconsolata"/>
                <a:cs typeface="Inconsolata"/>
                <a:sym typeface="Inconsolata"/>
              </a:rPr>
              <a:t> * </a:t>
            </a:r>
            <a:endParaRPr>
              <a:solidFill>
                <a:schemeClr val="dk1"/>
              </a:solidFill>
              <a:latin typeface="Inconsolata"/>
              <a:ea typeface="Inconsolata"/>
              <a:cs typeface="Inconsolata"/>
              <a:sym typeface="Inconsolata"/>
            </a:endParaRPr>
          </a:p>
          <a:p>
            <a:pPr indent="457200" lvl="0" marL="0" rtl="0" algn="l">
              <a:lnSpc>
                <a:spcPct val="15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FROM</a:t>
            </a:r>
            <a:r>
              <a:rPr lang="en">
                <a:solidFill>
                  <a:schemeClr val="dk1"/>
                </a:solidFill>
                <a:latin typeface="Inconsolata"/>
                <a:ea typeface="Inconsolata"/>
                <a:cs typeface="Inconsolata"/>
                <a:sym typeface="Inconsolata"/>
              </a:rPr>
              <a:t> products </a:t>
            </a:r>
            <a:endParaRPr>
              <a:solidFill>
                <a:schemeClr val="dk1"/>
              </a:solidFill>
              <a:latin typeface="Inconsolata"/>
              <a:ea typeface="Inconsolata"/>
              <a:cs typeface="Inconsolata"/>
              <a:sym typeface="Inconsolata"/>
            </a:endParaRPr>
          </a:p>
          <a:p>
            <a:pPr indent="457200" lvl="0" marL="0" rtl="0" algn="l">
              <a:lnSpc>
                <a:spcPct val="150000"/>
              </a:lnSpc>
              <a:spcBef>
                <a:spcPts val="0"/>
              </a:spcBef>
              <a:spcAft>
                <a:spcPts val="0"/>
              </a:spcAft>
              <a:buNone/>
            </a:pPr>
            <a:r>
              <a:rPr b="1" lang="en">
                <a:solidFill>
                  <a:schemeClr val="dk1"/>
                </a:solidFill>
                <a:latin typeface="Inconsolata"/>
                <a:ea typeface="Inconsolata"/>
                <a:cs typeface="Inconsolata"/>
                <a:sym typeface="Inconsolata"/>
              </a:rPr>
              <a:t>WHERE</a:t>
            </a:r>
            <a:r>
              <a:rPr lang="en">
                <a:solidFill>
                  <a:schemeClr val="dk1"/>
                </a:solidFill>
                <a:latin typeface="Inconsolata"/>
                <a:ea typeface="Inconsolata"/>
                <a:cs typeface="Inconsolata"/>
                <a:sym typeface="Inconsolata"/>
              </a:rPr>
              <a:t> sub_category = ‘Furnishings’;</a:t>
            </a:r>
            <a:endParaRPr/>
          </a:p>
        </p:txBody>
      </p:sp>
      <p:sp>
        <p:nvSpPr>
          <p:cNvPr id="750" name="Google Shape;750;p8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51" name="Google Shape;751;p8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rPr>
              <a:t>Filtering With </a:t>
            </a:r>
            <a:r>
              <a:rPr b="1" lang="en">
                <a:solidFill>
                  <a:srgbClr val="FFFFFF"/>
                </a:solidFill>
              </a:rPr>
              <a:t>WHERE</a:t>
            </a:r>
            <a:endParaRPr b="1"/>
          </a:p>
        </p:txBody>
      </p:sp>
      <p:sp>
        <p:nvSpPr>
          <p:cNvPr id="752" name="Google Shape;752;p81"/>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53" name="Google Shape;753;p8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aphicFrame>
        <p:nvGraphicFramePr>
          <p:cNvPr id="304" name="Google Shape;304;p37"/>
          <p:cNvGraphicFramePr/>
          <p:nvPr/>
        </p:nvGraphicFramePr>
        <p:xfrm>
          <a:off x="1727275" y="1087850"/>
          <a:ext cx="3000000" cy="3000000"/>
        </p:xfrm>
        <a:graphic>
          <a:graphicData uri="http://schemas.openxmlformats.org/drawingml/2006/table">
            <a:tbl>
              <a:tblPr>
                <a:noFill/>
                <a:tableStyleId>{5B666BAC-7569-4E85-A5F9-90C6A64BCD1A}</a:tableStyleId>
              </a:tblPr>
              <a:tblGrid>
                <a:gridCol w="1772400"/>
                <a:gridCol w="3917050"/>
              </a:tblGrid>
              <a:tr h="388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Today’s Schedule</a:t>
                      </a:r>
                      <a:endParaRPr b="1">
                        <a:solidFill>
                          <a:srgbClr val="FFFFFF"/>
                        </a:solidFill>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chemeClr val="dk2"/>
                    </a:solidFill>
                  </a:tcPr>
                </a:tc>
                <a:tc hMerge="1"/>
              </a:tr>
              <a:tr h="414800">
                <a:tc>
                  <a:txBody>
                    <a:bodyPr/>
                    <a:lstStyle/>
                    <a:p>
                      <a:pPr indent="0" lvl="0" marL="0" rtl="0" algn="ctr">
                        <a:spcBef>
                          <a:spcPts val="0"/>
                        </a:spcBef>
                        <a:spcAft>
                          <a:spcPts val="0"/>
                        </a:spcAft>
                        <a:buNone/>
                      </a:pPr>
                      <a:r>
                        <a:rPr lang="en">
                          <a:latin typeface="Proxima Nova"/>
                          <a:ea typeface="Proxima Nova"/>
                          <a:cs typeface="Proxima Nova"/>
                          <a:sym typeface="Proxima Nova"/>
                        </a:rPr>
                        <a:t>10:00–10:30 a.m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rtl="0" algn="l">
                        <a:lnSpc>
                          <a:spcPct val="115000"/>
                        </a:lnSpc>
                        <a:spcBef>
                          <a:spcPts val="0"/>
                        </a:spcBef>
                        <a:spcAft>
                          <a:spcPts val="0"/>
                        </a:spcAft>
                        <a:buNone/>
                      </a:pPr>
                      <a:r>
                        <a:rPr lang="en">
                          <a:latin typeface="Proxima Nova"/>
                          <a:ea typeface="Proxima Nova"/>
                          <a:cs typeface="Proxima Nova"/>
                          <a:sym typeface="Proxima Nova"/>
                        </a:rPr>
                        <a:t>Welcome and Warm-Up</a:t>
                      </a:r>
                      <a:endParaRPr>
                        <a:solidFill>
                          <a:srgbClr val="FF0000"/>
                        </a:solidFill>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10:30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11:30 a.m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rtl="0" algn="l">
                        <a:lnSpc>
                          <a:spcPct val="115000"/>
                        </a:lnSpc>
                        <a:spcBef>
                          <a:spcPts val="0"/>
                        </a:spcBef>
                        <a:spcAft>
                          <a:spcPts val="0"/>
                        </a:spcAft>
                        <a:buClr>
                          <a:srgbClr val="000000"/>
                        </a:buClr>
                        <a:buSzPts val="1100"/>
                        <a:buFont typeface="Arial"/>
                        <a:buNone/>
                      </a:pPr>
                      <a:r>
                        <a:rPr b="1" lang="en">
                          <a:latin typeface="Proxima Nova"/>
                          <a:ea typeface="Proxima Nova"/>
                          <a:cs typeface="Proxima Nova"/>
                          <a:sym typeface="Proxima Nova"/>
                        </a:rPr>
                        <a:t>The Structure of SQL</a:t>
                      </a:r>
                      <a:endParaRPr b="1">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11:30 a.m</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 p.m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rtl="0" algn="l">
                        <a:lnSpc>
                          <a:spcPct val="115000"/>
                        </a:lnSpc>
                        <a:spcBef>
                          <a:spcPts val="0"/>
                        </a:spcBef>
                        <a:spcAft>
                          <a:spcPts val="0"/>
                        </a:spcAft>
                        <a:buClr>
                          <a:srgbClr val="000000"/>
                        </a:buClr>
                        <a:buSzPts val="1100"/>
                        <a:buFont typeface="Arial"/>
                        <a:buNone/>
                      </a:pPr>
                      <a:r>
                        <a:rPr b="1" lang="en">
                          <a:latin typeface="Proxima Nova"/>
                          <a:ea typeface="Proxima Nova"/>
                          <a:cs typeface="Proxima Nova"/>
                          <a:sym typeface="Proxima Nova"/>
                        </a:rPr>
                        <a:t>Querying Databases</a:t>
                      </a:r>
                      <a:endParaRPr b="1">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8895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1</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2 p.m.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marR="0" rtl="0" algn="l">
                        <a:lnSpc>
                          <a:spcPct val="100000"/>
                        </a:lnSpc>
                        <a:spcBef>
                          <a:spcPts val="0"/>
                        </a:spcBef>
                        <a:spcAft>
                          <a:spcPts val="0"/>
                        </a:spcAft>
                        <a:buClr>
                          <a:srgbClr val="000000"/>
                        </a:buClr>
                        <a:buSzPts val="400"/>
                        <a:buFont typeface="Arial"/>
                        <a:buNone/>
                      </a:pPr>
                      <a:r>
                        <a:rPr lang="en">
                          <a:latin typeface="Proxima Nova"/>
                          <a:ea typeface="Proxima Nova"/>
                          <a:cs typeface="Proxima Nova"/>
                          <a:sym typeface="Proxima Nova"/>
                        </a:rPr>
                        <a:t>Lunch</a:t>
                      </a:r>
                      <a:endParaRPr>
                        <a:solidFill>
                          <a:srgbClr val="FF0000"/>
                        </a:solidFill>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2–</a:t>
                      </a:r>
                      <a:r>
                        <a:rPr lang="en">
                          <a:latin typeface="Proxima Nova"/>
                          <a:ea typeface="Proxima Nova"/>
                          <a:cs typeface="Proxima Nova"/>
                          <a:sym typeface="Proxima Nova"/>
                        </a:rPr>
                        <a:t>3:30 p.m.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rtl="0" algn="l">
                        <a:lnSpc>
                          <a:spcPct val="115000"/>
                        </a:lnSpc>
                        <a:spcBef>
                          <a:spcPts val="0"/>
                        </a:spcBef>
                        <a:spcAft>
                          <a:spcPts val="0"/>
                        </a:spcAft>
                        <a:buClr>
                          <a:srgbClr val="000000"/>
                        </a:buClr>
                        <a:buSzPts val="1100"/>
                        <a:buFont typeface="Arial"/>
                        <a:buNone/>
                      </a:pPr>
                      <a:r>
                        <a:rPr b="1" lang="en">
                          <a:solidFill>
                            <a:srgbClr val="000000"/>
                          </a:solidFill>
                          <a:latin typeface="Proxima Nova"/>
                          <a:ea typeface="Proxima Nova"/>
                          <a:cs typeface="Proxima Nova"/>
                          <a:sym typeface="Proxima Nova"/>
                        </a:rPr>
                        <a:t>Filtering and Aggregating Data</a:t>
                      </a:r>
                      <a:endParaRPr b="1">
                        <a:solidFill>
                          <a:srgbClr val="000000"/>
                        </a:solidFill>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8895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3:30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4:30 p.m.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marR="0" rtl="0" algn="l">
                        <a:lnSpc>
                          <a:spcPct val="100000"/>
                        </a:lnSpc>
                        <a:spcBef>
                          <a:spcPts val="0"/>
                        </a:spcBef>
                        <a:spcAft>
                          <a:spcPts val="0"/>
                        </a:spcAft>
                        <a:buNone/>
                      </a:pPr>
                      <a:r>
                        <a:rPr b="1" lang="en">
                          <a:latin typeface="Proxima Nova"/>
                          <a:ea typeface="Proxima Nova"/>
                          <a:cs typeface="Proxima Nova"/>
                          <a:sym typeface="Proxima Nova"/>
                        </a:rPr>
                        <a:t>JOINing Tables</a:t>
                      </a:r>
                      <a:endParaRPr b="1">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r h="388950">
                <a:tc>
                  <a:txBody>
                    <a:bodyPr/>
                    <a:lstStyle/>
                    <a:p>
                      <a:pPr indent="0" lvl="0" marL="0" rtl="0" algn="ctr">
                        <a:spcBef>
                          <a:spcPts val="0"/>
                        </a:spcBef>
                        <a:spcAft>
                          <a:spcPts val="0"/>
                        </a:spcAft>
                        <a:buNone/>
                      </a:pPr>
                      <a:r>
                        <a:rPr lang="en">
                          <a:latin typeface="Proxima Nova"/>
                          <a:ea typeface="Proxima Nova"/>
                          <a:cs typeface="Proxima Nova"/>
                          <a:sym typeface="Proxima Nova"/>
                        </a:rPr>
                        <a:t>4:30</a:t>
                      </a:r>
                      <a:r>
                        <a:rPr lang="en">
                          <a:solidFill>
                            <a:srgbClr val="000000"/>
                          </a:solidFill>
                          <a:latin typeface="Proxima Nova"/>
                          <a:ea typeface="Proxima Nova"/>
                          <a:cs typeface="Proxima Nova"/>
                          <a:sym typeface="Proxima Nova"/>
                        </a:rPr>
                        <a:t>–5</a:t>
                      </a:r>
                      <a:r>
                        <a:rPr lang="en">
                          <a:latin typeface="Proxima Nova"/>
                          <a:ea typeface="Proxima Nova"/>
                          <a:cs typeface="Proxima Nova"/>
                          <a:sym typeface="Proxima Nova"/>
                        </a:rPr>
                        <a:t> p.m.</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228600" marR="0" rtl="0" algn="l">
                        <a:lnSpc>
                          <a:spcPct val="100000"/>
                        </a:lnSpc>
                        <a:spcBef>
                          <a:spcPts val="0"/>
                        </a:spcBef>
                        <a:spcAft>
                          <a:spcPts val="0"/>
                        </a:spcAft>
                        <a:buNone/>
                      </a:pPr>
                      <a:r>
                        <a:rPr lang="en">
                          <a:latin typeface="Proxima Nova"/>
                          <a:ea typeface="Proxima Nova"/>
                          <a:cs typeface="Proxima Nova"/>
                          <a:sym typeface="Proxima Nova"/>
                        </a:rPr>
                        <a:t>Bring It Home</a:t>
                      </a:r>
                      <a:endParaRPr>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3F3F3"/>
                    </a:solidFill>
                  </a:tcPr>
                </a:tc>
              </a:tr>
            </a:tbl>
          </a:graphicData>
        </a:graphic>
      </p:graphicFrame>
      <p:sp>
        <p:nvSpPr>
          <p:cNvPr id="305" name="Google Shape;305;p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6" name="Google Shape;306;p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Little Filtering Goes a Long Way</a:t>
            </a:r>
            <a:endParaRPr/>
          </a:p>
        </p:txBody>
      </p:sp>
      <p:sp>
        <p:nvSpPr>
          <p:cNvPr id="759" name="Google Shape;759;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60" name="Google Shape;760;p82"/>
          <p:cNvSpPr txBox="1"/>
          <p:nvPr>
            <p:ph idx="4294967295" type="body"/>
          </p:nvPr>
        </p:nvSpPr>
        <p:spPr>
          <a:xfrm>
            <a:off x="457200" y="1121800"/>
            <a:ext cx="8229600" cy="3441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lang="en">
                <a:solidFill>
                  <a:schemeClr val="dk1"/>
                </a:solidFill>
              </a:rPr>
              <a:t>SQL has a variety of </a:t>
            </a:r>
            <a:r>
              <a:rPr lang="en">
                <a:solidFill>
                  <a:schemeClr val="dk1"/>
                </a:solidFill>
              </a:rPr>
              <a:t>commands</a:t>
            </a:r>
            <a:r>
              <a:rPr lang="en">
                <a:solidFill>
                  <a:schemeClr val="dk1"/>
                </a:solidFill>
              </a:rPr>
              <a:t> and operators to ask filtering questions. To make the most out of filtering with WHERE...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30200" lvl="0" marL="457200" rtl="0" algn="l">
              <a:lnSpc>
                <a:spcPct val="100000"/>
              </a:lnSpc>
              <a:spcBef>
                <a:spcPts val="0"/>
              </a:spcBef>
              <a:spcAft>
                <a:spcPts val="0"/>
              </a:spcAft>
              <a:buClr>
                <a:schemeClr val="dk1"/>
              </a:buClr>
              <a:buSzPts val="1600"/>
              <a:buChar char="●"/>
            </a:pPr>
            <a:r>
              <a:rPr lang="en" sz="1600">
                <a:solidFill>
                  <a:schemeClr val="dk1"/>
                </a:solidFill>
              </a:rPr>
              <a:t>Carefully consider the data collection process for </a:t>
            </a:r>
            <a:r>
              <a:rPr b="1" lang="en" sz="1600">
                <a:solidFill>
                  <a:schemeClr val="dk1"/>
                </a:solidFill>
                <a:highlight>
                  <a:srgbClr val="FFDB00"/>
                </a:highlight>
              </a:rPr>
              <a:t>potential irregularities</a:t>
            </a:r>
            <a:r>
              <a:rPr lang="en" sz="1600">
                <a:solidFill>
                  <a:schemeClr val="dk1"/>
                </a:solidFill>
              </a:rPr>
              <a:t> in your data. </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Select your command tools to make sure no data is left behind. </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b="1" lang="en" sz="1600">
                <a:solidFill>
                  <a:schemeClr val="dk1"/>
                </a:solidFill>
                <a:highlight>
                  <a:srgbClr val="FFDB00"/>
                </a:highlight>
              </a:rPr>
              <a:t>Validate your results</a:t>
            </a:r>
            <a:r>
              <a:rPr lang="en" sz="1600">
                <a:solidFill>
                  <a:schemeClr val="dk1"/>
                </a:solidFill>
              </a:rPr>
              <a:t> by including the testing columns in your output. </a:t>
            </a:r>
            <a:endParaRPr sz="1600">
              <a:solidFill>
                <a:schemeClr val="dk1"/>
              </a:solidFill>
            </a:endParaRPr>
          </a:p>
          <a:p>
            <a:pPr indent="-330200" lvl="0" marL="457200" rtl="0" algn="l">
              <a:lnSpc>
                <a:spcPct val="100000"/>
              </a:lnSpc>
              <a:spcBef>
                <a:spcPts val="1000"/>
              </a:spcBef>
              <a:spcAft>
                <a:spcPts val="0"/>
              </a:spcAft>
              <a:buClr>
                <a:schemeClr val="dk1"/>
              </a:buClr>
              <a:buSzPts val="1600"/>
              <a:buChar char="●"/>
            </a:pPr>
            <a:r>
              <a:rPr lang="en" sz="1600">
                <a:solidFill>
                  <a:schemeClr val="dk1"/>
                </a:solidFill>
              </a:rPr>
              <a:t>Consider how to </a:t>
            </a:r>
            <a:r>
              <a:rPr b="1" lang="en" sz="1600">
                <a:solidFill>
                  <a:schemeClr val="dk1"/>
                </a:solidFill>
                <a:highlight>
                  <a:srgbClr val="FFDB00"/>
                </a:highlight>
              </a:rPr>
              <a:t>reconcile your results</a:t>
            </a:r>
            <a:r>
              <a:rPr lang="en" sz="1600">
                <a:solidFill>
                  <a:schemeClr val="dk1"/>
                </a:solidFill>
              </a:rPr>
              <a:t> with the rest of the table to ensure accurate insights. </a:t>
            </a:r>
            <a:endParaRPr sz="1600">
              <a:solidFill>
                <a:schemeClr val="dk1"/>
              </a:solidFill>
            </a:endParaRPr>
          </a:p>
          <a:p>
            <a:pPr indent="0" lvl="0" marL="0" rtl="0" algn="l">
              <a:lnSpc>
                <a:spcPct val="114000"/>
              </a:lnSpc>
              <a:spcBef>
                <a:spcPts val="100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&lt;&gt;, !=</a:t>
            </a:r>
            <a:r>
              <a:rPr lang="en"/>
              <a:t>	Not equal to.</a:t>
            </a:r>
            <a:endParaRPr/>
          </a:p>
          <a:p>
            <a:pPr indent="0" lvl="0" marL="0" rtl="0" algn="l">
              <a:lnSpc>
                <a:spcPct val="100000"/>
              </a:lnSpc>
              <a:spcBef>
                <a:spcPts val="1000"/>
              </a:spcBef>
              <a:spcAft>
                <a:spcPts val="0"/>
              </a:spcAft>
              <a:buClr>
                <a:schemeClr val="dk1"/>
              </a:buClr>
              <a:buSzPts val="1100"/>
              <a:buFont typeface="Arial"/>
              <a:buNone/>
            </a:pPr>
            <a:r>
              <a:rPr b="1" lang="en"/>
              <a:t>&gt;, &gt;=	</a:t>
            </a:r>
            <a:r>
              <a:rPr lang="en"/>
              <a:t>Greater than; greater than or equal to.</a:t>
            </a:r>
            <a:endParaRPr/>
          </a:p>
          <a:p>
            <a:pPr indent="0" lvl="0" marL="0" rtl="0" algn="l">
              <a:lnSpc>
                <a:spcPct val="100000"/>
              </a:lnSpc>
              <a:spcBef>
                <a:spcPts val="1000"/>
              </a:spcBef>
              <a:spcAft>
                <a:spcPts val="0"/>
              </a:spcAft>
              <a:buNone/>
            </a:pPr>
            <a:r>
              <a:rPr b="1" lang="en"/>
              <a:t>&lt;, &lt;=</a:t>
            </a:r>
            <a:r>
              <a:rPr lang="en"/>
              <a:t>	Less than; less than or equal to.</a:t>
            </a:r>
            <a:endParaRPr/>
          </a:p>
          <a:p>
            <a:pPr indent="0" lvl="0" marL="0" rtl="0" algn="l">
              <a:lnSpc>
                <a:spcPct val="100000"/>
              </a:lnSpc>
              <a:spcBef>
                <a:spcPts val="1000"/>
              </a:spcBef>
              <a:spcAft>
                <a:spcPts val="0"/>
              </a:spcAft>
              <a:buNone/>
            </a:pPr>
            <a:r>
              <a:t/>
            </a:r>
            <a:endParaRPr/>
          </a:p>
          <a:p>
            <a:pPr indent="0" lvl="0" marL="0" rtl="0" algn="l">
              <a:spcBef>
                <a:spcPts val="0"/>
              </a:spcBef>
              <a:spcAft>
                <a:spcPts val="0"/>
              </a:spcAft>
              <a:buNone/>
            </a:pPr>
            <a:r>
              <a:rPr lang="en"/>
              <a:t>Which countries are not in the “EMEA” region?</a:t>
            </a:r>
            <a:br>
              <a:rPr lang="en"/>
            </a:br>
            <a:br>
              <a:rPr lang="en"/>
            </a:br>
            <a:r>
              <a:rPr lang="en">
                <a:latin typeface="Inconsolata"/>
                <a:ea typeface="Inconsolata"/>
                <a:cs typeface="Inconsolata"/>
                <a:sym typeface="Inconsolata"/>
              </a:rPr>
              <a:t>	</a:t>
            </a:r>
            <a:r>
              <a:rPr b="1" lang="en">
                <a:latin typeface="Inconsolata"/>
                <a:ea typeface="Inconsolata"/>
                <a:cs typeface="Inconsolata"/>
                <a:sym typeface="Inconsolata"/>
              </a:rPr>
              <a:t>SELECT DISTINCT</a:t>
            </a:r>
            <a:r>
              <a:rPr lang="en">
                <a:latin typeface="Inconsolata"/>
                <a:ea typeface="Inconsolata"/>
                <a:cs typeface="Inconsolata"/>
                <a:sym typeface="Inconsolata"/>
              </a:rPr>
              <a:t> country </a:t>
            </a:r>
            <a:br>
              <a:rPr lang="en">
                <a:latin typeface="Inconsolata"/>
                <a:ea typeface="Inconsolata"/>
                <a:cs typeface="Inconsolata"/>
                <a:sym typeface="Inconsolata"/>
              </a:rPr>
            </a:br>
            <a:r>
              <a:rPr lang="en">
                <a:latin typeface="Inconsolata"/>
                <a:ea typeface="Inconsolata"/>
                <a:cs typeface="Inconsolata"/>
                <a:sym typeface="Inconsolata"/>
              </a:rPr>
              <a:t>	</a:t>
            </a:r>
            <a:r>
              <a:rPr b="1" lang="en">
                <a:latin typeface="Inconsolata"/>
                <a:ea typeface="Inconsolata"/>
                <a:cs typeface="Inconsolata"/>
                <a:sym typeface="Inconsolata"/>
              </a:rPr>
              <a:t>FROM</a:t>
            </a:r>
            <a:r>
              <a:rPr lang="en">
                <a:latin typeface="Inconsolata"/>
                <a:ea typeface="Inconsolata"/>
                <a:cs typeface="Inconsolata"/>
                <a:sym typeface="Inconsolata"/>
              </a:rPr>
              <a:t> regions </a:t>
            </a:r>
            <a:endParaRPr>
              <a:latin typeface="Inconsolata"/>
              <a:ea typeface="Inconsolata"/>
              <a:cs typeface="Inconsolata"/>
              <a:sym typeface="Inconsolata"/>
            </a:endParaRPr>
          </a:p>
          <a:p>
            <a:pPr indent="0" lvl="0" marL="457200" rtl="0" algn="l">
              <a:spcBef>
                <a:spcPts val="0"/>
              </a:spcBef>
              <a:spcAft>
                <a:spcPts val="0"/>
              </a:spcAft>
              <a:buNone/>
            </a:pPr>
            <a:r>
              <a:rPr b="1" lang="en">
                <a:latin typeface="Inconsolata"/>
                <a:ea typeface="Inconsolata"/>
                <a:cs typeface="Inconsolata"/>
                <a:sym typeface="Inconsolata"/>
              </a:rPr>
              <a:t>WHERE</a:t>
            </a:r>
            <a:r>
              <a:rPr lang="en">
                <a:latin typeface="Inconsolata"/>
                <a:ea typeface="Inconsolata"/>
                <a:cs typeface="Inconsolata"/>
                <a:sym typeface="Inconsolata"/>
              </a:rPr>
              <a:t> region </a:t>
            </a:r>
            <a:r>
              <a:rPr b="1" lang="en">
                <a:latin typeface="Inconsolata"/>
                <a:ea typeface="Inconsolata"/>
                <a:cs typeface="Inconsolata"/>
                <a:sym typeface="Inconsolata"/>
              </a:rPr>
              <a:t>!=</a:t>
            </a:r>
            <a:r>
              <a:rPr lang="en">
                <a:latin typeface="Inconsolata"/>
                <a:ea typeface="Inconsolata"/>
                <a:cs typeface="Inconsolata"/>
                <a:sym typeface="Inconsolata"/>
              </a:rPr>
              <a:t> 'EMEA’;</a:t>
            </a:r>
            <a:endParaRPr>
              <a:latin typeface="Inconsolata"/>
              <a:ea typeface="Inconsolata"/>
              <a:cs typeface="Inconsolata"/>
              <a:sym typeface="Inconsolata"/>
            </a:endParaRPr>
          </a:p>
        </p:txBody>
      </p:sp>
      <p:sp>
        <p:nvSpPr>
          <p:cNvPr id="766" name="Google Shape;766;p8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Operators for WHERE</a:t>
            </a:r>
            <a:endParaRPr/>
          </a:p>
        </p:txBody>
      </p:sp>
      <p:sp>
        <p:nvSpPr>
          <p:cNvPr id="767" name="Google Shape;767;p8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68" name="Google Shape;768;p8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69" name="Google Shape;769;p8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orders have more than $90 in profit?</a:t>
            </a:r>
            <a:endParaRPr/>
          </a:p>
          <a:p>
            <a:pPr indent="0" lvl="0" marL="457200" rtl="0" algn="l">
              <a:spcBef>
                <a:spcPts val="0"/>
              </a:spcBef>
              <a:spcAft>
                <a:spcPts val="0"/>
              </a:spcAft>
              <a:buNone/>
            </a:pPr>
            <a:br>
              <a:rPr lang="en" sz="1400">
                <a:latin typeface="Courier New"/>
                <a:ea typeface="Courier New"/>
                <a:cs typeface="Courier New"/>
                <a:sym typeface="Courier New"/>
              </a:rPr>
            </a:br>
            <a:r>
              <a:rPr b="1" lang="en">
                <a:latin typeface="Inconsolata"/>
                <a:ea typeface="Inconsolata"/>
                <a:cs typeface="Inconsolata"/>
                <a:sym typeface="Inconsolata"/>
              </a:rPr>
              <a:t>SELECT</a:t>
            </a:r>
            <a:r>
              <a:rPr lang="en">
                <a:latin typeface="Inconsolata"/>
                <a:ea typeface="Inconsolata"/>
                <a:cs typeface="Inconsolata"/>
                <a:sym typeface="Inconsolata"/>
              </a:rPr>
              <a:t> * </a:t>
            </a:r>
            <a:br>
              <a:rPr lang="en">
                <a:latin typeface="Inconsolata"/>
                <a:ea typeface="Inconsolata"/>
                <a:cs typeface="Inconsolata"/>
                <a:sym typeface="Inconsolata"/>
              </a:rPr>
            </a:br>
            <a:r>
              <a:rPr b="1" lang="en">
                <a:latin typeface="Inconsolata"/>
                <a:ea typeface="Inconsolata"/>
                <a:cs typeface="Inconsolata"/>
                <a:sym typeface="Inconsolata"/>
              </a:rPr>
              <a:t>FROM</a:t>
            </a:r>
            <a:r>
              <a:rPr lang="en">
                <a:latin typeface="Inconsolata"/>
                <a:ea typeface="Inconsolata"/>
                <a:cs typeface="Inconsolata"/>
                <a:sym typeface="Inconsolata"/>
              </a:rPr>
              <a:t> orders </a:t>
            </a:r>
            <a:br>
              <a:rPr lang="en">
                <a:latin typeface="Inconsolata"/>
                <a:ea typeface="Inconsolata"/>
                <a:cs typeface="Inconsolata"/>
                <a:sym typeface="Inconsolata"/>
              </a:rPr>
            </a:br>
            <a:r>
              <a:rPr b="1" lang="en">
                <a:latin typeface="Inconsolata"/>
                <a:ea typeface="Inconsolata"/>
                <a:cs typeface="Inconsolata"/>
                <a:sym typeface="Inconsolata"/>
              </a:rPr>
              <a:t>WHERE</a:t>
            </a:r>
            <a:r>
              <a:rPr lang="en">
                <a:latin typeface="Inconsolata"/>
                <a:ea typeface="Inconsolata"/>
                <a:cs typeface="Inconsolata"/>
                <a:sym typeface="Inconsolata"/>
              </a:rPr>
              <a:t> profit </a:t>
            </a:r>
            <a:r>
              <a:rPr b="1" lang="en">
                <a:latin typeface="Inconsolata"/>
                <a:ea typeface="Inconsolata"/>
                <a:cs typeface="Inconsolata"/>
                <a:sym typeface="Inconsolata"/>
              </a:rPr>
              <a:t>&gt;</a:t>
            </a:r>
            <a:r>
              <a:rPr lang="en">
                <a:latin typeface="Inconsolata"/>
                <a:ea typeface="Inconsolata"/>
                <a:cs typeface="Inconsolata"/>
                <a:sym typeface="Inconsolata"/>
              </a:rPr>
              <a:t> 90;</a:t>
            </a:r>
            <a:endParaRPr>
              <a:latin typeface="Inconsolata"/>
              <a:ea typeface="Inconsolata"/>
              <a:cs typeface="Inconsolata"/>
              <a:sym typeface="Inconsolata"/>
            </a:endParaRPr>
          </a:p>
          <a:p>
            <a:pPr indent="457200" lvl="0" marL="457200" rtl="0" algn="l">
              <a:spcBef>
                <a:spcPts val="0"/>
              </a:spcBef>
              <a:spcAft>
                <a:spcPts val="0"/>
              </a:spcAft>
              <a:buNone/>
            </a:pPr>
            <a:r>
              <a:t/>
            </a:r>
            <a:endParaRPr b="1">
              <a:latin typeface="Inconsolata"/>
              <a:ea typeface="Inconsolata"/>
              <a:cs typeface="Inconsolata"/>
              <a:sym typeface="Inconsolata"/>
            </a:endParaRPr>
          </a:p>
        </p:txBody>
      </p:sp>
      <p:sp>
        <p:nvSpPr>
          <p:cNvPr id="775" name="Google Shape;775;p8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Operators for WHERE (Cont.)</a:t>
            </a:r>
            <a:endParaRPr/>
          </a:p>
        </p:txBody>
      </p:sp>
      <p:sp>
        <p:nvSpPr>
          <p:cNvPr id="776" name="Google Shape;776;p8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77" name="Google Shape;777;p8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78" name="Google Shape;778;p8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Which returns include more than one quantity of an item?</a:t>
            </a:r>
            <a:endParaRPr>
              <a:solidFill>
                <a:schemeClr val="dk1"/>
              </a:solidFill>
            </a:endParaRPr>
          </a:p>
          <a:p>
            <a:pPr indent="0" lvl="0" marL="457200" rtl="0" algn="l">
              <a:spcBef>
                <a:spcPts val="0"/>
              </a:spcBef>
              <a:spcAft>
                <a:spcPts val="0"/>
              </a:spcAft>
              <a:buNone/>
            </a:pPr>
            <a:br>
              <a:rPr lang="en" sz="1400">
                <a:solidFill>
                  <a:srgbClr val="7A1743"/>
                </a:solidFill>
                <a:latin typeface="Courier New"/>
                <a:ea typeface="Courier New"/>
                <a:cs typeface="Courier New"/>
                <a:sym typeface="Courier New"/>
              </a:rPr>
            </a:br>
            <a:r>
              <a:rPr b="1" lang="en">
                <a:latin typeface="Inconsolata"/>
                <a:ea typeface="Inconsolata"/>
                <a:cs typeface="Inconsolata"/>
                <a:sym typeface="Inconsolata"/>
              </a:rPr>
              <a:t>SELECT</a:t>
            </a:r>
            <a:r>
              <a:rPr lang="en">
                <a:latin typeface="Inconsolata"/>
                <a:ea typeface="Inconsolata"/>
                <a:cs typeface="Inconsolata"/>
                <a:sym typeface="Inconsolata"/>
              </a:rPr>
              <a:t> * </a:t>
            </a:r>
            <a:br>
              <a:rPr lang="en">
                <a:latin typeface="Inconsolata"/>
                <a:ea typeface="Inconsolata"/>
                <a:cs typeface="Inconsolata"/>
                <a:sym typeface="Inconsolata"/>
              </a:rPr>
            </a:br>
            <a:r>
              <a:rPr b="1" lang="en">
                <a:latin typeface="Inconsolata"/>
                <a:ea typeface="Inconsolata"/>
                <a:cs typeface="Inconsolata"/>
                <a:sym typeface="Inconsolata"/>
              </a:rPr>
              <a:t>FROM</a:t>
            </a:r>
            <a:r>
              <a:rPr lang="en">
                <a:latin typeface="Inconsolata"/>
                <a:ea typeface="Inconsolata"/>
                <a:cs typeface="Inconsolata"/>
                <a:sym typeface="Inconsolata"/>
              </a:rPr>
              <a:t> returns </a:t>
            </a:r>
            <a:endParaRPr>
              <a:latin typeface="Inconsolata"/>
              <a:ea typeface="Inconsolata"/>
              <a:cs typeface="Inconsolata"/>
              <a:sym typeface="Inconsolata"/>
            </a:endParaRPr>
          </a:p>
          <a:p>
            <a:pPr indent="0" lvl="0" marL="457200" rtl="0" algn="l">
              <a:spcBef>
                <a:spcPts val="0"/>
              </a:spcBef>
              <a:spcAft>
                <a:spcPts val="0"/>
              </a:spcAft>
              <a:buNone/>
            </a:pPr>
            <a:r>
              <a:rPr b="1" lang="en">
                <a:latin typeface="Inconsolata"/>
                <a:ea typeface="Inconsolata"/>
                <a:cs typeface="Inconsolata"/>
                <a:sym typeface="Inconsolata"/>
              </a:rPr>
              <a:t>WHERE</a:t>
            </a:r>
            <a:r>
              <a:rPr lang="en">
                <a:latin typeface="Inconsolata"/>
                <a:ea typeface="Inconsolata"/>
                <a:cs typeface="Inconsolata"/>
                <a:sym typeface="Inconsolata"/>
              </a:rPr>
              <a:t> return_quantity </a:t>
            </a:r>
            <a:r>
              <a:rPr b="1" lang="en">
                <a:latin typeface="Inconsolata"/>
                <a:ea typeface="Inconsolata"/>
                <a:cs typeface="Inconsolata"/>
                <a:sym typeface="Inconsolata"/>
              </a:rPr>
              <a:t>&gt;</a:t>
            </a:r>
            <a:r>
              <a:rPr lang="en">
                <a:latin typeface="Inconsolata"/>
                <a:ea typeface="Inconsolata"/>
                <a:cs typeface="Inconsolata"/>
                <a:sym typeface="Inconsolata"/>
              </a:rPr>
              <a:t> 1;</a:t>
            </a:r>
            <a:endParaRPr>
              <a:latin typeface="Inconsolata"/>
              <a:ea typeface="Inconsolata"/>
              <a:cs typeface="Inconsolata"/>
              <a:sym typeface="Inconsolata"/>
            </a:endParaRPr>
          </a:p>
        </p:txBody>
      </p:sp>
      <p:sp>
        <p:nvSpPr>
          <p:cNvPr id="784" name="Google Shape;784;p8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Operators for WHERE (Cont.)</a:t>
            </a:r>
            <a:endParaRPr/>
          </a:p>
        </p:txBody>
      </p:sp>
      <p:sp>
        <p:nvSpPr>
          <p:cNvPr id="785" name="Google Shape;785;p8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86" name="Google Shape;786;p8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87" name="Google Shape;787;p8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8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93" name="Google Shape;793;p8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Some additional query methods to try in the WHERE clause:</a:t>
            </a:r>
            <a:endParaRPr/>
          </a:p>
          <a:p>
            <a:pPr indent="-342900" lvl="0" marL="457200" rtl="0" algn="l">
              <a:lnSpc>
                <a:spcPct val="100000"/>
              </a:lnSpc>
              <a:spcBef>
                <a:spcPts val="1000"/>
              </a:spcBef>
              <a:spcAft>
                <a:spcPts val="0"/>
              </a:spcAft>
              <a:buSzPts val="1800"/>
              <a:buChar char="●"/>
            </a:pPr>
            <a:r>
              <a:rPr b="1" lang="en"/>
              <a:t>AND</a:t>
            </a:r>
            <a:r>
              <a:rPr lang="en"/>
              <a:t>: Returns if both conditions are </a:t>
            </a:r>
            <a:r>
              <a:rPr lang="en"/>
              <a:t>true</a:t>
            </a:r>
            <a:r>
              <a:rPr lang="en"/>
              <a:t>.</a:t>
            </a:r>
            <a:endParaRPr/>
          </a:p>
          <a:p>
            <a:pPr indent="-342900" lvl="0" marL="457200" rtl="0" algn="l">
              <a:lnSpc>
                <a:spcPct val="100000"/>
              </a:lnSpc>
              <a:spcBef>
                <a:spcPts val="0"/>
              </a:spcBef>
              <a:spcAft>
                <a:spcPts val="0"/>
              </a:spcAft>
              <a:buSzPts val="1800"/>
              <a:buChar char="●"/>
            </a:pPr>
            <a:r>
              <a:rPr b="1" lang="en"/>
              <a:t>OR</a:t>
            </a:r>
            <a:r>
              <a:rPr lang="en"/>
              <a:t>: Returns if either condition is </a:t>
            </a:r>
            <a:r>
              <a:rPr lang="en"/>
              <a:t>true</a:t>
            </a:r>
            <a:r>
              <a:rPr lang="en"/>
              <a:t> (FALSE if neither is true).</a:t>
            </a:r>
            <a:endParaRPr/>
          </a:p>
          <a:p>
            <a:pPr indent="-342900" lvl="0" marL="457200" rtl="0" algn="l">
              <a:lnSpc>
                <a:spcPct val="100000"/>
              </a:lnSpc>
              <a:spcBef>
                <a:spcPts val="0"/>
              </a:spcBef>
              <a:spcAft>
                <a:spcPts val="0"/>
              </a:spcAft>
              <a:buSzPts val="1800"/>
              <a:buChar char="●"/>
            </a:pPr>
            <a:r>
              <a:rPr b="1" lang="en"/>
              <a:t>( ): </a:t>
            </a:r>
            <a:r>
              <a:rPr lang="en"/>
              <a:t>Parentheses group conditions to set all equal to TRUE.</a:t>
            </a:r>
            <a:endParaRPr/>
          </a:p>
          <a:p>
            <a:pPr indent="0" lvl="0" marL="0" rtl="0" algn="l">
              <a:spcBef>
                <a:spcPts val="0"/>
              </a:spcBef>
              <a:spcAft>
                <a:spcPts val="1600"/>
              </a:spcAft>
              <a:buNone/>
            </a:pPr>
            <a:r>
              <a:t/>
            </a:r>
            <a:endParaRPr/>
          </a:p>
        </p:txBody>
      </p:sp>
      <p:sp>
        <p:nvSpPr>
          <p:cNvPr id="794" name="Google Shape;794;p8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With </a:t>
            </a:r>
            <a:r>
              <a:rPr lang="en"/>
              <a:t>AND, OR, and ()</a:t>
            </a:r>
            <a:endParaRPr/>
          </a:p>
        </p:txBody>
      </p:sp>
      <p:sp>
        <p:nvSpPr>
          <p:cNvPr id="795" name="Google Shape;795;p8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96" name="Google Shape;796;p86"/>
          <p:cNvSpPr/>
          <p:nvPr/>
        </p:nvSpPr>
        <p:spPr>
          <a:xfrm>
            <a:off x="1236075" y="2687225"/>
            <a:ext cx="5812500" cy="1743900"/>
          </a:xfrm>
          <a:prstGeom prst="rect">
            <a:avLst/>
          </a:prstGeom>
          <a:no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800">
                <a:solidFill>
                  <a:schemeClr val="dk2"/>
                </a:solidFill>
                <a:latin typeface="Inconsolata"/>
                <a:ea typeface="Inconsolata"/>
                <a:cs typeface="Inconsolata"/>
                <a:sym typeface="Inconsolata"/>
              </a:rPr>
              <a:t>SELECT</a:t>
            </a:r>
            <a:r>
              <a:rPr lang="en" sz="1800">
                <a:solidFill>
                  <a:srgbClr val="D73A49"/>
                </a:solidFill>
                <a:latin typeface="Inconsolata"/>
                <a:ea typeface="Inconsolata"/>
                <a:cs typeface="Inconsolata"/>
                <a:sym typeface="Inconsolata"/>
              </a:rPr>
              <a:t> </a:t>
            </a:r>
            <a:r>
              <a:rPr lang="en" sz="1800">
                <a:solidFill>
                  <a:schemeClr val="accent4"/>
                </a:solidFill>
                <a:latin typeface="Inconsolata"/>
                <a:ea typeface="Inconsolata"/>
                <a:cs typeface="Inconsolata"/>
                <a:sym typeface="Inconsolata"/>
              </a:rPr>
              <a:t>*</a:t>
            </a:r>
            <a:endParaRPr sz="1800">
              <a:solidFill>
                <a:schemeClr val="accent4"/>
              </a:solidFill>
              <a:latin typeface="Inconsolata"/>
              <a:ea typeface="Inconsolata"/>
              <a:cs typeface="Inconsolata"/>
              <a:sym typeface="Inconsolata"/>
            </a:endParaRPr>
          </a:p>
          <a:p>
            <a:pPr indent="0" lvl="0" marL="0" rtl="0" algn="l">
              <a:lnSpc>
                <a:spcPct val="115000"/>
              </a:lnSpc>
              <a:spcBef>
                <a:spcPts val="0"/>
              </a:spcBef>
              <a:spcAft>
                <a:spcPts val="0"/>
              </a:spcAft>
              <a:buClr>
                <a:srgbClr val="000000"/>
              </a:buClr>
              <a:buSzPts val="1100"/>
              <a:buFont typeface="Arial"/>
              <a:buNone/>
            </a:pPr>
            <a:r>
              <a:rPr lang="en" sz="1800">
                <a:solidFill>
                  <a:schemeClr val="dk2"/>
                </a:solidFill>
                <a:latin typeface="Inconsolata"/>
                <a:ea typeface="Inconsolata"/>
                <a:cs typeface="Inconsolata"/>
                <a:sym typeface="Inconsolata"/>
              </a:rPr>
              <a:t>FROM</a:t>
            </a:r>
            <a:r>
              <a:rPr lang="en" sz="1800">
                <a:solidFill>
                  <a:srgbClr val="D73A49"/>
                </a:solidFill>
                <a:latin typeface="Inconsolata"/>
                <a:ea typeface="Inconsolata"/>
                <a:cs typeface="Inconsolata"/>
                <a:sym typeface="Inconsolata"/>
              </a:rPr>
              <a:t> </a:t>
            </a:r>
            <a:r>
              <a:rPr lang="en" sz="1800">
                <a:solidFill>
                  <a:schemeClr val="accent4"/>
                </a:solidFill>
                <a:latin typeface="Inconsolata"/>
                <a:ea typeface="Inconsolata"/>
                <a:cs typeface="Inconsolata"/>
                <a:sym typeface="Inconsolata"/>
              </a:rPr>
              <a:t>regions</a:t>
            </a:r>
            <a:endParaRPr sz="1800">
              <a:solidFill>
                <a:schemeClr val="accent4"/>
              </a:solidFill>
              <a:latin typeface="Inconsolata"/>
              <a:ea typeface="Inconsolata"/>
              <a:cs typeface="Inconsolata"/>
              <a:sym typeface="Inconsolata"/>
            </a:endParaRPr>
          </a:p>
          <a:p>
            <a:pPr indent="0" lvl="0" marL="0" rtl="0" algn="l">
              <a:lnSpc>
                <a:spcPct val="115000"/>
              </a:lnSpc>
              <a:spcBef>
                <a:spcPts val="0"/>
              </a:spcBef>
              <a:spcAft>
                <a:spcPts val="0"/>
              </a:spcAft>
              <a:buClr>
                <a:srgbClr val="000000"/>
              </a:buClr>
              <a:buSzPts val="1100"/>
              <a:buFont typeface="Arial"/>
              <a:buNone/>
            </a:pPr>
            <a:r>
              <a:rPr lang="en" sz="1800">
                <a:solidFill>
                  <a:schemeClr val="dk2"/>
                </a:solidFill>
                <a:latin typeface="Inconsolata"/>
                <a:ea typeface="Inconsolata"/>
                <a:cs typeface="Inconsolata"/>
                <a:sym typeface="Inconsolata"/>
              </a:rPr>
              <a:t>WHERE (</a:t>
            </a:r>
            <a:r>
              <a:rPr lang="en" sz="1800">
                <a:solidFill>
                  <a:schemeClr val="accent4"/>
                </a:solidFill>
                <a:latin typeface="Inconsolata"/>
                <a:ea typeface="Inconsolata"/>
                <a:cs typeface="Inconsolata"/>
                <a:sym typeface="Inconsolata"/>
              </a:rPr>
              <a:t>region = ‘Americas’</a:t>
            </a:r>
            <a:endParaRPr sz="1800">
              <a:solidFill>
                <a:schemeClr val="accent4"/>
              </a:solidFill>
              <a:latin typeface="Inconsolata"/>
              <a:ea typeface="Inconsolata"/>
              <a:cs typeface="Inconsolata"/>
              <a:sym typeface="Inconsolata"/>
            </a:endParaRPr>
          </a:p>
          <a:p>
            <a:pPr indent="457200" lvl="0" marL="0" rtl="0" algn="l">
              <a:lnSpc>
                <a:spcPct val="115000"/>
              </a:lnSpc>
              <a:spcBef>
                <a:spcPts val="0"/>
              </a:spcBef>
              <a:spcAft>
                <a:spcPts val="0"/>
              </a:spcAft>
              <a:buClr>
                <a:srgbClr val="000000"/>
              </a:buClr>
              <a:buSzPts val="1100"/>
              <a:buFont typeface="Arial"/>
              <a:buNone/>
            </a:pPr>
            <a:r>
              <a:rPr b="1" lang="en" sz="1800">
                <a:solidFill>
                  <a:schemeClr val="dk2"/>
                </a:solidFill>
                <a:latin typeface="Inconsolata"/>
                <a:ea typeface="Inconsolata"/>
                <a:cs typeface="Inconsolata"/>
                <a:sym typeface="Inconsolata"/>
              </a:rPr>
              <a:t>OR</a:t>
            </a:r>
            <a:r>
              <a:rPr lang="en" sz="1800">
                <a:solidFill>
                  <a:srgbClr val="005CC5"/>
                </a:solidFill>
                <a:latin typeface="Inconsolata"/>
                <a:ea typeface="Inconsolata"/>
                <a:cs typeface="Inconsolata"/>
                <a:sym typeface="Inconsolata"/>
              </a:rPr>
              <a:t> </a:t>
            </a:r>
            <a:r>
              <a:rPr lang="en" sz="1800">
                <a:solidFill>
                  <a:schemeClr val="accent4"/>
                </a:solidFill>
                <a:latin typeface="Inconsolata"/>
                <a:ea typeface="Inconsolata"/>
                <a:cs typeface="Inconsolata"/>
                <a:sym typeface="Inconsolata"/>
              </a:rPr>
              <a:t>region = ‘APAC’</a:t>
            </a:r>
            <a:r>
              <a:rPr lang="en" sz="1800">
                <a:solidFill>
                  <a:schemeClr val="dk2"/>
                </a:solidFill>
                <a:latin typeface="Inconsolata"/>
                <a:ea typeface="Inconsolata"/>
                <a:cs typeface="Inconsolata"/>
                <a:sym typeface="Inconsolata"/>
              </a:rPr>
              <a:t>)</a:t>
            </a:r>
            <a:endParaRPr sz="1800">
              <a:solidFill>
                <a:schemeClr val="dk2"/>
              </a:solidFill>
              <a:latin typeface="Inconsolata"/>
              <a:ea typeface="Inconsolata"/>
              <a:cs typeface="Inconsolata"/>
              <a:sym typeface="Inconsolata"/>
            </a:endParaRPr>
          </a:p>
          <a:p>
            <a:pPr indent="457200" lvl="0" marL="0" rtl="0" algn="l">
              <a:lnSpc>
                <a:spcPct val="115000"/>
              </a:lnSpc>
              <a:spcBef>
                <a:spcPts val="0"/>
              </a:spcBef>
              <a:spcAft>
                <a:spcPts val="0"/>
              </a:spcAft>
              <a:buClr>
                <a:srgbClr val="000000"/>
              </a:buClr>
              <a:buSzPts val="1100"/>
              <a:buFont typeface="Arial"/>
              <a:buNone/>
            </a:pPr>
            <a:r>
              <a:rPr b="1" lang="en" sz="1800">
                <a:solidFill>
                  <a:schemeClr val="dk2"/>
                </a:solidFill>
                <a:latin typeface="Inconsolata"/>
                <a:ea typeface="Inconsolata"/>
                <a:cs typeface="Inconsolata"/>
                <a:sym typeface="Inconsolata"/>
              </a:rPr>
              <a:t>AND</a:t>
            </a:r>
            <a:r>
              <a:rPr lang="en" sz="1800">
                <a:solidFill>
                  <a:srgbClr val="005CC5"/>
                </a:solidFill>
                <a:latin typeface="Inconsolata"/>
                <a:ea typeface="Inconsolata"/>
                <a:cs typeface="Inconsolata"/>
                <a:sym typeface="Inconsolata"/>
              </a:rPr>
              <a:t> </a:t>
            </a:r>
            <a:r>
              <a:rPr lang="en" sz="1800">
                <a:solidFill>
                  <a:schemeClr val="accent4"/>
                </a:solidFill>
                <a:latin typeface="Inconsolata"/>
                <a:ea typeface="Inconsolata"/>
                <a:cs typeface="Inconsolata"/>
                <a:sym typeface="Inconsolata"/>
              </a:rPr>
              <a:t>salesperson &lt;&gt; ‘Anna Andreadi’</a:t>
            </a:r>
            <a:r>
              <a:rPr lang="en" sz="1800">
                <a:solidFill>
                  <a:srgbClr val="005CC5"/>
                </a:solidFill>
                <a:latin typeface="Inconsolata"/>
                <a:ea typeface="Inconsolata"/>
                <a:cs typeface="Inconsolata"/>
                <a:sym typeface="Inconsolata"/>
              </a:rPr>
              <a:t>;</a:t>
            </a:r>
            <a:endParaRPr sz="1800">
              <a:solidFill>
                <a:srgbClr val="005CC5"/>
              </a:solidFill>
              <a:latin typeface="Inconsolata"/>
              <a:ea typeface="Inconsolata"/>
              <a:cs typeface="Inconsolata"/>
              <a:sym typeface="Inconsolata"/>
            </a:endParaRPr>
          </a:p>
        </p:txBody>
      </p:sp>
      <p:sp>
        <p:nvSpPr>
          <p:cNvPr id="797" name="Google Shape;797;p8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1" name="Shape 801"/>
        <p:cNvGrpSpPr/>
        <p:nvPr/>
      </p:nvGrpSpPr>
      <p:grpSpPr>
        <a:xfrm>
          <a:off x="0" y="0"/>
          <a:ext cx="0" cy="0"/>
          <a:chOff x="0" y="0"/>
          <a:chExt cx="0" cy="0"/>
        </a:xfrm>
      </p:grpSpPr>
      <p:sp>
        <p:nvSpPr>
          <p:cNvPr id="802" name="Google Shape;802;p87"/>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Activity</a:t>
            </a:r>
            <a:endParaRPr b="1" sz="1300">
              <a:solidFill>
                <a:schemeClr val="dk1"/>
              </a:solidFill>
            </a:endParaRPr>
          </a:p>
          <a:p>
            <a:pPr indent="0" lvl="0" marL="0" rtl="0" algn="l">
              <a:spcBef>
                <a:spcPts val="0"/>
              </a:spcBef>
              <a:spcAft>
                <a:spcPts val="0"/>
              </a:spcAft>
              <a:buNone/>
            </a:pPr>
            <a:r>
              <a:rPr lang="en" sz="1300">
                <a:solidFill>
                  <a:schemeClr val="dk1"/>
                </a:solidFill>
              </a:rPr>
              <a:t>Give participants </a:t>
            </a:r>
            <a:r>
              <a:rPr b="1" lang="en" sz="1300">
                <a:solidFill>
                  <a:schemeClr val="dk1"/>
                </a:solidFill>
              </a:rPr>
              <a:t>20 minutes</a:t>
            </a:r>
            <a:r>
              <a:rPr lang="en" sz="1300">
                <a:solidFill>
                  <a:schemeClr val="dk1"/>
                </a:solidFill>
              </a:rPr>
              <a:t> to complete this activity. If you see more than half of the students stuck on the same thing, consider pausing the activity to address the common questions/sticking points.</a:t>
            </a:r>
            <a:endParaRPr sz="1300">
              <a:solidFill>
                <a:schemeClr val="dk1"/>
              </a:solidFill>
            </a:endParaRPr>
          </a:p>
          <a:p>
            <a:pPr indent="0" lvl="0" marL="0" rtl="0" algn="l">
              <a:spcBef>
                <a:spcPts val="1600"/>
              </a:spcBef>
              <a:spcAft>
                <a:spcPts val="0"/>
              </a:spcAft>
              <a:buNone/>
            </a:pPr>
            <a:r>
              <a:rPr b="1" lang="en" sz="1300">
                <a:solidFill>
                  <a:schemeClr val="dk1"/>
                </a:solidFill>
              </a:rPr>
              <a:t>Debrief</a:t>
            </a:r>
            <a:endParaRPr b="1" sz="1300">
              <a:solidFill>
                <a:schemeClr val="dk1"/>
              </a:solidFill>
            </a:endParaRPr>
          </a:p>
          <a:p>
            <a:pPr indent="0" lvl="0" marL="0" rtl="0" algn="l">
              <a:spcBef>
                <a:spcPts val="0"/>
              </a:spcBef>
              <a:spcAft>
                <a:spcPts val="0"/>
              </a:spcAft>
              <a:buNone/>
            </a:pPr>
            <a:r>
              <a:rPr lang="en" sz="1300">
                <a:solidFill>
                  <a:schemeClr val="dk1"/>
                </a:solidFill>
              </a:rPr>
              <a:t>You will have about </a:t>
            </a:r>
            <a:r>
              <a:rPr b="1" lang="en" sz="1300">
                <a:solidFill>
                  <a:schemeClr val="dk1"/>
                </a:solidFill>
              </a:rPr>
              <a:t>five</a:t>
            </a:r>
            <a:r>
              <a:rPr b="1" lang="en" sz="1300">
                <a:solidFill>
                  <a:schemeClr val="dk1"/>
                </a:solidFill>
              </a:rPr>
              <a:t> minutes</a:t>
            </a:r>
            <a:r>
              <a:rPr lang="en" sz="1300">
                <a:solidFill>
                  <a:schemeClr val="dk1"/>
                </a:solidFill>
              </a:rPr>
              <a:t> to debrief this activity. </a:t>
            </a:r>
            <a:r>
              <a:rPr b="1" lang="en" sz="1300">
                <a:solidFill>
                  <a:schemeClr val="dk1"/>
                </a:solidFill>
              </a:rPr>
              <a:t>Before</a:t>
            </a:r>
            <a:r>
              <a:rPr lang="en" sz="1300">
                <a:solidFill>
                  <a:schemeClr val="dk1"/>
                </a:solidFill>
              </a:rPr>
              <a:t> moving on to the solution slide, we recommend you:</a:t>
            </a:r>
            <a:endParaRPr sz="1300">
              <a:solidFill>
                <a:schemeClr val="dk1"/>
              </a:solidFill>
            </a:endParaRPr>
          </a:p>
          <a:p>
            <a:pPr indent="-311150" lvl="0" marL="457200" rtl="0" algn="l">
              <a:spcBef>
                <a:spcPts val="1600"/>
              </a:spcBef>
              <a:spcAft>
                <a:spcPts val="0"/>
              </a:spcAft>
              <a:buClr>
                <a:schemeClr val="dk1"/>
              </a:buClr>
              <a:buSzPts val="1300"/>
              <a:buAutoNum type="arabicPeriod"/>
            </a:pPr>
            <a:r>
              <a:rPr lang="en" sz="1300">
                <a:solidFill>
                  <a:schemeClr val="dk1"/>
                </a:solidFill>
              </a:rPr>
              <a:t>Ask for a few volunteers to share their solutions with the class.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Poll the class on whether or not anyone had a different solution.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Take a few minutes to restate </a:t>
            </a:r>
            <a:r>
              <a:rPr lang="en" sz="1300">
                <a:solidFill>
                  <a:schemeClr val="dk1"/>
                </a:solidFill>
              </a:rPr>
              <a:t>the differences in the shared solutions, identify which is correct, and explain why. This gives you an opportunity to recap the content as it applies to this activity.</a:t>
            </a:r>
            <a:endParaRPr sz="1300">
              <a:solidFill>
                <a:schemeClr val="dk1"/>
              </a:solidFill>
            </a:endParaRPr>
          </a:p>
        </p:txBody>
      </p:sp>
      <p:sp>
        <p:nvSpPr>
          <p:cNvPr id="803" name="Google Shape;803;p8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4" name="Google Shape;804;p8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a:t>
            </a:r>
            <a:r>
              <a:rPr lang="en"/>
              <a:t>Solo Activity</a:t>
            </a:r>
            <a:endParaRPr/>
          </a:p>
        </p:txBody>
      </p:sp>
      <p:sp>
        <p:nvSpPr>
          <p:cNvPr id="805" name="Google Shape;805;p87"/>
          <p:cNvSpPr/>
          <p:nvPr/>
        </p:nvSpPr>
        <p:spPr>
          <a:xfrm>
            <a:off x="742270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11" name="Google Shape;811;p88"/>
          <p:cNvSpPr txBox="1"/>
          <p:nvPr>
            <p:ph idx="1" type="body"/>
          </p:nvPr>
        </p:nvSpPr>
        <p:spPr>
          <a:xfrm>
            <a:off x="457200" y="1144275"/>
            <a:ext cx="82296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your understanding of </a:t>
            </a:r>
            <a:r>
              <a:rPr b="1" lang="en">
                <a:solidFill>
                  <a:schemeClr val="dk1"/>
                </a:solidFill>
              </a:rPr>
              <a:t>SELECT, FROM, WHERE, ORDER BY, </a:t>
            </a:r>
            <a:r>
              <a:rPr lang="en">
                <a:solidFill>
                  <a:schemeClr val="dk1"/>
                </a:solidFill>
              </a:rPr>
              <a:t>and</a:t>
            </a:r>
            <a:r>
              <a:rPr b="1" lang="en">
                <a:solidFill>
                  <a:schemeClr val="dk1"/>
                </a:solidFill>
              </a:rPr>
              <a:t> LIMIT</a:t>
            </a:r>
            <a:r>
              <a:rPr lang="en">
                <a:solidFill>
                  <a:schemeClr val="dk1"/>
                </a:solidFill>
              </a:rPr>
              <a:t> to answer the following about our P</a:t>
            </a:r>
            <a:r>
              <a:rPr lang="en">
                <a:solidFill>
                  <a:schemeClr val="dk1"/>
                </a:solidFill>
              </a:rPr>
              <a:t>roducts table.</a:t>
            </a:r>
            <a:endParaRPr>
              <a:solidFill>
                <a:schemeClr val="dk1"/>
              </a:solidFill>
            </a:endParaRPr>
          </a:p>
        </p:txBody>
      </p:sp>
      <p:sp>
        <p:nvSpPr>
          <p:cNvPr id="812" name="Google Shape;812;p8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a:t>
            </a:r>
            <a:endParaRPr/>
          </a:p>
        </p:txBody>
      </p:sp>
      <p:sp>
        <p:nvSpPr>
          <p:cNvPr id="813" name="Google Shape;813;p8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14" name="Google Shape;814;p8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20</a:t>
            </a:r>
            <a:r>
              <a:rPr lang="en"/>
              <a:t> minutes</a:t>
            </a:r>
            <a:endParaRPr/>
          </a:p>
        </p:txBody>
      </p:sp>
      <p:sp>
        <p:nvSpPr>
          <p:cNvPr id="815" name="Google Shape;815;p88"/>
          <p:cNvSpPr txBox="1"/>
          <p:nvPr/>
        </p:nvSpPr>
        <p:spPr>
          <a:xfrm>
            <a:off x="497325" y="2144725"/>
            <a:ext cx="8189700" cy="18999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office supplies products do we offer?</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chairs do we offer?</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What is the cheapest table we offer?</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office supplies products cost more than $500? </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products over $500 were technology or furniture?</a:t>
            </a:r>
            <a:endParaRPr b="1" sz="1800">
              <a:solidFill>
                <a:schemeClr val="dk1"/>
              </a:solidFill>
              <a:latin typeface="Inconsolata"/>
              <a:ea typeface="Inconsolata"/>
              <a:cs typeface="Inconsolata"/>
              <a:sym typeface="Inconsolat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8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a:t>
            </a:r>
            <a:endParaRPr/>
          </a:p>
        </p:txBody>
      </p:sp>
      <p:sp>
        <p:nvSpPr>
          <p:cNvPr id="821" name="Google Shape;821;p8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22" name="Google Shape;822;p8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23" name="Google Shape;823;p89"/>
          <p:cNvSpPr txBox="1"/>
          <p:nvPr/>
        </p:nvSpPr>
        <p:spPr>
          <a:xfrm>
            <a:off x="457200" y="940200"/>
            <a:ext cx="8318700" cy="36462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office supplies products do we offer?</a:t>
            </a:r>
            <a:endParaRPr b="1" sz="1600">
              <a:solidFill>
                <a:schemeClr val="dk1"/>
              </a:solidFill>
              <a:latin typeface="Inconsolata"/>
              <a:ea typeface="Inconsolata"/>
              <a:cs typeface="Inconsolata"/>
              <a:sym typeface="Inconsolata"/>
            </a:endParaRPr>
          </a:p>
          <a:p>
            <a:pPr indent="457200" lvl="0" marL="0" rtl="0" algn="l">
              <a:lnSpc>
                <a:spcPct val="100000"/>
              </a:lnSpc>
              <a:spcBef>
                <a:spcPts val="0"/>
              </a:spcBef>
              <a:spcAft>
                <a:spcPts val="0"/>
              </a:spcAft>
              <a:buNone/>
            </a:pPr>
            <a:r>
              <a:rPr lang="en" sz="1600">
                <a:solidFill>
                  <a:schemeClr val="dk1"/>
                </a:solidFill>
                <a:latin typeface="Inconsolata"/>
                <a:ea typeface="Inconsolata"/>
                <a:cs typeface="Inconsolata"/>
                <a:sym typeface="Inconsolata"/>
              </a:rPr>
              <a:t>SELECT * FROM products WHERE category = 'Office Supplies'; </a:t>
            </a:r>
            <a:r>
              <a:rPr b="1" lang="en" sz="1600">
                <a:solidFill>
                  <a:schemeClr val="dk1"/>
                </a:solidFill>
                <a:latin typeface="Inconsolata"/>
                <a:ea typeface="Inconsolata"/>
                <a:cs typeface="Inconsolata"/>
                <a:sym typeface="Inconsolata"/>
              </a:rPr>
              <a:t>5689</a:t>
            </a:r>
            <a:r>
              <a:rPr lang="en" sz="1600">
                <a:solidFill>
                  <a:schemeClr val="dk1"/>
                </a:solidFill>
                <a:latin typeface="Inconsolata"/>
                <a:ea typeface="Inconsolata"/>
                <a:cs typeface="Inconsolata"/>
                <a:sym typeface="Inconsolata"/>
              </a:rPr>
              <a:t> </a:t>
            </a:r>
            <a:endParaRPr sz="1600">
              <a:solidFill>
                <a:schemeClr val="dk1"/>
              </a:solidFill>
              <a:latin typeface="Inconsolata"/>
              <a:ea typeface="Inconsolata"/>
              <a:cs typeface="Inconsolata"/>
              <a:sym typeface="Inconsolata"/>
            </a:endParaRPr>
          </a:p>
          <a:p>
            <a:pPr indent="-330200" lvl="0" marL="457200" rtl="0" algn="l">
              <a:lnSpc>
                <a:spcPct val="100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chairs do we offer?</a:t>
            </a:r>
            <a:endParaRPr b="1" sz="1600">
              <a:solidFill>
                <a:schemeClr val="dk1"/>
              </a:solidFill>
              <a:latin typeface="Inconsolata"/>
              <a:ea typeface="Inconsolata"/>
              <a:cs typeface="Inconsolata"/>
              <a:sym typeface="Inconsolata"/>
            </a:endParaRPr>
          </a:p>
          <a:p>
            <a:pPr indent="457200" lvl="0" marL="0" rtl="0" algn="l">
              <a:lnSpc>
                <a:spcPct val="100000"/>
              </a:lnSpc>
              <a:spcBef>
                <a:spcPts val="0"/>
              </a:spcBef>
              <a:spcAft>
                <a:spcPts val="0"/>
              </a:spcAft>
              <a:buNone/>
            </a:pPr>
            <a:r>
              <a:rPr lang="en" sz="1600">
                <a:solidFill>
                  <a:schemeClr val="dk1"/>
                </a:solidFill>
                <a:latin typeface="Inconsolata"/>
                <a:ea typeface="Inconsolata"/>
                <a:cs typeface="Inconsolata"/>
                <a:sym typeface="Inconsolata"/>
              </a:rPr>
              <a:t>SELECT * FROM products WHERE sub_category = 'Chairs'; </a:t>
            </a:r>
            <a:r>
              <a:rPr b="1" lang="en" sz="1600">
                <a:solidFill>
                  <a:schemeClr val="dk1"/>
                </a:solidFill>
                <a:latin typeface="Inconsolata"/>
                <a:ea typeface="Inconsolata"/>
                <a:cs typeface="Inconsolata"/>
                <a:sym typeface="Inconsolata"/>
              </a:rPr>
              <a:t>619</a:t>
            </a:r>
            <a:endParaRPr b="1" sz="1600">
              <a:solidFill>
                <a:schemeClr val="dk1"/>
              </a:solidFill>
              <a:latin typeface="Inconsolata"/>
              <a:ea typeface="Inconsolata"/>
              <a:cs typeface="Inconsolata"/>
              <a:sym typeface="Inconsolata"/>
            </a:endParaRPr>
          </a:p>
          <a:p>
            <a:pPr indent="-330200" lvl="0" marL="457200" rtl="0" algn="l">
              <a:lnSpc>
                <a:spcPct val="100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What is the cheapest table we offer?</a:t>
            </a:r>
            <a:endParaRPr b="1" sz="1600">
              <a:solidFill>
                <a:schemeClr val="dk1"/>
              </a:solidFill>
              <a:latin typeface="Inconsolata"/>
              <a:ea typeface="Inconsolata"/>
              <a:cs typeface="Inconsolata"/>
              <a:sym typeface="Inconsolata"/>
            </a:endParaRPr>
          </a:p>
          <a:p>
            <a:pPr indent="457200" lvl="0" marL="0" rtl="0" algn="l">
              <a:lnSpc>
                <a:spcPct val="100000"/>
              </a:lnSpc>
              <a:spcBef>
                <a:spcPts val="0"/>
              </a:spcBef>
              <a:spcAft>
                <a:spcPts val="0"/>
              </a:spcAft>
              <a:buNone/>
            </a:pPr>
            <a:r>
              <a:rPr lang="en" sz="1600">
                <a:solidFill>
                  <a:schemeClr val="dk1"/>
                </a:solidFill>
                <a:latin typeface="Inconsolata"/>
                <a:ea typeface="Inconsolata"/>
                <a:cs typeface="Inconsolata"/>
                <a:sym typeface="Inconsolata"/>
              </a:rPr>
              <a:t>SELECT * FROM products WHERE sub_category = 'Tables' ORDER BY 5 ASC; </a:t>
            </a:r>
            <a:r>
              <a:rPr b="1" lang="en" sz="1600">
                <a:solidFill>
                  <a:schemeClr val="dk1"/>
                </a:solidFill>
                <a:latin typeface="Inconsolata"/>
                <a:ea typeface="Inconsolata"/>
                <a:cs typeface="Inconsolata"/>
                <a:sym typeface="Inconsolata"/>
              </a:rPr>
              <a:t>$12.18</a:t>
            </a:r>
            <a:endParaRPr b="1" sz="1600">
              <a:solidFill>
                <a:schemeClr val="dk1"/>
              </a:solidFill>
              <a:latin typeface="Inconsolata"/>
              <a:ea typeface="Inconsolata"/>
              <a:cs typeface="Inconsolata"/>
              <a:sym typeface="Inconsolata"/>
            </a:endParaRPr>
          </a:p>
          <a:p>
            <a:pPr indent="-330200" lvl="0" marL="457200" rtl="0" algn="l">
              <a:lnSpc>
                <a:spcPct val="100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office supplies products cost more than $500? </a:t>
            </a:r>
            <a:endParaRPr b="1" sz="1600">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lang="en" sz="1600">
                <a:solidFill>
                  <a:schemeClr val="dk1"/>
                </a:solidFill>
                <a:latin typeface="Inconsolata"/>
                <a:ea typeface="Inconsolata"/>
                <a:cs typeface="Inconsolata"/>
                <a:sym typeface="Inconsolata"/>
              </a:rPr>
              <a:t>SELECT * FROM products WHERE category = 'Office Supplies' AND product_cost_to_consumer &gt; 500; </a:t>
            </a:r>
            <a:r>
              <a:rPr b="1" lang="en" sz="1600">
                <a:solidFill>
                  <a:schemeClr val="dk1"/>
                </a:solidFill>
                <a:latin typeface="Inconsolata"/>
                <a:ea typeface="Inconsolata"/>
                <a:cs typeface="Inconsolata"/>
                <a:sym typeface="Inconsolata"/>
              </a:rPr>
              <a:t>58</a:t>
            </a:r>
            <a:endParaRPr b="1" sz="1600">
              <a:solidFill>
                <a:schemeClr val="dk1"/>
              </a:solidFill>
              <a:latin typeface="Inconsolata"/>
              <a:ea typeface="Inconsolata"/>
              <a:cs typeface="Inconsolata"/>
              <a:sym typeface="Inconsolata"/>
            </a:endParaRPr>
          </a:p>
          <a:p>
            <a:pPr indent="-330200" lvl="0" marL="457200" rtl="0" algn="l">
              <a:lnSpc>
                <a:spcPct val="100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product over $500 were technology or furniture?</a:t>
            </a:r>
            <a:endParaRPr b="1" sz="1600">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lang="en" sz="1600">
                <a:solidFill>
                  <a:schemeClr val="dk1"/>
                </a:solidFill>
                <a:latin typeface="Inconsolata"/>
                <a:ea typeface="Inconsolata"/>
                <a:cs typeface="Inconsolata"/>
                <a:sym typeface="Inconsolata"/>
              </a:rPr>
              <a:t>SELECT * FROM products WHERE (category = 'Technology' OR category = 'Furniture') AND product_cost_to_consumer &gt; 500; </a:t>
            </a:r>
            <a:r>
              <a:rPr b="1" lang="en" sz="1600">
                <a:solidFill>
                  <a:schemeClr val="dk1"/>
                </a:solidFill>
                <a:latin typeface="Inconsolata"/>
                <a:ea typeface="Inconsolata"/>
                <a:cs typeface="Inconsolata"/>
                <a:sym typeface="Inconsolata"/>
              </a:rPr>
              <a:t>114</a:t>
            </a:r>
            <a:endParaRPr b="1" sz="1600">
              <a:solidFill>
                <a:schemeClr val="dk1"/>
              </a:solidFill>
              <a:latin typeface="Inconsolata"/>
              <a:ea typeface="Inconsolata"/>
              <a:cs typeface="Inconsolata"/>
              <a:sym typeface="Inconsolat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9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Comparison Operators</a:t>
            </a:r>
            <a:endParaRPr>
              <a:solidFill>
                <a:srgbClr val="000000"/>
              </a:solidFill>
            </a:endParaRPr>
          </a:p>
        </p:txBody>
      </p:sp>
      <p:sp>
        <p:nvSpPr>
          <p:cNvPr id="829" name="Google Shape;829;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30" name="Google Shape;830;p90"/>
          <p:cNvSpPr txBox="1"/>
          <p:nvPr>
            <p:ph idx="1" type="body"/>
          </p:nvPr>
        </p:nvSpPr>
        <p:spPr>
          <a:xfrm>
            <a:off x="7917925" y="994450"/>
            <a:ext cx="5952300" cy="2274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t/>
            </a:r>
            <a:endParaRPr/>
          </a:p>
          <a:p>
            <a:pPr indent="0" lvl="0" marL="0" rtl="0" algn="l">
              <a:lnSpc>
                <a:spcPct val="95000"/>
              </a:lnSpc>
              <a:spcBef>
                <a:spcPts val="0"/>
              </a:spcBef>
              <a:spcAft>
                <a:spcPts val="0"/>
              </a:spcAft>
              <a:buNone/>
            </a:pPr>
            <a:r>
              <a:rPr lang="en"/>
              <a:t>		</a:t>
            </a:r>
            <a:r>
              <a:rPr b="1" lang="en"/>
              <a:t>	</a:t>
            </a:r>
            <a:r>
              <a:rPr lang="en">
                <a:solidFill>
                  <a:schemeClr val="dk1"/>
                </a:solidFill>
              </a:rPr>
              <a:t>			</a:t>
            </a:r>
            <a:endParaRPr/>
          </a:p>
          <a:p>
            <a:pPr indent="0" lvl="0" marL="0" rtl="0" algn="l">
              <a:lnSpc>
                <a:spcPct val="95000"/>
              </a:lnSpc>
              <a:spcBef>
                <a:spcPts val="0"/>
              </a:spcBef>
              <a:spcAft>
                <a:spcPts val="0"/>
              </a:spcAft>
              <a:buNone/>
            </a:pPr>
            <a:r>
              <a:rPr b="1" lang="en"/>
              <a:t>	</a:t>
            </a:r>
            <a:r>
              <a:rPr lang="en"/>
              <a:t>		</a:t>
            </a:r>
            <a:endParaRPr/>
          </a:p>
          <a:p>
            <a:pPr indent="0" lvl="0" marL="0" rtl="0" algn="l">
              <a:lnSpc>
                <a:spcPct val="95000"/>
              </a:lnSpc>
              <a:spcBef>
                <a:spcPts val="0"/>
              </a:spcBef>
              <a:spcAft>
                <a:spcPts val="0"/>
              </a:spcAft>
              <a:buNone/>
            </a:pPr>
            <a:r>
              <a:rPr b="1" lang="en"/>
              <a:t>	</a:t>
            </a:r>
            <a:r>
              <a:rPr lang="en"/>
              <a:t>	</a:t>
            </a:r>
            <a:endParaRPr/>
          </a:p>
          <a:p>
            <a:pPr indent="0" lvl="0" marL="0" marR="50800" rtl="0" algn="l">
              <a:spcBef>
                <a:spcPts val="0"/>
              </a:spcBef>
              <a:spcAft>
                <a:spcPts val="0"/>
              </a:spcAft>
              <a:buClr>
                <a:schemeClr val="dk1"/>
              </a:buClr>
              <a:buSzPts val="1100"/>
              <a:buFont typeface="Arial"/>
              <a:buNone/>
            </a:pPr>
            <a:r>
              <a:t/>
            </a:r>
            <a:endParaRPr sz="1050">
              <a:solidFill>
                <a:schemeClr val="dk1"/>
              </a:solidFill>
              <a:highlight>
                <a:srgbClr val="EEEEEE"/>
              </a:highlight>
              <a:latin typeface="Courier New"/>
              <a:ea typeface="Courier New"/>
              <a:cs typeface="Courier New"/>
              <a:sym typeface="Courier New"/>
            </a:endParaRPr>
          </a:p>
          <a:p>
            <a:pPr indent="0" lvl="0" marL="0" rtl="0" algn="l">
              <a:spcBef>
                <a:spcPts val="0"/>
              </a:spcBef>
              <a:spcAft>
                <a:spcPts val="1600"/>
              </a:spcAft>
              <a:buNone/>
            </a:pPr>
            <a:r>
              <a:t/>
            </a:r>
            <a:endParaRPr>
              <a:solidFill>
                <a:schemeClr val="dk1"/>
              </a:solidFill>
            </a:endParaRPr>
          </a:p>
        </p:txBody>
      </p:sp>
      <p:graphicFrame>
        <p:nvGraphicFramePr>
          <p:cNvPr id="831" name="Google Shape;831;p90"/>
          <p:cNvGraphicFramePr/>
          <p:nvPr/>
        </p:nvGraphicFramePr>
        <p:xfrm>
          <a:off x="1326838" y="1278825"/>
          <a:ext cx="3000000" cy="3000000"/>
        </p:xfrm>
        <a:graphic>
          <a:graphicData uri="http://schemas.openxmlformats.org/drawingml/2006/table">
            <a:tbl>
              <a:tblPr>
                <a:noFill/>
                <a:tableStyleId>{71F5D8EB-CC8D-49F7-8EE7-3C9506985A6B}</a:tableStyleId>
              </a:tblPr>
              <a:tblGrid>
                <a:gridCol w="1622325"/>
                <a:gridCol w="4868000"/>
              </a:tblGrid>
              <a:tr h="4643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IN ()</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None/>
                      </a:pPr>
                      <a:r>
                        <a:rPr lang="en" sz="1800">
                          <a:solidFill>
                            <a:schemeClr val="dk1"/>
                          </a:solidFill>
                          <a:latin typeface="Proxima Nova"/>
                          <a:ea typeface="Proxima Nova"/>
                          <a:cs typeface="Proxima Nova"/>
                          <a:sym typeface="Proxima Nova"/>
                        </a:rPr>
                        <a:t>Found</a:t>
                      </a:r>
                      <a:r>
                        <a:rPr lang="en" sz="1800">
                          <a:solidFill>
                            <a:schemeClr val="dk1"/>
                          </a:solidFill>
                          <a:latin typeface="Proxima Nova"/>
                          <a:ea typeface="Proxima Nova"/>
                          <a:cs typeface="Proxima Nova"/>
                          <a:sym typeface="Proxima Nova"/>
                        </a:rPr>
                        <a:t> in list of items.</a:t>
                      </a:r>
                      <a:endParaRPr/>
                    </a:p>
                  </a:txBody>
                  <a:tcPr marT="91425" marB="91425" marR="91425" marL="91425"/>
                </a:tc>
              </a:tr>
              <a:tr h="3810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BETWEEN</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None/>
                      </a:pPr>
                      <a:r>
                        <a:rPr lang="en" sz="1800">
                          <a:solidFill>
                            <a:schemeClr val="dk1"/>
                          </a:solidFill>
                          <a:latin typeface="Proxima Nova"/>
                          <a:ea typeface="Proxima Nova"/>
                          <a:cs typeface="Proxima Nova"/>
                          <a:sym typeface="Proxima Nova"/>
                        </a:rPr>
                        <a:t>Within the range of, including boundaries.</a:t>
                      </a:r>
                      <a:endParaRPr/>
                    </a:p>
                  </a:txBody>
                  <a:tcPr marT="91425" marB="91425" marR="91425" marL="91425"/>
                </a:tc>
              </a:tr>
              <a:tr h="3810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NOT</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None/>
                      </a:pPr>
                      <a:r>
                        <a:rPr lang="en" sz="1800">
                          <a:solidFill>
                            <a:schemeClr val="dk1"/>
                          </a:solidFill>
                          <a:latin typeface="Proxima Nova"/>
                          <a:ea typeface="Proxima Nova"/>
                          <a:cs typeface="Proxima Nova"/>
                          <a:sym typeface="Proxima Nova"/>
                        </a:rPr>
                        <a:t>Negates a condition.</a:t>
                      </a:r>
                      <a:endParaRPr/>
                    </a:p>
                  </a:txBody>
                  <a:tcPr marT="91425" marB="91425" marR="91425" marL="91425"/>
                </a:tc>
              </a:tr>
              <a:tr h="3810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LIKE, ILIKE</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None/>
                      </a:pPr>
                      <a:r>
                        <a:rPr lang="en" sz="1800">
                          <a:solidFill>
                            <a:schemeClr val="dk1"/>
                          </a:solidFill>
                          <a:latin typeface="Proxima Nova"/>
                          <a:ea typeface="Proxima Nova"/>
                          <a:cs typeface="Proxima Nova"/>
                          <a:sym typeface="Proxima Nova"/>
                        </a:rPr>
                        <a:t>Contains item; ILIKE disregards </a:t>
                      </a:r>
                      <a:r>
                        <a:rPr lang="en" sz="1800">
                          <a:solidFill>
                            <a:schemeClr val="dk1"/>
                          </a:solidFill>
                          <a:latin typeface="Proxima Nova"/>
                          <a:ea typeface="Proxima Nova"/>
                          <a:cs typeface="Proxima Nova"/>
                          <a:sym typeface="Proxima Nova"/>
                        </a:rPr>
                        <a:t>case</a:t>
                      </a:r>
                      <a:r>
                        <a:rPr lang="en" sz="1800">
                          <a:solidFill>
                            <a:schemeClr val="dk1"/>
                          </a:solidFill>
                          <a:latin typeface="Proxima Nova"/>
                          <a:ea typeface="Proxima Nova"/>
                          <a:cs typeface="Proxima Nova"/>
                          <a:sym typeface="Proxima Nova"/>
                        </a:rPr>
                        <a:t>.</a:t>
                      </a:r>
                      <a:endParaRPr/>
                    </a:p>
                  </a:txBody>
                  <a:tcPr marT="91425" marB="91425" marR="91425" marL="91425"/>
                </a:tc>
              </a:tr>
              <a:tr h="3810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Wildcard, none to many characters.</a:t>
                      </a:r>
                      <a:endParaRPr/>
                    </a:p>
                  </a:txBody>
                  <a:tcPr marT="91425" marB="91425" marR="91425" marL="91425"/>
                </a:tc>
              </a:tr>
              <a:tr h="381000">
                <a:tc>
                  <a:txBody>
                    <a:bodyPr/>
                    <a:lstStyle/>
                    <a:p>
                      <a:pPr indent="0" lvl="0" marL="0" rtl="0" algn="l">
                        <a:lnSpc>
                          <a:spcPct val="95000"/>
                        </a:lnSpc>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_</a:t>
                      </a:r>
                      <a:endParaRPr>
                        <a:solidFill>
                          <a:srgbClr val="FFFFFF"/>
                        </a:solidFill>
                      </a:endParaRPr>
                    </a:p>
                  </a:txBody>
                  <a:tcPr marT="91425" marB="91425" marR="91425" marL="91425">
                    <a:solidFill>
                      <a:schemeClr val="lt2"/>
                    </a:solidFill>
                  </a:tcPr>
                </a:tc>
                <a:tc>
                  <a:txBody>
                    <a:bodyPr/>
                    <a:lstStyle/>
                    <a:p>
                      <a:pPr indent="0" lvl="0" marL="0" rtl="0" algn="l">
                        <a:lnSpc>
                          <a:spcPct val="9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Wildcard, single character.	</a:t>
                      </a:r>
                      <a:endParaRPr/>
                    </a:p>
                  </a:txBody>
                  <a:tcPr marT="91425" marB="91425" marR="91425" marL="91425"/>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9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600"/>
              <a:t>IN () </a:t>
            </a:r>
            <a:r>
              <a:rPr lang="en" sz="1600"/>
              <a:t>allows you to specify multiple values in WHERE, while </a:t>
            </a:r>
            <a:r>
              <a:rPr b="1" lang="en" sz="1600"/>
              <a:t>NOT IN ()</a:t>
            </a:r>
            <a:r>
              <a:rPr lang="en" sz="1600"/>
              <a:t> allows you to negate the list of values. </a:t>
            </a:r>
            <a:endParaRPr sz="1600"/>
          </a:p>
          <a:p>
            <a:pPr indent="0" lvl="0" marL="0" rtl="0" algn="l">
              <a:lnSpc>
                <a:spcPct val="105000"/>
              </a:lnSpc>
              <a:spcBef>
                <a:spcPts val="1200"/>
              </a:spcBef>
              <a:spcAft>
                <a:spcPts val="0"/>
              </a:spcAft>
              <a:buNone/>
            </a:pPr>
            <a:r>
              <a:rPr lang="en" sz="1600"/>
              <a:t>Which products are </a:t>
            </a:r>
            <a:r>
              <a:rPr b="1" lang="en" sz="1600"/>
              <a:t>either</a:t>
            </a:r>
            <a:r>
              <a:rPr lang="en" sz="1600"/>
              <a:t> furnishings or technology (based on category name)?</a:t>
            </a:r>
            <a:endParaRPr sz="1600"/>
          </a:p>
          <a:p>
            <a:pPr indent="457200" lvl="2" marL="0" rtl="0" algn="l">
              <a:lnSpc>
                <a:spcPct val="105000"/>
              </a:lnSpc>
              <a:spcBef>
                <a:spcPts val="1000"/>
              </a:spcBef>
              <a:spcAft>
                <a:spcPts val="0"/>
              </a:spcAft>
              <a:buNone/>
            </a:pP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endParaRPr sz="1600">
              <a:latin typeface="Inconsolata"/>
              <a:ea typeface="Inconsolata"/>
              <a:cs typeface="Inconsolata"/>
              <a:sym typeface="Inconsolata"/>
            </a:endParaRPr>
          </a:p>
          <a:p>
            <a:pPr indent="457200" lvl="2" marL="0" rtl="0" algn="l">
              <a:lnSpc>
                <a:spcPct val="105000"/>
              </a:lnSpc>
              <a:spcBef>
                <a:spcPts val="0"/>
              </a:spcBef>
              <a:spcAft>
                <a:spcPts val="0"/>
              </a:spcAft>
              <a:buNone/>
            </a:pPr>
            <a:r>
              <a:rPr b="1" lang="en" sz="1600">
                <a:latin typeface="Inconsolata"/>
                <a:ea typeface="Inconsolata"/>
                <a:cs typeface="Inconsolata"/>
                <a:sym typeface="Inconsolata"/>
              </a:rPr>
              <a:t>FROM</a:t>
            </a:r>
            <a:r>
              <a:rPr lang="en" sz="1600">
                <a:latin typeface="Inconsolata"/>
                <a:ea typeface="Inconsolata"/>
                <a:cs typeface="Inconsolata"/>
                <a:sym typeface="Inconsolata"/>
              </a:rPr>
              <a:t> products </a:t>
            </a:r>
            <a:endParaRPr sz="1600">
              <a:latin typeface="Inconsolata"/>
              <a:ea typeface="Inconsolata"/>
              <a:cs typeface="Inconsolata"/>
              <a:sym typeface="Inconsolata"/>
            </a:endParaRPr>
          </a:p>
          <a:p>
            <a:pPr indent="457200" lvl="2" marL="0" rtl="0" algn="l">
              <a:lnSpc>
                <a:spcPct val="105000"/>
              </a:lnSpc>
              <a:spcBef>
                <a:spcPts val="0"/>
              </a:spcBef>
              <a:spcAft>
                <a:spcPts val="0"/>
              </a:spcAft>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category </a:t>
            </a:r>
            <a:r>
              <a:rPr b="1" lang="en" sz="1600">
                <a:latin typeface="Inconsolata"/>
                <a:ea typeface="Inconsolata"/>
                <a:cs typeface="Inconsolata"/>
                <a:sym typeface="Inconsolata"/>
              </a:rPr>
              <a:t>IN</a:t>
            </a:r>
            <a:r>
              <a:rPr lang="en" sz="1600">
                <a:latin typeface="Inconsolata"/>
                <a:ea typeface="Inconsolata"/>
                <a:cs typeface="Inconsolata"/>
                <a:sym typeface="Inconsolata"/>
              </a:rPr>
              <a:t> (“Furniture”, “Technology”);</a:t>
            </a:r>
            <a:endParaRPr sz="1600">
              <a:latin typeface="Inconsolata"/>
              <a:ea typeface="Inconsolata"/>
              <a:cs typeface="Inconsolata"/>
              <a:sym typeface="Inconsolata"/>
            </a:endParaRPr>
          </a:p>
          <a:p>
            <a:pPr indent="457200" lvl="2" marL="0" rtl="0" algn="l">
              <a:lnSpc>
                <a:spcPct val="105000"/>
              </a:lnSpc>
              <a:spcBef>
                <a:spcPts val="0"/>
              </a:spcBef>
              <a:spcAft>
                <a:spcPts val="0"/>
              </a:spcAft>
              <a:buNone/>
            </a:pPr>
            <a:br>
              <a:rPr lang="en" sz="1600">
                <a:latin typeface="Courier New"/>
                <a:ea typeface="Courier New"/>
                <a:cs typeface="Courier New"/>
                <a:sym typeface="Courier New"/>
              </a:rPr>
            </a:br>
            <a:r>
              <a:rPr lang="en" sz="1600"/>
              <a:t>Which products are </a:t>
            </a:r>
            <a:r>
              <a:rPr b="1" lang="en" sz="1600"/>
              <a:t>neither</a:t>
            </a:r>
            <a:r>
              <a:rPr lang="en" sz="1600"/>
              <a:t> furnishings nor technology?</a:t>
            </a:r>
            <a:endParaRPr sz="1600"/>
          </a:p>
          <a:p>
            <a:pPr indent="457200" lvl="2" marL="0" rtl="0" algn="l">
              <a:lnSpc>
                <a:spcPct val="105000"/>
              </a:lnSpc>
              <a:spcBef>
                <a:spcPts val="1000"/>
              </a:spcBef>
              <a:spcAft>
                <a:spcPts val="0"/>
              </a:spcAft>
              <a:buClr>
                <a:schemeClr val="dk1"/>
              </a:buClr>
              <a:buSzPts val="1100"/>
              <a:buFont typeface="Arial"/>
              <a:buNone/>
            </a:pP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endParaRPr sz="1600">
              <a:latin typeface="Inconsolata"/>
              <a:ea typeface="Inconsolata"/>
              <a:cs typeface="Inconsolata"/>
              <a:sym typeface="Inconsolata"/>
            </a:endParaRPr>
          </a:p>
          <a:p>
            <a:pPr indent="457200" lvl="2" marL="0" rtl="0" algn="l">
              <a:lnSpc>
                <a:spcPct val="105000"/>
              </a:lnSpc>
              <a:spcBef>
                <a:spcPts val="0"/>
              </a:spcBef>
              <a:spcAft>
                <a:spcPts val="0"/>
              </a:spcAft>
              <a:buClr>
                <a:schemeClr val="dk1"/>
              </a:buClr>
              <a:buSzPts val="1100"/>
              <a:buFont typeface="Arial"/>
              <a:buNone/>
            </a:pPr>
            <a:r>
              <a:rPr b="1" lang="en" sz="1600">
                <a:latin typeface="Inconsolata"/>
                <a:ea typeface="Inconsolata"/>
                <a:cs typeface="Inconsolata"/>
                <a:sym typeface="Inconsolata"/>
              </a:rPr>
              <a:t>FROM</a:t>
            </a:r>
            <a:r>
              <a:rPr lang="en" sz="1600">
                <a:latin typeface="Inconsolata"/>
                <a:ea typeface="Inconsolata"/>
                <a:cs typeface="Inconsolata"/>
                <a:sym typeface="Inconsolata"/>
              </a:rPr>
              <a:t> products </a:t>
            </a:r>
            <a:endParaRPr sz="1600">
              <a:latin typeface="Inconsolata"/>
              <a:ea typeface="Inconsolata"/>
              <a:cs typeface="Inconsolata"/>
              <a:sym typeface="Inconsolata"/>
            </a:endParaRPr>
          </a:p>
          <a:p>
            <a:pPr indent="457200" lvl="2" marL="0" rtl="0" algn="l">
              <a:lnSpc>
                <a:spcPct val="105000"/>
              </a:lnSpc>
              <a:spcBef>
                <a:spcPts val="0"/>
              </a:spcBef>
              <a:spcAft>
                <a:spcPts val="0"/>
              </a:spcAft>
              <a:buClr>
                <a:schemeClr val="dk1"/>
              </a:buClr>
              <a:buSzPts val="1100"/>
              <a:buFont typeface="Arial"/>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category </a:t>
            </a:r>
            <a:r>
              <a:rPr b="1" lang="en" sz="1600">
                <a:latin typeface="Inconsolata"/>
                <a:ea typeface="Inconsolata"/>
                <a:cs typeface="Inconsolata"/>
                <a:sym typeface="Inconsolata"/>
              </a:rPr>
              <a:t>NOT IN</a:t>
            </a:r>
            <a:r>
              <a:rPr lang="en" sz="1600">
                <a:latin typeface="Inconsolata"/>
                <a:ea typeface="Inconsolata"/>
                <a:cs typeface="Inconsolata"/>
                <a:sym typeface="Inconsolata"/>
              </a:rPr>
              <a:t> (“Furniture”, “Technology”);</a:t>
            </a:r>
            <a:br>
              <a:rPr lang="en" sz="1600">
                <a:latin typeface="Courier New"/>
                <a:ea typeface="Courier New"/>
                <a:cs typeface="Courier New"/>
                <a:sym typeface="Courier New"/>
              </a:rPr>
            </a:br>
            <a:endParaRPr sz="1600">
              <a:latin typeface="Courier New"/>
              <a:ea typeface="Courier New"/>
              <a:cs typeface="Courier New"/>
              <a:sym typeface="Courier New"/>
            </a:endParaRPr>
          </a:p>
          <a:p>
            <a:pPr indent="457200" lvl="2" marL="0" rtl="0" algn="l">
              <a:lnSpc>
                <a:spcPct val="105000"/>
              </a:lnSpc>
              <a:spcBef>
                <a:spcPts val="0"/>
              </a:spcBef>
              <a:spcAft>
                <a:spcPts val="0"/>
              </a:spcAft>
              <a:buNone/>
            </a:pPr>
            <a:r>
              <a:t/>
            </a:r>
            <a:endParaRPr sz="1600">
              <a:latin typeface="Courier New"/>
              <a:ea typeface="Courier New"/>
              <a:cs typeface="Courier New"/>
              <a:sym typeface="Courier New"/>
            </a:endParaRPr>
          </a:p>
        </p:txBody>
      </p:sp>
      <p:sp>
        <p:nvSpPr>
          <p:cNvPr id="837" name="Google Shape;837;p9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38" name="Google Shape;838;p9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With </a:t>
            </a:r>
            <a:r>
              <a:rPr lang="en"/>
              <a:t>IN</a:t>
            </a:r>
            <a:endParaRPr/>
          </a:p>
        </p:txBody>
      </p:sp>
      <p:sp>
        <p:nvSpPr>
          <p:cNvPr id="839" name="Google Shape;839;p91"/>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40" name="Google Shape;840;p9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
        <p:nvSpPr>
          <p:cNvPr id="312" name="Google Shape;312;p3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46" name="Google Shape;846;p9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BETWEEN () </a:t>
            </a:r>
            <a:r>
              <a:rPr lang="en" sz="1600"/>
              <a:t>allows you to select values within a given range. </a:t>
            </a:r>
            <a:endParaRPr sz="1600"/>
          </a:p>
          <a:p>
            <a:pPr indent="-330200" lvl="0" marL="457200" rtl="0" algn="l">
              <a:spcBef>
                <a:spcPts val="1200"/>
              </a:spcBef>
              <a:spcAft>
                <a:spcPts val="0"/>
              </a:spcAft>
              <a:buClr>
                <a:srgbClr val="000000"/>
              </a:buClr>
              <a:buSzPts val="1600"/>
              <a:buFont typeface="Proxima Nova"/>
              <a:buAutoNum type="arabicPeriod"/>
            </a:pPr>
            <a:r>
              <a:rPr lang="en" sz="1600"/>
              <a:t>Which products have a cost to consumers between $25 and $100?</a:t>
            </a:r>
            <a:endParaRPr sz="1600"/>
          </a:p>
          <a:p>
            <a:pPr indent="0" lvl="2" marL="457200" rtl="0" algn="l">
              <a:spcBef>
                <a:spcPts val="0"/>
              </a:spcBef>
              <a:spcAft>
                <a:spcPts val="0"/>
              </a:spcAft>
              <a:buNone/>
            </a:pP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br>
              <a:rPr lang="en" sz="1600">
                <a:latin typeface="Inconsolata"/>
                <a:ea typeface="Inconsolata"/>
                <a:cs typeface="Inconsolata"/>
                <a:sym typeface="Inconsolata"/>
              </a:rPr>
            </a:br>
            <a:r>
              <a:rPr b="1" lang="en" sz="1600">
                <a:latin typeface="Inconsolata"/>
                <a:ea typeface="Inconsolata"/>
                <a:cs typeface="Inconsolata"/>
                <a:sym typeface="Inconsolata"/>
              </a:rPr>
              <a:t>FROM</a:t>
            </a:r>
            <a:r>
              <a:rPr lang="en" sz="1600">
                <a:latin typeface="Inconsolata"/>
                <a:ea typeface="Inconsolata"/>
                <a:cs typeface="Inconsolata"/>
                <a:sym typeface="Inconsolata"/>
              </a:rPr>
              <a:t> products </a:t>
            </a:r>
            <a:endParaRPr sz="1600">
              <a:latin typeface="Inconsolata"/>
              <a:ea typeface="Inconsolata"/>
              <a:cs typeface="Inconsolata"/>
              <a:sym typeface="Inconsolata"/>
            </a:endParaRPr>
          </a:p>
          <a:p>
            <a:pPr indent="0" lvl="2" marL="457200" rtl="0" algn="l">
              <a:spcBef>
                <a:spcPts val="0"/>
              </a:spcBef>
              <a:spcAft>
                <a:spcPts val="0"/>
              </a:spcAft>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product_cost_to_consumer </a:t>
            </a:r>
            <a:r>
              <a:rPr b="1" lang="en" sz="1600">
                <a:latin typeface="Inconsolata"/>
                <a:ea typeface="Inconsolata"/>
                <a:cs typeface="Inconsolata"/>
                <a:sym typeface="Inconsolata"/>
              </a:rPr>
              <a:t>BETWEEN 25 AND 100</a:t>
            </a: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2" marL="0" rtl="0" algn="l">
              <a:spcBef>
                <a:spcPts val="0"/>
              </a:spcBef>
              <a:spcAft>
                <a:spcPts val="0"/>
              </a:spcAft>
              <a:buNone/>
            </a:pPr>
            <a:r>
              <a:t/>
            </a:r>
            <a:endParaRPr sz="1600"/>
          </a:p>
          <a:p>
            <a:pPr indent="0" lvl="2" marL="0" rtl="0" algn="l">
              <a:spcBef>
                <a:spcPts val="0"/>
              </a:spcBef>
              <a:spcAft>
                <a:spcPts val="0"/>
              </a:spcAft>
              <a:buNone/>
            </a:pPr>
            <a:r>
              <a:rPr lang="en" sz="1600"/>
              <a:t>2.     Which orders have sales between $50 and $100?</a:t>
            </a:r>
            <a:endParaRPr sz="1600"/>
          </a:p>
          <a:p>
            <a:pPr indent="0" lvl="2" marL="457200" rtl="0" algn="l">
              <a:spcBef>
                <a:spcPts val="0"/>
              </a:spcBef>
              <a:spcAft>
                <a:spcPts val="0"/>
              </a:spcAft>
              <a:buNone/>
            </a:pP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br>
              <a:rPr lang="en" sz="1600">
                <a:latin typeface="Inconsolata"/>
                <a:ea typeface="Inconsolata"/>
                <a:cs typeface="Inconsolata"/>
                <a:sym typeface="Inconsolata"/>
              </a:rPr>
            </a:br>
            <a:r>
              <a:rPr b="1" lang="en" sz="1600">
                <a:latin typeface="Inconsolata"/>
                <a:ea typeface="Inconsolata"/>
                <a:cs typeface="Inconsolata"/>
                <a:sym typeface="Inconsolata"/>
              </a:rPr>
              <a:t>FROM</a:t>
            </a:r>
            <a:r>
              <a:rPr lang="en" sz="1600">
                <a:latin typeface="Inconsolata"/>
                <a:ea typeface="Inconsolata"/>
                <a:cs typeface="Inconsolata"/>
                <a:sym typeface="Inconsolata"/>
              </a:rPr>
              <a:t> orders </a:t>
            </a:r>
            <a:endParaRPr sz="1600">
              <a:latin typeface="Inconsolata"/>
              <a:ea typeface="Inconsolata"/>
              <a:cs typeface="Inconsolata"/>
              <a:sym typeface="Inconsolata"/>
            </a:endParaRPr>
          </a:p>
          <a:p>
            <a:pPr indent="0" lvl="2" marL="457200" rtl="0" algn="l">
              <a:spcBef>
                <a:spcPts val="0"/>
              </a:spcBef>
              <a:spcAft>
                <a:spcPts val="0"/>
              </a:spcAft>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sales </a:t>
            </a:r>
            <a:r>
              <a:rPr b="1" lang="en" sz="1600">
                <a:latin typeface="Inconsolata"/>
                <a:ea typeface="Inconsolata"/>
                <a:cs typeface="Inconsolata"/>
                <a:sym typeface="Inconsolata"/>
              </a:rPr>
              <a:t>BETWEEN 50 AND 100</a:t>
            </a:r>
            <a:r>
              <a:rPr lang="en" sz="1600">
                <a:latin typeface="Inconsolata"/>
                <a:ea typeface="Inconsolata"/>
                <a:cs typeface="Inconsolata"/>
                <a:sym typeface="Inconsolata"/>
              </a:rPr>
              <a:t>;</a:t>
            </a:r>
            <a:endParaRPr sz="1600">
              <a:latin typeface="Inconsolata"/>
              <a:ea typeface="Inconsolata"/>
              <a:cs typeface="Inconsolata"/>
              <a:sym typeface="Inconsolata"/>
            </a:endParaRPr>
          </a:p>
          <a:p>
            <a:pPr indent="0" lvl="0" marL="0" rtl="0" algn="l">
              <a:spcBef>
                <a:spcPts val="0"/>
              </a:spcBef>
              <a:spcAft>
                <a:spcPts val="1600"/>
              </a:spcAft>
              <a:buNone/>
            </a:pPr>
            <a:r>
              <a:t/>
            </a:r>
            <a:endParaRPr sz="1600"/>
          </a:p>
        </p:txBody>
      </p:sp>
      <p:sp>
        <p:nvSpPr>
          <p:cNvPr id="847" name="Google Shape;847;p9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Filtering With </a:t>
            </a:r>
            <a:r>
              <a:rPr lang="en"/>
              <a:t>BETWEEN</a:t>
            </a:r>
            <a:endParaRPr/>
          </a:p>
          <a:p>
            <a:pPr indent="0" lvl="0" marL="0" rtl="0" algn="l">
              <a:spcBef>
                <a:spcPts val="0"/>
              </a:spcBef>
              <a:spcAft>
                <a:spcPts val="0"/>
              </a:spcAft>
              <a:buNone/>
            </a:pPr>
            <a:r>
              <a:t/>
            </a:r>
            <a:endParaRPr/>
          </a:p>
        </p:txBody>
      </p:sp>
      <p:sp>
        <p:nvSpPr>
          <p:cNvPr id="848" name="Google Shape;848;p9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49" name="Google Shape;849;p9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55" name="Google Shape;855;p9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4000"/>
              </a:lnSpc>
              <a:spcBef>
                <a:spcPts val="0"/>
              </a:spcBef>
              <a:spcAft>
                <a:spcPts val="0"/>
              </a:spcAft>
              <a:buNone/>
            </a:pPr>
            <a:r>
              <a:rPr b="1" lang="en" sz="1600"/>
              <a:t>LIKE </a:t>
            </a:r>
            <a:r>
              <a:rPr lang="en" sz="1600"/>
              <a:t>is used for pattern matching in SQL, while NOT LIKE negates the match. </a:t>
            </a:r>
            <a:br>
              <a:rPr lang="en" sz="1600"/>
            </a:br>
            <a:endParaRPr b="1" sz="1600"/>
          </a:p>
          <a:p>
            <a:pPr indent="-330200" lvl="0" marL="457200" rtl="0" algn="l">
              <a:lnSpc>
                <a:spcPct val="105000"/>
              </a:lnSpc>
              <a:spcBef>
                <a:spcPts val="0"/>
              </a:spcBef>
              <a:spcAft>
                <a:spcPts val="0"/>
              </a:spcAft>
              <a:buSzPts val="1600"/>
              <a:buAutoNum type="arabicPeriod"/>
            </a:pPr>
            <a:r>
              <a:rPr lang="en" sz="1600"/>
              <a:t>Which products have “Calculator” in the product name?</a:t>
            </a:r>
            <a:br>
              <a:rPr lang="en" sz="1600"/>
            </a:b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br>
              <a:rPr lang="en" sz="1600">
                <a:latin typeface="Inconsolata"/>
                <a:ea typeface="Inconsolata"/>
                <a:cs typeface="Inconsolata"/>
                <a:sym typeface="Inconsolata"/>
              </a:rPr>
            </a:br>
            <a:r>
              <a:rPr b="1" lang="en" sz="1600">
                <a:latin typeface="Inconsolata"/>
                <a:ea typeface="Inconsolata"/>
                <a:cs typeface="Inconsolata"/>
                <a:sym typeface="Inconsolata"/>
              </a:rPr>
              <a:t>FROM</a:t>
            </a:r>
            <a:r>
              <a:rPr lang="en" sz="1600">
                <a:latin typeface="Inconsolata"/>
                <a:ea typeface="Inconsolata"/>
                <a:cs typeface="Inconsolata"/>
                <a:sym typeface="Inconsolata"/>
              </a:rPr>
              <a:t> products </a:t>
            </a:r>
            <a:endParaRPr sz="1600">
              <a:latin typeface="Inconsolata"/>
              <a:ea typeface="Inconsolata"/>
              <a:cs typeface="Inconsolata"/>
              <a:sym typeface="Inconsolata"/>
            </a:endParaRPr>
          </a:p>
          <a:p>
            <a:pPr indent="0" lvl="0" marL="457200" rtl="0" algn="l">
              <a:lnSpc>
                <a:spcPct val="105000"/>
              </a:lnSpc>
              <a:spcBef>
                <a:spcPts val="0"/>
              </a:spcBef>
              <a:spcAft>
                <a:spcPts val="0"/>
              </a:spcAft>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product_name </a:t>
            </a:r>
            <a:r>
              <a:rPr b="1" lang="en" sz="1600">
                <a:latin typeface="Inconsolata"/>
                <a:ea typeface="Inconsolata"/>
                <a:cs typeface="Inconsolata"/>
                <a:sym typeface="Inconsolata"/>
              </a:rPr>
              <a:t>LIKE </a:t>
            </a:r>
            <a:r>
              <a:rPr lang="en" sz="1600">
                <a:latin typeface="Inconsolata"/>
                <a:ea typeface="Inconsolata"/>
                <a:cs typeface="Inconsolata"/>
                <a:sym typeface="Inconsolata"/>
              </a:rPr>
              <a:t>'%Calculator%’;</a:t>
            </a:r>
            <a:endParaRPr sz="1600">
              <a:latin typeface="Inconsolata"/>
              <a:ea typeface="Inconsolata"/>
              <a:cs typeface="Inconsolata"/>
              <a:sym typeface="Inconsolata"/>
            </a:endParaRPr>
          </a:p>
          <a:p>
            <a:pPr indent="0" lvl="0" marL="0" rtl="0" algn="l">
              <a:lnSpc>
                <a:spcPct val="105000"/>
              </a:lnSpc>
              <a:spcBef>
                <a:spcPts val="0"/>
              </a:spcBef>
              <a:spcAft>
                <a:spcPts val="0"/>
              </a:spcAft>
              <a:buNone/>
            </a:pPr>
            <a:r>
              <a:t/>
            </a:r>
            <a:endParaRPr sz="1600"/>
          </a:p>
          <a:p>
            <a:pPr indent="-330200" lvl="0" marL="457200" rtl="0" algn="l">
              <a:lnSpc>
                <a:spcPct val="105000"/>
              </a:lnSpc>
              <a:spcBef>
                <a:spcPts val="0"/>
              </a:spcBef>
              <a:spcAft>
                <a:spcPts val="0"/>
              </a:spcAft>
              <a:buSzPts val="1600"/>
              <a:buAutoNum type="arabicPeriod"/>
            </a:pPr>
            <a:r>
              <a:rPr lang="en" sz="1600"/>
              <a:t>Which products have “Printer” in the category name?</a:t>
            </a:r>
            <a:endParaRPr sz="1600"/>
          </a:p>
          <a:p>
            <a:pPr indent="0" lvl="0" marL="457200" rtl="0" algn="l">
              <a:lnSpc>
                <a:spcPct val="105000"/>
              </a:lnSpc>
              <a:spcBef>
                <a:spcPts val="0"/>
              </a:spcBef>
              <a:spcAft>
                <a:spcPts val="0"/>
              </a:spcAft>
              <a:buNone/>
            </a:pPr>
            <a:r>
              <a:rPr b="1" lang="en" sz="1600">
                <a:latin typeface="Inconsolata"/>
                <a:ea typeface="Inconsolata"/>
                <a:cs typeface="Inconsolata"/>
                <a:sym typeface="Inconsolata"/>
              </a:rPr>
              <a:t>SELECT</a:t>
            </a:r>
            <a:r>
              <a:rPr lang="en" sz="1600">
                <a:latin typeface="Inconsolata"/>
                <a:ea typeface="Inconsolata"/>
                <a:cs typeface="Inconsolata"/>
                <a:sym typeface="Inconsolata"/>
              </a:rPr>
              <a:t> * </a:t>
            </a:r>
            <a:br>
              <a:rPr lang="en" sz="1600">
                <a:latin typeface="Inconsolata"/>
                <a:ea typeface="Inconsolata"/>
                <a:cs typeface="Inconsolata"/>
                <a:sym typeface="Inconsolata"/>
              </a:rPr>
            </a:br>
            <a:r>
              <a:rPr b="1" lang="en" sz="1600">
                <a:latin typeface="Inconsolata"/>
                <a:ea typeface="Inconsolata"/>
                <a:cs typeface="Inconsolata"/>
                <a:sym typeface="Inconsolata"/>
              </a:rPr>
              <a:t>FROM</a:t>
            </a:r>
            <a:r>
              <a:rPr lang="en" sz="1600">
                <a:latin typeface="Inconsolata"/>
                <a:ea typeface="Inconsolata"/>
                <a:cs typeface="Inconsolata"/>
                <a:sym typeface="Inconsolata"/>
              </a:rPr>
              <a:t> products </a:t>
            </a:r>
            <a:endParaRPr sz="1600">
              <a:latin typeface="Inconsolata"/>
              <a:ea typeface="Inconsolata"/>
              <a:cs typeface="Inconsolata"/>
              <a:sym typeface="Inconsolata"/>
            </a:endParaRPr>
          </a:p>
          <a:p>
            <a:pPr indent="0" lvl="0" marL="457200" rtl="0" algn="l">
              <a:lnSpc>
                <a:spcPct val="105000"/>
              </a:lnSpc>
              <a:spcBef>
                <a:spcPts val="0"/>
              </a:spcBef>
              <a:spcAft>
                <a:spcPts val="0"/>
              </a:spcAft>
              <a:buClr>
                <a:schemeClr val="dk1"/>
              </a:buClr>
              <a:buSzPts val="1100"/>
              <a:buFont typeface="Arial"/>
              <a:buNone/>
            </a:pPr>
            <a:r>
              <a:rPr b="1" lang="en" sz="1600">
                <a:latin typeface="Inconsolata"/>
                <a:ea typeface="Inconsolata"/>
                <a:cs typeface="Inconsolata"/>
                <a:sym typeface="Inconsolata"/>
              </a:rPr>
              <a:t>WHERE</a:t>
            </a:r>
            <a:r>
              <a:rPr lang="en" sz="1600">
                <a:latin typeface="Inconsolata"/>
                <a:ea typeface="Inconsolata"/>
                <a:cs typeface="Inconsolata"/>
                <a:sym typeface="Inconsolata"/>
              </a:rPr>
              <a:t> product_name </a:t>
            </a:r>
            <a:r>
              <a:rPr b="1" lang="en" sz="1600">
                <a:latin typeface="Inconsolata"/>
                <a:ea typeface="Inconsolata"/>
                <a:cs typeface="Inconsolata"/>
                <a:sym typeface="Inconsolata"/>
              </a:rPr>
              <a:t>ILIKE </a:t>
            </a:r>
            <a:r>
              <a:rPr lang="en" sz="1600">
                <a:latin typeface="Inconsolata"/>
                <a:ea typeface="Inconsolata"/>
                <a:cs typeface="Inconsolata"/>
                <a:sym typeface="Inconsolata"/>
              </a:rPr>
              <a:t>'%PRINTER%’;</a:t>
            </a:r>
            <a:endParaRPr sz="1600">
              <a:latin typeface="Inconsolata"/>
              <a:ea typeface="Inconsolata"/>
              <a:cs typeface="Inconsolata"/>
              <a:sym typeface="Inconsolata"/>
            </a:endParaRPr>
          </a:p>
        </p:txBody>
      </p:sp>
      <p:sp>
        <p:nvSpPr>
          <p:cNvPr id="856" name="Google Shape;856;p9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Filtering </a:t>
            </a:r>
            <a:r>
              <a:rPr lang="en"/>
              <a:t>LIKE and ILIKE</a:t>
            </a:r>
            <a:endParaRPr/>
          </a:p>
        </p:txBody>
      </p:sp>
      <p:sp>
        <p:nvSpPr>
          <p:cNvPr id="857" name="Google Shape;857;p9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58" name="Google Shape;858;p9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9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864" name="Google Shape;864;p94"/>
          <p:cNvSpPr txBox="1"/>
          <p:nvPr>
            <p:ph idx="1" type="body"/>
          </p:nvPr>
        </p:nvSpPr>
        <p:spPr>
          <a:xfrm>
            <a:off x="457200" y="95985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highlight>
                  <a:srgbClr val="FFFFFF"/>
                </a:highlight>
              </a:rPr>
              <a:t>PostgreSQL provides two wildcard characters to work with LIKE:</a:t>
            </a:r>
            <a:endParaRPr sz="1500">
              <a:highlight>
                <a:srgbClr val="FFFFFF"/>
              </a:highlight>
            </a:endParaRPr>
          </a:p>
          <a:p>
            <a:pPr indent="-323850" lvl="0" marL="457200" rtl="0" algn="l">
              <a:spcBef>
                <a:spcPts val="300"/>
              </a:spcBef>
              <a:spcAft>
                <a:spcPts val="0"/>
              </a:spcAft>
              <a:buSzPts val="1500"/>
              <a:buChar char="●"/>
            </a:pPr>
            <a:r>
              <a:rPr b="1" lang="en" sz="1500">
                <a:highlight>
                  <a:srgbClr val="FFFFFF"/>
                </a:highlight>
              </a:rPr>
              <a:t>P</a:t>
            </a:r>
            <a:r>
              <a:rPr b="1" lang="en" sz="1500">
                <a:highlight>
                  <a:srgbClr val="FFFFFF"/>
                </a:highlight>
              </a:rPr>
              <a:t>ercent ( % )</a:t>
            </a:r>
            <a:r>
              <a:rPr lang="en" sz="1500">
                <a:highlight>
                  <a:srgbClr val="FFFFFF"/>
                </a:highlight>
              </a:rPr>
              <a:t> for matching any sequence of characters.</a:t>
            </a:r>
            <a:endParaRPr sz="1500">
              <a:highlight>
                <a:srgbClr val="FFFFFF"/>
              </a:highlight>
            </a:endParaRPr>
          </a:p>
          <a:p>
            <a:pPr indent="-323850" lvl="0" marL="457200" rtl="0" algn="l">
              <a:spcBef>
                <a:spcPts val="0"/>
              </a:spcBef>
              <a:spcAft>
                <a:spcPts val="0"/>
              </a:spcAft>
              <a:buSzPts val="1500"/>
              <a:buChar char="●"/>
            </a:pPr>
            <a:r>
              <a:rPr b="1" lang="en" sz="1500">
                <a:highlight>
                  <a:srgbClr val="FFFFFF"/>
                </a:highlight>
              </a:rPr>
              <a:t>Underscore ( _ ) </a:t>
            </a:r>
            <a:r>
              <a:rPr lang="en" sz="1500">
                <a:highlight>
                  <a:srgbClr val="FFFFFF"/>
                </a:highlight>
              </a:rPr>
              <a:t>for matching any single character.</a:t>
            </a:r>
            <a:endParaRPr sz="1500">
              <a:highlight>
                <a:srgbClr val="FFFFFF"/>
              </a:highlight>
            </a:endParaRPr>
          </a:p>
          <a:p>
            <a:pPr indent="-323850" lvl="0" marL="457200" rtl="0" algn="l">
              <a:lnSpc>
                <a:spcPct val="105000"/>
              </a:lnSpc>
              <a:spcBef>
                <a:spcPts val="1000"/>
              </a:spcBef>
              <a:spcAft>
                <a:spcPts val="0"/>
              </a:spcAft>
              <a:buClr>
                <a:srgbClr val="000000"/>
              </a:buClr>
              <a:buSzPts val="1500"/>
              <a:buAutoNum type="arabicPeriod"/>
            </a:pPr>
            <a:r>
              <a:rPr lang="en" sz="1500"/>
              <a:t>Which products have “Clock” in the product name?</a:t>
            </a:r>
            <a:endParaRPr sz="1500"/>
          </a:p>
          <a:p>
            <a:pPr indent="0" lvl="0" marL="457200" rtl="0" algn="l">
              <a:lnSpc>
                <a:spcPct val="105000"/>
              </a:lnSpc>
              <a:spcBef>
                <a:spcPts val="1000"/>
              </a:spcBef>
              <a:spcAft>
                <a:spcPts val="0"/>
              </a:spcAft>
              <a:buNone/>
            </a:pPr>
            <a:r>
              <a:rPr b="1" lang="en" sz="1500">
                <a:latin typeface="Inconsolata"/>
                <a:ea typeface="Inconsolata"/>
                <a:cs typeface="Inconsolata"/>
                <a:sym typeface="Inconsolata"/>
              </a:rPr>
              <a:t>SELECT</a:t>
            </a:r>
            <a:r>
              <a:rPr lang="en" sz="1500">
                <a:latin typeface="Inconsolata"/>
                <a:ea typeface="Inconsolata"/>
                <a:cs typeface="Inconsolata"/>
                <a:sym typeface="Inconsolata"/>
              </a:rPr>
              <a:t> * </a:t>
            </a:r>
            <a:br>
              <a:rPr lang="en" sz="1500">
                <a:latin typeface="Inconsolata"/>
                <a:ea typeface="Inconsolata"/>
                <a:cs typeface="Inconsolata"/>
                <a:sym typeface="Inconsolata"/>
              </a:rPr>
            </a:br>
            <a:r>
              <a:rPr b="1" lang="en" sz="1500">
                <a:latin typeface="Inconsolata"/>
                <a:ea typeface="Inconsolata"/>
                <a:cs typeface="Inconsolata"/>
                <a:sym typeface="Inconsolata"/>
              </a:rPr>
              <a:t>FROM</a:t>
            </a:r>
            <a:r>
              <a:rPr lang="en" sz="1500">
                <a:latin typeface="Inconsolata"/>
                <a:ea typeface="Inconsolata"/>
                <a:cs typeface="Inconsolata"/>
                <a:sym typeface="Inconsolata"/>
              </a:rPr>
              <a:t> products </a:t>
            </a:r>
            <a:endParaRPr sz="1500">
              <a:latin typeface="Inconsolata"/>
              <a:ea typeface="Inconsolata"/>
              <a:cs typeface="Inconsolata"/>
              <a:sym typeface="Inconsolata"/>
            </a:endParaRPr>
          </a:p>
          <a:p>
            <a:pPr indent="0" lvl="0" marL="457200" rtl="0" algn="l">
              <a:lnSpc>
                <a:spcPct val="105000"/>
              </a:lnSpc>
              <a:spcBef>
                <a:spcPts val="0"/>
              </a:spcBef>
              <a:spcAft>
                <a:spcPts val="0"/>
              </a:spcAft>
              <a:buClr>
                <a:schemeClr val="dk1"/>
              </a:buClr>
              <a:buSzPts val="1100"/>
              <a:buFont typeface="Arial"/>
              <a:buNone/>
            </a:pPr>
            <a:r>
              <a:rPr b="1" lang="en" sz="1500">
                <a:latin typeface="Inconsolata"/>
                <a:ea typeface="Inconsolata"/>
                <a:cs typeface="Inconsolata"/>
                <a:sym typeface="Inconsolata"/>
              </a:rPr>
              <a:t>WHERE</a:t>
            </a:r>
            <a:r>
              <a:rPr lang="en" sz="1500">
                <a:latin typeface="Inconsolata"/>
                <a:ea typeface="Inconsolata"/>
                <a:cs typeface="Inconsolata"/>
                <a:sym typeface="Inconsolata"/>
              </a:rPr>
              <a:t> product_name </a:t>
            </a:r>
            <a:r>
              <a:rPr b="1" lang="en" sz="1500">
                <a:latin typeface="Inconsolata"/>
                <a:ea typeface="Inconsolata"/>
                <a:cs typeface="Inconsolata"/>
                <a:sym typeface="Inconsolata"/>
              </a:rPr>
              <a:t>LIKE </a:t>
            </a:r>
            <a:r>
              <a:rPr lang="en" sz="1500">
                <a:latin typeface="Inconsolata"/>
                <a:ea typeface="Inconsolata"/>
                <a:cs typeface="Inconsolata"/>
                <a:sym typeface="Inconsolata"/>
              </a:rPr>
              <a:t>'%Clock%’;</a:t>
            </a:r>
            <a:endParaRPr sz="1500">
              <a:latin typeface="Inconsolata"/>
              <a:ea typeface="Inconsolata"/>
              <a:cs typeface="Inconsolata"/>
              <a:sym typeface="Inconsolata"/>
            </a:endParaRPr>
          </a:p>
          <a:p>
            <a:pPr indent="0" lvl="0" marL="0" rtl="0" algn="l">
              <a:lnSpc>
                <a:spcPct val="105000"/>
              </a:lnSpc>
              <a:spcBef>
                <a:spcPts val="0"/>
              </a:spcBef>
              <a:spcAft>
                <a:spcPts val="0"/>
              </a:spcAft>
              <a:buClr>
                <a:schemeClr val="dk1"/>
              </a:buClr>
              <a:buSzPts val="1100"/>
              <a:buFont typeface="Arial"/>
              <a:buNone/>
            </a:pPr>
            <a:r>
              <a:t/>
            </a:r>
            <a:endParaRPr sz="1500">
              <a:latin typeface="Courier New"/>
              <a:ea typeface="Courier New"/>
              <a:cs typeface="Courier New"/>
              <a:sym typeface="Courier New"/>
            </a:endParaRPr>
          </a:p>
          <a:p>
            <a:pPr indent="-323850" lvl="0" marL="457200" rtl="0" algn="l">
              <a:lnSpc>
                <a:spcPct val="105000"/>
              </a:lnSpc>
              <a:spcBef>
                <a:spcPts val="0"/>
              </a:spcBef>
              <a:spcAft>
                <a:spcPts val="0"/>
              </a:spcAft>
              <a:buClr>
                <a:srgbClr val="000000"/>
              </a:buClr>
              <a:buSzPts val="1500"/>
              <a:buAutoNum type="arabicPeriod"/>
            </a:pPr>
            <a:r>
              <a:rPr lang="en" sz="1500"/>
              <a:t>Which customers have names that start with “A” and third letter of “r”?</a:t>
            </a:r>
            <a:endParaRPr sz="1500"/>
          </a:p>
          <a:p>
            <a:pPr indent="0" lvl="0" marL="457200" rtl="0" algn="l">
              <a:lnSpc>
                <a:spcPct val="105000"/>
              </a:lnSpc>
              <a:spcBef>
                <a:spcPts val="1000"/>
              </a:spcBef>
              <a:spcAft>
                <a:spcPts val="0"/>
              </a:spcAft>
              <a:buNone/>
            </a:pPr>
            <a:r>
              <a:rPr b="1" lang="en" sz="1500">
                <a:latin typeface="Inconsolata"/>
                <a:ea typeface="Inconsolata"/>
                <a:cs typeface="Inconsolata"/>
                <a:sym typeface="Inconsolata"/>
              </a:rPr>
              <a:t>SELECT</a:t>
            </a:r>
            <a:r>
              <a:rPr lang="en" sz="1500">
                <a:latin typeface="Inconsolata"/>
                <a:ea typeface="Inconsolata"/>
                <a:cs typeface="Inconsolata"/>
                <a:sym typeface="Inconsolata"/>
              </a:rPr>
              <a:t> * </a:t>
            </a:r>
            <a:br>
              <a:rPr lang="en" sz="1500">
                <a:latin typeface="Inconsolata"/>
                <a:ea typeface="Inconsolata"/>
                <a:cs typeface="Inconsolata"/>
                <a:sym typeface="Inconsolata"/>
              </a:rPr>
            </a:br>
            <a:r>
              <a:rPr b="1" lang="en" sz="1500">
                <a:latin typeface="Inconsolata"/>
                <a:ea typeface="Inconsolata"/>
                <a:cs typeface="Inconsolata"/>
                <a:sym typeface="Inconsolata"/>
              </a:rPr>
              <a:t>FROM</a:t>
            </a:r>
            <a:r>
              <a:rPr lang="en" sz="1500">
                <a:latin typeface="Inconsolata"/>
                <a:ea typeface="Inconsolata"/>
                <a:cs typeface="Inconsolata"/>
                <a:sym typeface="Inconsolata"/>
              </a:rPr>
              <a:t> customers </a:t>
            </a:r>
            <a:endParaRPr sz="1500">
              <a:latin typeface="Inconsolata"/>
              <a:ea typeface="Inconsolata"/>
              <a:cs typeface="Inconsolata"/>
              <a:sym typeface="Inconsolata"/>
            </a:endParaRPr>
          </a:p>
          <a:p>
            <a:pPr indent="0" lvl="0" marL="457200" rtl="0" algn="l">
              <a:lnSpc>
                <a:spcPct val="105000"/>
              </a:lnSpc>
              <a:spcBef>
                <a:spcPts val="0"/>
              </a:spcBef>
              <a:spcAft>
                <a:spcPts val="0"/>
              </a:spcAft>
              <a:buClr>
                <a:schemeClr val="dk1"/>
              </a:buClr>
              <a:buSzPts val="1100"/>
              <a:buFont typeface="Arial"/>
              <a:buNone/>
            </a:pPr>
            <a:r>
              <a:rPr b="1" lang="en" sz="1500">
                <a:latin typeface="Inconsolata"/>
                <a:ea typeface="Inconsolata"/>
                <a:cs typeface="Inconsolata"/>
                <a:sym typeface="Inconsolata"/>
              </a:rPr>
              <a:t>WHERE</a:t>
            </a:r>
            <a:r>
              <a:rPr lang="en" sz="1500">
                <a:latin typeface="Inconsolata"/>
                <a:ea typeface="Inconsolata"/>
                <a:cs typeface="Inconsolata"/>
                <a:sym typeface="Inconsolata"/>
              </a:rPr>
              <a:t> customer_name </a:t>
            </a:r>
            <a:r>
              <a:rPr b="1" lang="en" sz="1500">
                <a:latin typeface="Inconsolata"/>
                <a:ea typeface="Inconsolata"/>
                <a:cs typeface="Inconsolata"/>
                <a:sym typeface="Inconsolata"/>
              </a:rPr>
              <a:t>LIKE </a:t>
            </a:r>
            <a:r>
              <a:rPr lang="en" sz="1500">
                <a:latin typeface="Inconsolata"/>
                <a:ea typeface="Inconsolata"/>
                <a:cs typeface="Inconsolata"/>
                <a:sym typeface="Inconsolata"/>
              </a:rPr>
              <a:t>'A_r%’;</a:t>
            </a:r>
            <a:endParaRPr sz="1500">
              <a:highlight>
                <a:srgbClr val="FFFFFF"/>
              </a:highlight>
              <a:latin typeface="Inconsolata"/>
              <a:ea typeface="Inconsolata"/>
              <a:cs typeface="Inconsolata"/>
              <a:sym typeface="Inconsolata"/>
            </a:endParaRPr>
          </a:p>
          <a:p>
            <a:pPr indent="0" lvl="0" marL="0" rtl="0" algn="l">
              <a:spcBef>
                <a:spcPts val="0"/>
              </a:spcBef>
              <a:spcAft>
                <a:spcPts val="1600"/>
              </a:spcAft>
              <a:buNone/>
            </a:pPr>
            <a:r>
              <a:t/>
            </a:r>
            <a:endParaRPr/>
          </a:p>
        </p:txBody>
      </p:sp>
      <p:sp>
        <p:nvSpPr>
          <p:cNvPr id="865" name="Google Shape;865;p9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With Wildcards </a:t>
            </a:r>
            <a:endParaRPr/>
          </a:p>
        </p:txBody>
      </p:sp>
      <p:sp>
        <p:nvSpPr>
          <p:cNvPr id="866" name="Google Shape;866;p9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67" name="Google Shape;867;p9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95"/>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Stakeholder Questions </a:t>
            </a:r>
            <a:br>
              <a:rPr lang="en"/>
            </a:br>
            <a:r>
              <a:rPr lang="en"/>
              <a:t>to Efficient Queries </a:t>
            </a:r>
            <a:endParaRPr/>
          </a:p>
        </p:txBody>
      </p:sp>
      <p:sp>
        <p:nvSpPr>
          <p:cNvPr id="873" name="Google Shape;873;p9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Querying Databases</a:t>
            </a:r>
            <a:endParaRPr/>
          </a:p>
          <a:p>
            <a:pPr indent="0" lvl="0" marL="0" rtl="0" algn="l">
              <a:spcBef>
                <a:spcPts val="1600"/>
              </a:spcBef>
              <a:spcAft>
                <a:spcPts val="160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96"/>
          <p:cNvSpPr txBox="1"/>
          <p:nvPr>
            <p:ph idx="1" type="body"/>
          </p:nvPr>
        </p:nvSpPr>
        <p:spPr>
          <a:xfrm>
            <a:off x="457200" y="1000125"/>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Stakeholder Question No. 1: </a:t>
            </a:r>
            <a:endParaRPr/>
          </a:p>
          <a:p>
            <a:pPr indent="0" lvl="0" marL="0" rtl="0" algn="l">
              <a:spcBef>
                <a:spcPts val="1600"/>
              </a:spcBef>
              <a:spcAft>
                <a:spcPts val="0"/>
              </a:spcAft>
              <a:buNone/>
            </a:pPr>
            <a:r>
              <a:rPr lang="en"/>
              <a:t>Who are the salespeople in the United States</a:t>
            </a:r>
            <a:r>
              <a:rPr lang="en"/>
              <a:t>?</a:t>
            </a:r>
            <a:endParaRPr/>
          </a:p>
          <a:p>
            <a:pPr indent="0" lvl="0" marL="0" rtl="0" algn="l">
              <a:spcBef>
                <a:spcPts val="1600"/>
              </a:spcBef>
              <a:spcAft>
                <a:spcPts val="0"/>
              </a:spcAft>
              <a:buNone/>
            </a:pPr>
            <a:r>
              <a:rPr lang="en"/>
              <a:t>Resulting SQL query:</a:t>
            </a:r>
            <a:endParaRPr/>
          </a:p>
          <a:p>
            <a:pPr indent="0" lvl="0" marL="0" rtl="0" algn="l">
              <a:spcBef>
                <a:spcPts val="1600"/>
              </a:spcBef>
              <a:spcAft>
                <a:spcPts val="0"/>
              </a:spcAft>
              <a:buNone/>
            </a:pPr>
            <a:r>
              <a:rPr b="1" lang="en">
                <a:latin typeface="Inconsolata"/>
                <a:ea typeface="Inconsolata"/>
                <a:cs typeface="Inconsolata"/>
                <a:sym typeface="Inconsolata"/>
              </a:rPr>
              <a:t>SELECT DISTINCT </a:t>
            </a:r>
            <a:r>
              <a:rPr lang="en">
                <a:latin typeface="Inconsolata"/>
                <a:ea typeface="Inconsolata"/>
                <a:cs typeface="Inconsolata"/>
                <a:sym typeface="Inconsolata"/>
              </a:rPr>
              <a:t>salesperson</a:t>
            </a:r>
            <a:endParaRPr>
              <a:latin typeface="Inconsolata"/>
              <a:ea typeface="Inconsolata"/>
              <a:cs typeface="Inconsolata"/>
              <a:sym typeface="Inconsolata"/>
            </a:endParaRPr>
          </a:p>
          <a:p>
            <a:pPr indent="0" lvl="0" marL="0" rtl="0" algn="l">
              <a:spcBef>
                <a:spcPts val="0"/>
              </a:spcBef>
              <a:spcAft>
                <a:spcPts val="0"/>
              </a:spcAft>
              <a:buNone/>
            </a:pPr>
            <a:r>
              <a:rPr b="1" lang="en">
                <a:latin typeface="Inconsolata"/>
                <a:ea typeface="Inconsolata"/>
                <a:cs typeface="Inconsolata"/>
                <a:sym typeface="Inconsolata"/>
              </a:rPr>
              <a:t>FROM</a:t>
            </a:r>
            <a:r>
              <a:rPr lang="en">
                <a:latin typeface="Inconsolata"/>
                <a:ea typeface="Inconsolata"/>
                <a:cs typeface="Inconsolata"/>
                <a:sym typeface="Inconsolata"/>
              </a:rPr>
              <a:t> regions</a:t>
            </a:r>
            <a:endParaRPr>
              <a:latin typeface="Inconsolata"/>
              <a:ea typeface="Inconsolata"/>
              <a:cs typeface="Inconsolata"/>
              <a:sym typeface="Inconsolata"/>
            </a:endParaRPr>
          </a:p>
          <a:p>
            <a:pPr indent="0" lvl="0" marL="0" rtl="0" algn="l">
              <a:spcBef>
                <a:spcPts val="0"/>
              </a:spcBef>
              <a:spcAft>
                <a:spcPts val="0"/>
              </a:spcAft>
              <a:buNone/>
            </a:pPr>
            <a:r>
              <a:rPr b="1" lang="en">
                <a:latin typeface="Inconsolata"/>
                <a:ea typeface="Inconsolata"/>
                <a:cs typeface="Inconsolata"/>
                <a:sym typeface="Inconsolata"/>
              </a:rPr>
              <a:t>WHERE</a:t>
            </a:r>
            <a:r>
              <a:rPr lang="en">
                <a:latin typeface="Inconsolata"/>
                <a:ea typeface="Inconsolata"/>
                <a:cs typeface="Inconsolata"/>
                <a:sym typeface="Inconsolata"/>
              </a:rPr>
              <a:t> country ILIKE ‘%United States%’;</a:t>
            </a:r>
            <a:endParaRPr>
              <a:latin typeface="Inconsolata"/>
              <a:ea typeface="Inconsolata"/>
              <a:cs typeface="Inconsolata"/>
              <a:sym typeface="Inconsolata"/>
            </a:endParaRPr>
          </a:p>
        </p:txBody>
      </p:sp>
      <p:sp>
        <p:nvSpPr>
          <p:cNvPr id="879" name="Google Shape;879;p9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Stakeholder Questions to SQL Queries </a:t>
            </a:r>
            <a:endParaRPr/>
          </a:p>
        </p:txBody>
      </p:sp>
      <p:sp>
        <p:nvSpPr>
          <p:cNvPr id="880" name="Google Shape;880;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Stakeholder Questions to SQL Queries (Cont.)</a:t>
            </a:r>
            <a:endParaRPr/>
          </a:p>
        </p:txBody>
      </p:sp>
      <p:sp>
        <p:nvSpPr>
          <p:cNvPr id="886" name="Google Shape;886;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87" name="Google Shape;887;p97"/>
          <p:cNvSpPr txBox="1"/>
          <p:nvPr>
            <p:ph idx="1" type="body"/>
          </p:nvPr>
        </p:nvSpPr>
        <p:spPr>
          <a:xfrm>
            <a:off x="457200" y="1000125"/>
            <a:ext cx="8229600" cy="343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Stakeholder Question No. 2: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What were the top five sales using second-class mail delivery?</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Resulting SQL query:</a:t>
            </a:r>
            <a:endParaRPr>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SELECT</a:t>
            </a: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DISTINCT </a:t>
            </a:r>
            <a:r>
              <a:rPr lang="en">
                <a:solidFill>
                  <a:schemeClr val="dk1"/>
                </a:solidFill>
                <a:latin typeface="Inconsolata"/>
                <a:ea typeface="Inconsolata"/>
                <a:cs typeface="Inconsolata"/>
                <a:sym typeface="Inconsolata"/>
              </a:rPr>
              <a:t>order_id, sales</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FROM</a:t>
            </a:r>
            <a:r>
              <a:rPr lang="en">
                <a:solidFill>
                  <a:schemeClr val="dk1"/>
                </a:solidFill>
                <a:latin typeface="Inconsolata"/>
                <a:ea typeface="Inconsolata"/>
                <a:cs typeface="Inconsolata"/>
                <a:sym typeface="Inconsolata"/>
              </a:rPr>
              <a:t> orders</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WHERE</a:t>
            </a:r>
            <a:r>
              <a:rPr lang="en">
                <a:solidFill>
                  <a:schemeClr val="dk1"/>
                </a:solidFill>
                <a:latin typeface="Inconsolata"/>
                <a:ea typeface="Inconsolata"/>
                <a:cs typeface="Inconsolata"/>
                <a:sym typeface="Inconsolata"/>
              </a:rPr>
              <a:t> ship_mode ILIKE ‘%second%’</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ORDER BY</a:t>
            </a:r>
            <a:r>
              <a:rPr lang="en">
                <a:solidFill>
                  <a:schemeClr val="dk1"/>
                </a:solidFill>
                <a:latin typeface="Inconsolata"/>
                <a:ea typeface="Inconsolata"/>
                <a:cs typeface="Inconsolata"/>
                <a:sym typeface="Inconsolata"/>
              </a:rPr>
              <a:t> 2 DESC</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LIMIT</a:t>
            </a:r>
            <a:r>
              <a:rPr lang="en">
                <a:solidFill>
                  <a:schemeClr val="dk1"/>
                </a:solidFill>
                <a:latin typeface="Inconsolata"/>
                <a:ea typeface="Inconsolata"/>
                <a:cs typeface="Inconsolata"/>
                <a:sym typeface="Inconsolata"/>
              </a:rPr>
              <a:t> 5;</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b="1">
              <a:solidFill>
                <a:schemeClr val="dk1"/>
              </a:solidFill>
              <a:latin typeface="Inconsolata"/>
              <a:ea typeface="Inconsolata"/>
              <a:cs typeface="Inconsolata"/>
              <a:sym typeface="Inconsolat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Stakeholder Questions to SQL Queries (Cont.)</a:t>
            </a:r>
            <a:endParaRPr/>
          </a:p>
        </p:txBody>
      </p:sp>
      <p:sp>
        <p:nvSpPr>
          <p:cNvPr id="893" name="Google Shape;893;p98"/>
          <p:cNvSpPr txBox="1"/>
          <p:nvPr>
            <p:ph idx="1" type="body"/>
          </p:nvPr>
        </p:nvSpPr>
        <p:spPr>
          <a:xfrm>
            <a:off x="457200" y="1000125"/>
            <a:ext cx="8229600" cy="359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Example Stakeholder Question No. 3: </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Of orders with a discount between 25% and 50%, how many used standard shipping?</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Resulting SQL query:</a:t>
            </a:r>
            <a:endParaRPr>
              <a:solidFill>
                <a:schemeClr val="dk1"/>
              </a:solidFill>
            </a:endParaRPr>
          </a:p>
          <a:p>
            <a:pPr indent="0" lvl="0" marL="0" rtl="0" algn="l">
              <a:spcBef>
                <a:spcPts val="1600"/>
              </a:spcBef>
              <a:spcAft>
                <a:spcPts val="0"/>
              </a:spcAft>
              <a:buNone/>
            </a:pPr>
            <a:r>
              <a:rPr b="1" lang="en">
                <a:solidFill>
                  <a:schemeClr val="dk1"/>
                </a:solidFill>
                <a:latin typeface="Inconsolata"/>
                <a:ea typeface="Inconsolata"/>
                <a:cs typeface="Inconsolata"/>
                <a:sym typeface="Inconsolata"/>
              </a:rPr>
              <a:t>SELECT *</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b="1" lang="en">
                <a:solidFill>
                  <a:schemeClr val="dk1"/>
                </a:solidFill>
                <a:latin typeface="Inconsolata"/>
                <a:ea typeface="Inconsolata"/>
                <a:cs typeface="Inconsolata"/>
                <a:sym typeface="Inconsolata"/>
              </a:rPr>
              <a:t>FROM</a:t>
            </a:r>
            <a:r>
              <a:rPr lang="en">
                <a:solidFill>
                  <a:schemeClr val="dk1"/>
                </a:solidFill>
                <a:latin typeface="Inconsolata"/>
                <a:ea typeface="Inconsolata"/>
                <a:cs typeface="Inconsolata"/>
                <a:sym typeface="Inconsolata"/>
              </a:rPr>
              <a:t> orders</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b="1" lang="en">
                <a:solidFill>
                  <a:schemeClr val="dk1"/>
                </a:solidFill>
                <a:latin typeface="Inconsolata"/>
                <a:ea typeface="Inconsolata"/>
                <a:cs typeface="Inconsolata"/>
                <a:sym typeface="Inconsolata"/>
              </a:rPr>
              <a:t>WHERE</a:t>
            </a:r>
            <a:r>
              <a:rPr lang="en">
                <a:solidFill>
                  <a:schemeClr val="dk1"/>
                </a:solidFill>
                <a:latin typeface="Inconsolata"/>
                <a:ea typeface="Inconsolata"/>
                <a:cs typeface="Inconsolata"/>
                <a:sym typeface="Inconsolata"/>
              </a:rPr>
              <a:t> discount BETWEEN .25 AND .5 </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AND ship_mode ILIKE ‘%standard%’</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a:t>
            </a:r>
            <a:endParaRPr>
              <a:solidFill>
                <a:schemeClr val="dk1"/>
              </a:solidFill>
              <a:latin typeface="Inconsolata"/>
              <a:ea typeface="Inconsolata"/>
              <a:cs typeface="Inconsolata"/>
              <a:sym typeface="Inconsolata"/>
            </a:endParaRPr>
          </a:p>
        </p:txBody>
      </p:sp>
      <p:sp>
        <p:nvSpPr>
          <p:cNvPr id="894" name="Google Shape;894;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98" name="Shape 898"/>
        <p:cNvGrpSpPr/>
        <p:nvPr/>
      </p:nvGrpSpPr>
      <p:grpSpPr>
        <a:xfrm>
          <a:off x="0" y="0"/>
          <a:ext cx="0" cy="0"/>
          <a:chOff x="0" y="0"/>
          <a:chExt cx="0" cy="0"/>
        </a:xfrm>
      </p:grpSpPr>
      <p:sp>
        <p:nvSpPr>
          <p:cNvPr id="899" name="Google Shape;899;p99"/>
          <p:cNvSpPr txBox="1"/>
          <p:nvPr>
            <p:ph idx="1" type="body"/>
          </p:nvPr>
        </p:nvSpPr>
        <p:spPr>
          <a:xfrm>
            <a:off x="979500" y="1078375"/>
            <a:ext cx="7099500" cy="33753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rPr>
              <a:t>Activity</a:t>
            </a:r>
            <a:endParaRPr b="1" sz="1300">
              <a:solidFill>
                <a:schemeClr val="dk1"/>
              </a:solidFill>
            </a:endParaRPr>
          </a:p>
          <a:p>
            <a:pPr indent="0" lvl="0" marL="0" rtl="0" algn="l">
              <a:spcBef>
                <a:spcPts val="0"/>
              </a:spcBef>
              <a:spcAft>
                <a:spcPts val="0"/>
              </a:spcAft>
              <a:buNone/>
            </a:pPr>
            <a:r>
              <a:rPr lang="en" sz="1300">
                <a:solidFill>
                  <a:schemeClr val="dk1"/>
                </a:solidFill>
              </a:rPr>
              <a:t>Give participants </a:t>
            </a:r>
            <a:r>
              <a:rPr b="1" lang="en" sz="1300">
                <a:solidFill>
                  <a:schemeClr val="dk1"/>
                </a:solidFill>
              </a:rPr>
              <a:t>10</a:t>
            </a:r>
            <a:r>
              <a:rPr b="1" lang="en" sz="1300">
                <a:solidFill>
                  <a:schemeClr val="dk1"/>
                </a:solidFill>
              </a:rPr>
              <a:t> minutes</a:t>
            </a:r>
            <a:r>
              <a:rPr lang="en" sz="1300">
                <a:solidFill>
                  <a:schemeClr val="dk1"/>
                </a:solidFill>
              </a:rPr>
              <a:t> to complete this activity. If you see more than half of the students stuck on the same thing, consider pausing the activity to address the common questions/sticking points.</a:t>
            </a:r>
            <a:endParaRPr sz="1300">
              <a:solidFill>
                <a:schemeClr val="dk1"/>
              </a:solidFill>
            </a:endParaRPr>
          </a:p>
          <a:p>
            <a:pPr indent="0" lvl="0" marL="0" rtl="0" algn="l">
              <a:spcBef>
                <a:spcPts val="1600"/>
              </a:spcBef>
              <a:spcAft>
                <a:spcPts val="0"/>
              </a:spcAft>
              <a:buClr>
                <a:schemeClr val="dk1"/>
              </a:buClr>
              <a:buSzPts val="1100"/>
              <a:buFont typeface="Arial"/>
              <a:buNone/>
            </a:pPr>
            <a:r>
              <a:rPr b="1" lang="en" sz="1300">
                <a:solidFill>
                  <a:schemeClr val="dk1"/>
                </a:solidFill>
              </a:rPr>
              <a:t>Debrief</a:t>
            </a:r>
            <a:endParaRPr sz="1300">
              <a:solidFill>
                <a:schemeClr val="dk1"/>
              </a:solidFill>
            </a:endParaRPr>
          </a:p>
          <a:p>
            <a:pPr indent="0" lvl="0" marL="0" rtl="0" algn="l">
              <a:spcBef>
                <a:spcPts val="0"/>
              </a:spcBef>
              <a:spcAft>
                <a:spcPts val="0"/>
              </a:spcAft>
              <a:buNone/>
            </a:pPr>
            <a:r>
              <a:rPr lang="en" sz="1300">
                <a:solidFill>
                  <a:schemeClr val="dk1"/>
                </a:solidFill>
              </a:rPr>
              <a:t>You will have about </a:t>
            </a:r>
            <a:r>
              <a:rPr b="1" lang="en" sz="1300">
                <a:solidFill>
                  <a:schemeClr val="dk1"/>
                </a:solidFill>
              </a:rPr>
              <a:t>five</a:t>
            </a:r>
            <a:r>
              <a:rPr b="1" lang="en" sz="1300">
                <a:solidFill>
                  <a:schemeClr val="dk1"/>
                </a:solidFill>
              </a:rPr>
              <a:t> minutes</a:t>
            </a:r>
            <a:r>
              <a:rPr lang="en" sz="1300">
                <a:solidFill>
                  <a:schemeClr val="dk1"/>
                </a:solidFill>
              </a:rPr>
              <a:t> to debrief this activity. </a:t>
            </a:r>
            <a:r>
              <a:rPr b="1" lang="en" sz="1300">
                <a:solidFill>
                  <a:schemeClr val="dk1"/>
                </a:solidFill>
              </a:rPr>
              <a:t>Before</a:t>
            </a:r>
            <a:r>
              <a:rPr lang="en" sz="1300">
                <a:solidFill>
                  <a:schemeClr val="dk1"/>
                </a:solidFill>
              </a:rPr>
              <a:t> moving on to the solution slide, we recommend you:</a:t>
            </a:r>
            <a:endParaRPr sz="1300">
              <a:solidFill>
                <a:schemeClr val="dk1"/>
              </a:solidFill>
            </a:endParaRPr>
          </a:p>
          <a:p>
            <a:pPr indent="-311150" lvl="0" marL="457200" rtl="0" algn="l">
              <a:spcBef>
                <a:spcPts val="1600"/>
              </a:spcBef>
              <a:spcAft>
                <a:spcPts val="0"/>
              </a:spcAft>
              <a:buClr>
                <a:schemeClr val="dk1"/>
              </a:buClr>
              <a:buSzPts val="1300"/>
              <a:buAutoNum type="arabicPeriod"/>
            </a:pPr>
            <a:r>
              <a:rPr lang="en" sz="1300">
                <a:solidFill>
                  <a:schemeClr val="dk1"/>
                </a:solidFill>
              </a:rPr>
              <a:t>Ask for a few volunteers to share their solutions with the class.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Poll the class on whether or not anyone had a different solution. </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Take a few minutes to restate the differences in the shared solutions, identify which is correct, and explain why. This gives you an opportunity to recap the content as it applies to this activity.</a:t>
            </a:r>
            <a:endParaRPr sz="1300">
              <a:solidFill>
                <a:schemeClr val="dk1"/>
              </a:solidFill>
            </a:endParaRPr>
          </a:p>
        </p:txBody>
      </p:sp>
      <p:sp>
        <p:nvSpPr>
          <p:cNvPr id="900" name="Google Shape;900;p9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01" name="Google Shape;901;p9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Partner Activity</a:t>
            </a:r>
            <a:endParaRPr/>
          </a:p>
        </p:txBody>
      </p:sp>
      <p:sp>
        <p:nvSpPr>
          <p:cNvPr id="902" name="Google Shape;902;p99"/>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00"/>
          <p:cNvSpPr txBox="1"/>
          <p:nvPr>
            <p:ph type="title"/>
          </p:nvPr>
        </p:nvSpPr>
        <p:spPr>
          <a:xfrm>
            <a:off x="908850" y="237050"/>
            <a:ext cx="63441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Questions to Queries </a:t>
            </a:r>
            <a:endParaRPr/>
          </a:p>
        </p:txBody>
      </p:sp>
      <p:sp>
        <p:nvSpPr>
          <p:cNvPr id="908" name="Google Shape;908;p10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Together with your partner, write SQL queries for the following questions: </a:t>
            </a:r>
            <a:endParaRPr/>
          </a:p>
          <a:p>
            <a:pPr indent="-330200" lvl="0" marL="457200" rtl="0" algn="l">
              <a:lnSpc>
                <a:spcPct val="115000"/>
              </a:lnSpc>
              <a:spcBef>
                <a:spcPts val="1600"/>
              </a:spcBef>
              <a:spcAft>
                <a:spcPts val="0"/>
              </a:spcAft>
              <a:buSzPts val="1600"/>
              <a:buAutoNum type="arabicPeriod"/>
            </a:pPr>
            <a:r>
              <a:rPr lang="en" sz="1600"/>
              <a:t>How many countries are in the “Americas” region? </a:t>
            </a:r>
            <a:endParaRPr sz="1600"/>
          </a:p>
          <a:p>
            <a:pPr indent="-330200" lvl="0" marL="457200" rtl="0" algn="l">
              <a:lnSpc>
                <a:spcPct val="115000"/>
              </a:lnSpc>
              <a:spcBef>
                <a:spcPts val="0"/>
              </a:spcBef>
              <a:spcAft>
                <a:spcPts val="0"/>
              </a:spcAft>
              <a:buClr>
                <a:schemeClr val="dk1"/>
              </a:buClr>
              <a:buSzPts val="1600"/>
              <a:buAutoNum type="arabicPeriod"/>
            </a:pPr>
            <a:r>
              <a:rPr lang="en" sz="1600">
                <a:solidFill>
                  <a:schemeClr val="dk1"/>
                </a:solidFill>
              </a:rPr>
              <a:t>Which tech products are sold to consumers in the $500–$1,000 range?</a:t>
            </a:r>
            <a:endParaRPr sz="16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en" sz="1600">
                <a:solidFill>
                  <a:schemeClr val="dk1"/>
                </a:solidFill>
              </a:rPr>
              <a:t>How many product items were returned in 2019 for unknown reasons?</a:t>
            </a:r>
            <a:r>
              <a:rPr lang="en" sz="1200">
                <a:solidFill>
                  <a:schemeClr val="dk1"/>
                </a:solidFill>
              </a:rPr>
              <a:t> </a:t>
            </a:r>
            <a:br>
              <a:rPr lang="en" sz="1200">
                <a:solidFill>
                  <a:schemeClr val="dk1"/>
                </a:solidFill>
              </a:rPr>
            </a:br>
            <a:r>
              <a:rPr b="1" i="1" lang="en" sz="1400">
                <a:solidFill>
                  <a:schemeClr val="dk1"/>
                </a:solidFill>
              </a:rPr>
              <a:t>(Hint: Use ILIKE and the order_id field from the Returns table to solve for 2019.)</a:t>
            </a:r>
            <a:endParaRPr b="1" i="1" sz="1400">
              <a:solidFill>
                <a:schemeClr val="dk1"/>
              </a:solidFill>
            </a:endParaRPr>
          </a:p>
          <a:p>
            <a:pPr indent="0" lvl="0" marL="0" rtl="0" algn="l">
              <a:lnSpc>
                <a:spcPct val="115000"/>
              </a:lnSpc>
              <a:spcBef>
                <a:spcPts val="1600"/>
              </a:spcBef>
              <a:spcAft>
                <a:spcPts val="0"/>
              </a:spcAft>
              <a:buNone/>
            </a:pPr>
            <a:r>
              <a:t/>
            </a:r>
            <a:endParaRPr>
              <a:solidFill>
                <a:schemeClr val="dk1"/>
              </a:solidFill>
            </a:endParaRPr>
          </a:p>
          <a:p>
            <a:pPr indent="0" lvl="0" marL="457200" rtl="0" algn="l">
              <a:lnSpc>
                <a:spcPct val="115000"/>
              </a:lnSpc>
              <a:spcBef>
                <a:spcPts val="1600"/>
              </a:spcBef>
              <a:spcAft>
                <a:spcPts val="1600"/>
              </a:spcAft>
              <a:buNone/>
            </a:pPr>
            <a:r>
              <a:t/>
            </a:r>
            <a:endParaRPr/>
          </a:p>
        </p:txBody>
      </p:sp>
      <p:sp>
        <p:nvSpPr>
          <p:cNvPr id="909" name="Google Shape;909;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910" name="Google Shape;910;p100"/>
          <p:cNvPicPr preferRelativeResize="0"/>
          <p:nvPr/>
        </p:nvPicPr>
        <p:blipFill>
          <a:blip r:embed="rId3">
            <a:alphaModFix/>
          </a:blip>
          <a:stretch>
            <a:fillRect/>
          </a:stretch>
        </p:blipFill>
        <p:spPr>
          <a:xfrm>
            <a:off x="3551950" y="2998275"/>
            <a:ext cx="1740400" cy="1740400"/>
          </a:xfrm>
          <a:prstGeom prst="rect">
            <a:avLst/>
          </a:prstGeom>
          <a:noFill/>
          <a:ln>
            <a:noFill/>
          </a:ln>
        </p:spPr>
      </p:pic>
      <p:sp>
        <p:nvSpPr>
          <p:cNvPr id="911" name="Google Shape;911;p100"/>
          <p:cNvSpPr txBox="1"/>
          <p:nvPr>
            <p:ph idx="2" type="subTitle"/>
          </p:nvPr>
        </p:nvSpPr>
        <p:spPr>
          <a:xfrm>
            <a:off x="7003805" y="2879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01"/>
          <p:cNvSpPr txBox="1"/>
          <p:nvPr>
            <p:ph type="title"/>
          </p:nvPr>
        </p:nvSpPr>
        <p:spPr>
          <a:xfrm>
            <a:off x="908850" y="237050"/>
            <a:ext cx="77781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From Questions to Queries</a:t>
            </a:r>
            <a:r>
              <a:rPr lang="en"/>
              <a:t> | Solutions </a:t>
            </a:r>
            <a:endParaRPr/>
          </a:p>
        </p:txBody>
      </p:sp>
      <p:sp>
        <p:nvSpPr>
          <p:cNvPr id="917" name="Google Shape;917;p101"/>
          <p:cNvSpPr txBox="1"/>
          <p:nvPr>
            <p:ph idx="1" type="body"/>
          </p:nvPr>
        </p:nvSpPr>
        <p:spPr>
          <a:xfrm>
            <a:off x="457200" y="990600"/>
            <a:ext cx="84981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AutoNum type="arabicPeriod"/>
            </a:pPr>
            <a:r>
              <a:rPr lang="en">
                <a:solidFill>
                  <a:schemeClr val="dk1"/>
                </a:solidFill>
              </a:rPr>
              <a:t>How many countries are in the “Americas” region? </a:t>
            </a:r>
            <a:endParaRPr>
              <a:solidFill>
                <a:schemeClr val="dk1"/>
              </a:solidFill>
            </a:endParaRPr>
          </a:p>
          <a:p>
            <a:pPr indent="0" lvl="0" marL="457200" rtl="0" algn="l">
              <a:spcBef>
                <a:spcPts val="1000"/>
              </a:spcBef>
              <a:spcAft>
                <a:spcPts val="0"/>
              </a:spcAft>
              <a:buNone/>
            </a:pPr>
            <a:r>
              <a:rPr lang="en" sz="1400">
                <a:solidFill>
                  <a:schemeClr val="dk1"/>
                </a:solidFill>
                <a:latin typeface="Inconsolata"/>
                <a:ea typeface="Inconsolata"/>
                <a:cs typeface="Inconsolata"/>
                <a:sym typeface="Inconsolata"/>
              </a:rPr>
              <a:t>SELECT DISTINCT </a:t>
            </a:r>
            <a:r>
              <a:rPr b="1" lang="en" sz="1400">
                <a:solidFill>
                  <a:schemeClr val="dk1"/>
                </a:solidFill>
                <a:latin typeface="Inconsolata"/>
                <a:ea typeface="Inconsolata"/>
                <a:cs typeface="Inconsolata"/>
                <a:sym typeface="Inconsolata"/>
              </a:rPr>
              <a:t>country </a:t>
            </a:r>
            <a:r>
              <a:rPr lang="en" sz="1400">
                <a:solidFill>
                  <a:schemeClr val="dk1"/>
                </a:solidFill>
                <a:latin typeface="Inconsolata"/>
                <a:ea typeface="Inconsolata"/>
                <a:cs typeface="Inconsolata"/>
                <a:sym typeface="Inconsolata"/>
              </a:rPr>
              <a:t>FROM regions</a:t>
            </a:r>
            <a:endParaRPr sz="14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400">
                <a:solidFill>
                  <a:schemeClr val="dk1"/>
                </a:solidFill>
                <a:latin typeface="Inconsolata"/>
                <a:ea typeface="Inconsolata"/>
                <a:cs typeface="Inconsolata"/>
                <a:sym typeface="Inconsolata"/>
              </a:rPr>
              <a:t>WHERE </a:t>
            </a:r>
            <a:r>
              <a:rPr b="1" lang="en" sz="1400">
                <a:solidFill>
                  <a:schemeClr val="dk1"/>
                </a:solidFill>
                <a:latin typeface="Inconsolata"/>
                <a:ea typeface="Inconsolata"/>
                <a:cs typeface="Inconsolata"/>
                <a:sym typeface="Inconsolata"/>
              </a:rPr>
              <a:t>region ILIKE ‘%America%’;</a:t>
            </a:r>
            <a:endParaRPr b="1" sz="1400">
              <a:solidFill>
                <a:schemeClr val="dk1"/>
              </a:solidFill>
              <a:latin typeface="Inconsolata"/>
              <a:ea typeface="Inconsolata"/>
              <a:cs typeface="Inconsolata"/>
              <a:sym typeface="Inconsolata"/>
            </a:endParaRPr>
          </a:p>
          <a:p>
            <a:pPr indent="-342900" lvl="0" marL="457200" rtl="0" algn="l">
              <a:spcBef>
                <a:spcPts val="1000"/>
              </a:spcBef>
              <a:spcAft>
                <a:spcPts val="0"/>
              </a:spcAft>
              <a:buClr>
                <a:schemeClr val="dk1"/>
              </a:buClr>
              <a:buSzPts val="1800"/>
              <a:buAutoNum type="arabicPeriod"/>
            </a:pPr>
            <a:r>
              <a:rPr lang="en">
                <a:solidFill>
                  <a:schemeClr val="dk1"/>
                </a:solidFill>
              </a:rPr>
              <a:t>Which tech products are sold to consumers in the $500–$1,000 range?</a:t>
            </a:r>
            <a:endParaRPr>
              <a:solidFill>
                <a:schemeClr val="dk1"/>
              </a:solidFill>
            </a:endParaRPr>
          </a:p>
          <a:p>
            <a:pPr indent="0" lvl="0" marL="457200" rtl="0" algn="l">
              <a:spcBef>
                <a:spcPts val="1000"/>
              </a:spcBef>
              <a:spcAft>
                <a:spcPts val="0"/>
              </a:spcAft>
              <a:buNone/>
            </a:pPr>
            <a:r>
              <a:rPr lang="en" sz="1400">
                <a:solidFill>
                  <a:schemeClr val="dk1"/>
                </a:solidFill>
                <a:latin typeface="Inconsolata"/>
                <a:ea typeface="Inconsolata"/>
                <a:cs typeface="Inconsolata"/>
                <a:sym typeface="Inconsolata"/>
              </a:rPr>
              <a:t>SELECT * FROM products WHERE </a:t>
            </a:r>
            <a:r>
              <a:rPr b="1" lang="en" sz="1400">
                <a:solidFill>
                  <a:schemeClr val="dk1"/>
                </a:solidFill>
                <a:latin typeface="Inconsolata"/>
                <a:ea typeface="Inconsolata"/>
                <a:cs typeface="Inconsolata"/>
                <a:sym typeface="Inconsolata"/>
              </a:rPr>
              <a:t>category ILIKE ‘%tech%’</a:t>
            </a:r>
            <a:r>
              <a:rPr lang="en" sz="1400">
                <a:solidFill>
                  <a:schemeClr val="dk1"/>
                </a:solidFill>
                <a:latin typeface="Inconsolata"/>
                <a:ea typeface="Inconsolata"/>
                <a:cs typeface="Inconsolata"/>
                <a:sym typeface="Inconsolata"/>
              </a:rPr>
              <a:t> </a:t>
            </a:r>
            <a:endParaRPr sz="14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400">
                <a:solidFill>
                  <a:schemeClr val="dk1"/>
                </a:solidFill>
                <a:latin typeface="Inconsolata"/>
                <a:ea typeface="Inconsolata"/>
                <a:cs typeface="Inconsolata"/>
                <a:sym typeface="Inconsolata"/>
              </a:rPr>
              <a:t>AND </a:t>
            </a:r>
            <a:r>
              <a:rPr b="1" lang="en" sz="1400">
                <a:solidFill>
                  <a:schemeClr val="dk1"/>
                </a:solidFill>
                <a:latin typeface="Inconsolata"/>
                <a:ea typeface="Inconsolata"/>
                <a:cs typeface="Inconsolata"/>
                <a:sym typeface="Inconsolata"/>
              </a:rPr>
              <a:t>product_cost_to_consumer BETWEEN 500 AND 1000</a:t>
            </a:r>
            <a:r>
              <a:rPr lang="en" sz="1400">
                <a:solidFill>
                  <a:schemeClr val="dk1"/>
                </a:solidFill>
                <a:latin typeface="Inconsolata"/>
                <a:ea typeface="Inconsolata"/>
                <a:cs typeface="Inconsolata"/>
                <a:sym typeface="Inconsolata"/>
              </a:rPr>
              <a:t>;</a:t>
            </a:r>
            <a:endParaRPr sz="1400">
              <a:solidFill>
                <a:schemeClr val="dk1"/>
              </a:solidFill>
              <a:latin typeface="Inconsolata"/>
              <a:ea typeface="Inconsolata"/>
              <a:cs typeface="Inconsolata"/>
              <a:sym typeface="Inconsolata"/>
            </a:endParaRPr>
          </a:p>
          <a:p>
            <a:pPr indent="-342900" lvl="0" marL="457200" rtl="0" algn="l">
              <a:spcBef>
                <a:spcPts val="1000"/>
              </a:spcBef>
              <a:spcAft>
                <a:spcPts val="0"/>
              </a:spcAft>
              <a:buClr>
                <a:schemeClr val="dk1"/>
              </a:buClr>
              <a:buSzPts val="1800"/>
              <a:buAutoNum type="arabicPeriod"/>
            </a:pPr>
            <a:r>
              <a:rPr lang="en">
                <a:solidFill>
                  <a:schemeClr val="dk1"/>
                </a:solidFill>
              </a:rPr>
              <a:t>How many product items were returned in 2019 for unknown reasons?</a:t>
            </a:r>
            <a:endParaRPr>
              <a:solidFill>
                <a:schemeClr val="dk1"/>
              </a:solidFill>
            </a:endParaRPr>
          </a:p>
          <a:p>
            <a:pPr indent="0" lvl="0" marL="457200" rtl="0" algn="l">
              <a:spcBef>
                <a:spcPts val="1000"/>
              </a:spcBef>
              <a:spcAft>
                <a:spcPts val="0"/>
              </a:spcAft>
              <a:buNone/>
            </a:pPr>
            <a:r>
              <a:rPr lang="en" sz="1400">
                <a:solidFill>
                  <a:schemeClr val="dk1"/>
                </a:solidFill>
                <a:latin typeface="Inconsolata"/>
                <a:ea typeface="Inconsolata"/>
                <a:cs typeface="Inconsolata"/>
                <a:sym typeface="Inconsolata"/>
              </a:rPr>
              <a:t>SELECT order_id FROM </a:t>
            </a:r>
            <a:r>
              <a:rPr b="1" lang="en" sz="1400">
                <a:solidFill>
                  <a:schemeClr val="dk1"/>
                </a:solidFill>
                <a:latin typeface="Inconsolata"/>
                <a:ea typeface="Inconsolata"/>
                <a:cs typeface="Inconsolata"/>
                <a:sym typeface="Inconsolata"/>
              </a:rPr>
              <a:t>returns </a:t>
            </a:r>
            <a:endParaRPr b="1" sz="14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400">
                <a:solidFill>
                  <a:schemeClr val="dk1"/>
                </a:solidFill>
                <a:latin typeface="Inconsolata"/>
                <a:ea typeface="Inconsolata"/>
                <a:cs typeface="Inconsolata"/>
                <a:sym typeface="Inconsolata"/>
              </a:rPr>
              <a:t>WHERE </a:t>
            </a:r>
            <a:r>
              <a:rPr b="1" lang="en" sz="1400">
                <a:solidFill>
                  <a:schemeClr val="dk1"/>
                </a:solidFill>
                <a:latin typeface="Inconsolata"/>
                <a:ea typeface="Inconsolata"/>
                <a:cs typeface="Inconsolata"/>
                <a:sym typeface="Inconsolata"/>
              </a:rPr>
              <a:t>order_id ILIKE '___2019%'</a:t>
            </a:r>
            <a:endParaRPr b="1" sz="14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b="1" lang="en" sz="1400">
                <a:solidFill>
                  <a:schemeClr val="dk1"/>
                </a:solidFill>
                <a:latin typeface="Inconsolata"/>
                <a:ea typeface="Inconsolata"/>
                <a:cs typeface="Inconsolata"/>
                <a:sym typeface="Inconsolata"/>
              </a:rPr>
              <a:t>AND reason_returned = 'Not Given'</a:t>
            </a:r>
            <a:endParaRPr b="1" sz="1400">
              <a:solidFill>
                <a:schemeClr val="dk1"/>
              </a:solidFill>
              <a:latin typeface="Inconsolata"/>
              <a:ea typeface="Inconsolata"/>
              <a:cs typeface="Inconsolata"/>
              <a:sym typeface="Inconsolata"/>
            </a:endParaRPr>
          </a:p>
          <a:p>
            <a:pPr indent="0" lvl="0" marL="457200" rtl="0" algn="l">
              <a:spcBef>
                <a:spcPts val="0"/>
              </a:spcBef>
              <a:spcAft>
                <a:spcPts val="1000"/>
              </a:spcAft>
              <a:buNone/>
            </a:pPr>
            <a:r>
              <a:t/>
            </a:r>
            <a:endParaRPr sz="1400">
              <a:solidFill>
                <a:schemeClr val="dk1"/>
              </a:solidFill>
              <a:latin typeface="Inconsolata"/>
              <a:ea typeface="Inconsolata"/>
              <a:cs typeface="Inconsolata"/>
              <a:sym typeface="Inconsolata"/>
            </a:endParaRPr>
          </a:p>
        </p:txBody>
      </p:sp>
      <p:sp>
        <p:nvSpPr>
          <p:cNvPr id="918" name="Google Shape;918;p1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pic>
        <p:nvPicPr>
          <p:cNvPr id="317" name="Google Shape;317;p39"/>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18" name="Google Shape;318;p39"/>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19" name="Google Shape;319;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20" name="Google Shape;320;p3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2" name="Shape 922"/>
        <p:cNvGrpSpPr/>
        <p:nvPr/>
      </p:nvGrpSpPr>
      <p:grpSpPr>
        <a:xfrm>
          <a:off x="0" y="0"/>
          <a:ext cx="0" cy="0"/>
          <a:chOff x="0" y="0"/>
          <a:chExt cx="0" cy="0"/>
        </a:xfrm>
      </p:grpSpPr>
      <p:sp>
        <p:nvSpPr>
          <p:cNvPr id="923" name="Google Shape;923;p102"/>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Activity</a:t>
            </a:r>
            <a:endParaRPr b="1" sz="1400">
              <a:solidFill>
                <a:schemeClr val="dk1"/>
              </a:solidFill>
            </a:endParaRPr>
          </a:p>
          <a:p>
            <a:pPr indent="0" lvl="0" marL="0" rtl="0" algn="l">
              <a:spcBef>
                <a:spcPts val="0"/>
              </a:spcBef>
              <a:spcAft>
                <a:spcPts val="0"/>
              </a:spcAft>
              <a:buNone/>
            </a:pPr>
            <a:r>
              <a:rPr lang="en" sz="1400">
                <a:solidFill>
                  <a:schemeClr val="dk1"/>
                </a:solidFill>
              </a:rPr>
              <a:t>Give participants </a:t>
            </a:r>
            <a:r>
              <a:rPr b="1" lang="en" sz="1400">
                <a:solidFill>
                  <a:schemeClr val="dk1"/>
                </a:solidFill>
              </a:rPr>
              <a:t>20 minutes</a:t>
            </a:r>
            <a:r>
              <a:rPr lang="en" sz="1400">
                <a:solidFill>
                  <a:schemeClr val="dk1"/>
                </a:solidFill>
              </a:rPr>
              <a:t> to complete this activity. If you see more than half of the students stuck on the same thing, consider pausing the activity to address the common questions/sticking points.</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You will have about </a:t>
            </a:r>
            <a:r>
              <a:rPr b="1" lang="en" sz="1400">
                <a:solidFill>
                  <a:schemeClr val="dk1"/>
                </a:solidFill>
              </a:rPr>
              <a:t>five</a:t>
            </a:r>
            <a:r>
              <a:rPr b="1" lang="en" sz="1400">
                <a:solidFill>
                  <a:schemeClr val="dk1"/>
                </a:solidFill>
              </a:rPr>
              <a:t> minutes</a:t>
            </a:r>
            <a:r>
              <a:rPr lang="en" sz="1400">
                <a:solidFill>
                  <a:schemeClr val="dk1"/>
                </a:solidFill>
              </a:rPr>
              <a:t> to debrief this activity. </a:t>
            </a:r>
            <a:r>
              <a:rPr b="1" lang="en" sz="1400">
                <a:solidFill>
                  <a:schemeClr val="dk1"/>
                </a:solidFill>
              </a:rPr>
              <a:t>Before</a:t>
            </a:r>
            <a:r>
              <a:rPr lang="en" sz="1400">
                <a:solidFill>
                  <a:schemeClr val="dk1"/>
                </a:solidFill>
              </a:rPr>
              <a:t> moving on to the solution slide, we recommend you:</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Ask for a few volunteers to share their solutions with the class.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Poll the class on whether or not anyone had a different solution.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Take a few minutes to restate the differences in the shared solutions, identify which is correct, and explain why. This gives you an opportunity to recap the content as it applies to this activity.</a:t>
            </a:r>
            <a:endParaRPr sz="1400">
              <a:solidFill>
                <a:schemeClr val="dk1"/>
              </a:solidFill>
            </a:endParaRPr>
          </a:p>
        </p:txBody>
      </p:sp>
      <p:sp>
        <p:nvSpPr>
          <p:cNvPr id="924" name="Google Shape;924;p10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25" name="Google Shape;925;p10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Solo Activity</a:t>
            </a:r>
            <a:endParaRPr/>
          </a:p>
        </p:txBody>
      </p:sp>
      <p:sp>
        <p:nvSpPr>
          <p:cNvPr id="926" name="Google Shape;926;p102"/>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0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32" name="Google Shape;932;p103"/>
          <p:cNvSpPr txBox="1"/>
          <p:nvPr>
            <p:ph idx="1" type="body"/>
          </p:nvPr>
        </p:nvSpPr>
        <p:spPr>
          <a:xfrm>
            <a:off x="457200" y="1144275"/>
            <a:ext cx="82296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Use your understanding of </a:t>
            </a:r>
            <a:r>
              <a:rPr b="1" lang="en">
                <a:solidFill>
                  <a:schemeClr val="dk1"/>
                </a:solidFill>
              </a:rPr>
              <a:t>ILIKE, %, NOT ILIKE, IN, </a:t>
            </a:r>
            <a:r>
              <a:rPr lang="en">
                <a:solidFill>
                  <a:schemeClr val="dk1"/>
                </a:solidFill>
              </a:rPr>
              <a:t>and </a:t>
            </a:r>
            <a:r>
              <a:rPr b="1" lang="en">
                <a:solidFill>
                  <a:schemeClr val="dk1"/>
                </a:solidFill>
              </a:rPr>
              <a:t>BETWEEN</a:t>
            </a:r>
            <a:r>
              <a:rPr lang="en">
                <a:solidFill>
                  <a:schemeClr val="dk1"/>
                </a:solidFill>
              </a:rPr>
              <a:t> to answer the following about our Products table.</a:t>
            </a:r>
            <a:endParaRPr i="1">
              <a:solidFill>
                <a:schemeClr val="dk1"/>
              </a:solidFill>
            </a:endParaRPr>
          </a:p>
          <a:p>
            <a:pPr indent="0" lvl="0" marL="0" rtl="0" algn="l">
              <a:spcBef>
                <a:spcPts val="0"/>
              </a:spcBef>
              <a:spcAft>
                <a:spcPts val="0"/>
              </a:spcAft>
              <a:buNone/>
            </a:pPr>
            <a:r>
              <a:t/>
            </a:r>
            <a:endParaRPr>
              <a:solidFill>
                <a:schemeClr val="dk1"/>
              </a:solidFill>
            </a:endParaRPr>
          </a:p>
        </p:txBody>
      </p:sp>
      <p:sp>
        <p:nvSpPr>
          <p:cNvPr id="933" name="Google Shape;933;p10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 </a:t>
            </a:r>
            <a:endParaRPr/>
          </a:p>
        </p:txBody>
      </p:sp>
      <p:sp>
        <p:nvSpPr>
          <p:cNvPr id="934" name="Google Shape;934;p103"/>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35" name="Google Shape;935;p10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20 minutes</a:t>
            </a:r>
            <a:endParaRPr/>
          </a:p>
        </p:txBody>
      </p:sp>
      <p:sp>
        <p:nvSpPr>
          <p:cNvPr id="936" name="Google Shape;936;p103"/>
          <p:cNvSpPr txBox="1"/>
          <p:nvPr/>
        </p:nvSpPr>
        <p:spPr>
          <a:xfrm>
            <a:off x="544350" y="2015000"/>
            <a:ext cx="8142300" cy="22989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Canon copiers do we offer?</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3D printers do we offer?</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What is the most expensive Cisco phone? </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products with “TEC” in the product_id cost between $400 and $600?</a:t>
            </a:r>
            <a:endParaRPr b="1" sz="1800">
              <a:solidFill>
                <a:schemeClr val="dk1"/>
              </a:solidFill>
              <a:latin typeface="Inconsolata"/>
              <a:ea typeface="Inconsolata"/>
              <a:cs typeface="Inconsolata"/>
              <a:sym typeface="Inconsolata"/>
            </a:endParaRPr>
          </a:p>
          <a:p>
            <a:pPr indent="-342900" lvl="0" marL="457200" rtl="0" algn="l">
              <a:lnSpc>
                <a:spcPct val="115000"/>
              </a:lnSpc>
              <a:spcBef>
                <a:spcPts val="0"/>
              </a:spcBef>
              <a:spcAft>
                <a:spcPts val="0"/>
              </a:spcAft>
              <a:buClr>
                <a:srgbClr val="7A1743"/>
              </a:buClr>
              <a:buSzPts val="1800"/>
              <a:buFont typeface="Inconsolata"/>
              <a:buAutoNum type="arabicParenR"/>
            </a:pPr>
            <a:r>
              <a:rPr b="1" lang="en" sz="1800">
                <a:solidFill>
                  <a:schemeClr val="dk1"/>
                </a:solidFill>
                <a:latin typeface="Inconsolata"/>
                <a:ea typeface="Inconsolata"/>
                <a:cs typeface="Inconsolata"/>
                <a:sym typeface="Inconsolata"/>
              </a:rPr>
              <a:t>How many products that cost between $500 and $1,000 are phones, machines, or copiers?</a:t>
            </a:r>
            <a:endParaRPr b="1" sz="1800">
              <a:solidFill>
                <a:schemeClr val="dk1"/>
              </a:solidFill>
              <a:latin typeface="Inconsolata"/>
              <a:ea typeface="Inconsolata"/>
              <a:cs typeface="Inconsolata"/>
              <a:sym typeface="Inconsolat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0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a:t>
            </a:r>
            <a:endParaRPr/>
          </a:p>
        </p:txBody>
      </p:sp>
      <p:sp>
        <p:nvSpPr>
          <p:cNvPr id="942" name="Google Shape;942;p10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43" name="Google Shape;943;p10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44" name="Google Shape;944;p104"/>
          <p:cNvSpPr txBox="1"/>
          <p:nvPr/>
        </p:nvSpPr>
        <p:spPr>
          <a:xfrm>
            <a:off x="457200" y="1230400"/>
            <a:ext cx="8229600" cy="27990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Canon copiers do we offer?</a:t>
            </a:r>
            <a:endParaRPr b="1" sz="1600">
              <a:solidFill>
                <a:schemeClr val="dk1"/>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lang="en" sz="1600">
                <a:solidFill>
                  <a:schemeClr val="dk1"/>
                </a:solidFill>
                <a:latin typeface="Inconsolata"/>
                <a:ea typeface="Inconsolata"/>
                <a:cs typeface="Inconsolata"/>
                <a:sym typeface="Inconsolata"/>
              </a:rPr>
              <a:t>SELECT * FROM products WHERE product_name ILIKE '%canon%'; </a:t>
            </a:r>
            <a:r>
              <a:rPr b="1" lang="en" sz="1600">
                <a:solidFill>
                  <a:schemeClr val="dk1"/>
                </a:solidFill>
                <a:latin typeface="Inconsolata"/>
                <a:ea typeface="Inconsolata"/>
                <a:cs typeface="Inconsolata"/>
                <a:sym typeface="Inconsolata"/>
              </a:rPr>
              <a:t>113</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How many 3D printers do we offer?</a:t>
            </a:r>
            <a:endParaRPr b="1" sz="1600">
              <a:solidFill>
                <a:schemeClr val="dk1"/>
              </a:solidFill>
              <a:latin typeface="Inconsolata"/>
              <a:ea typeface="Inconsolata"/>
              <a:cs typeface="Inconsolata"/>
              <a:sym typeface="Inconsolata"/>
            </a:endParaRPr>
          </a:p>
          <a:p>
            <a:pPr indent="0" lvl="0" marL="457200" rtl="0" algn="l">
              <a:lnSpc>
                <a:spcPct val="115000"/>
              </a:lnSpc>
              <a:spcBef>
                <a:spcPts val="0"/>
              </a:spcBef>
              <a:spcAft>
                <a:spcPts val="0"/>
              </a:spcAft>
              <a:buNone/>
            </a:pPr>
            <a:r>
              <a:rPr lang="en" sz="1600">
                <a:solidFill>
                  <a:schemeClr val="dk1"/>
                </a:solidFill>
                <a:latin typeface="Inconsolata"/>
                <a:ea typeface="Inconsolata"/>
                <a:cs typeface="Inconsolata"/>
                <a:sym typeface="Inconsolata"/>
              </a:rPr>
              <a:t>SELECT * FROM products WHERE product_name ILIKE '%3d%' AND product_name ILIKE '%printer%';</a:t>
            </a:r>
            <a:r>
              <a:rPr b="1" lang="en" sz="1600">
                <a:solidFill>
                  <a:schemeClr val="dk1"/>
                </a:solidFill>
                <a:latin typeface="Inconsolata"/>
                <a:ea typeface="Inconsolata"/>
                <a:cs typeface="Inconsolata"/>
                <a:sym typeface="Inconsolata"/>
              </a:rPr>
              <a:t> 4</a:t>
            </a:r>
            <a:endParaRPr b="1" sz="1600">
              <a:solidFill>
                <a:schemeClr val="dk1"/>
              </a:solidFill>
              <a:latin typeface="Inconsolata"/>
              <a:ea typeface="Inconsolata"/>
              <a:cs typeface="Inconsolata"/>
              <a:sym typeface="Inconsolata"/>
            </a:endParaRPr>
          </a:p>
          <a:p>
            <a:pPr indent="-330200" lvl="0" marL="457200" rtl="0" algn="l">
              <a:lnSpc>
                <a:spcPct val="115000"/>
              </a:lnSpc>
              <a:spcBef>
                <a:spcPts val="1000"/>
              </a:spcBef>
              <a:spcAft>
                <a:spcPts val="0"/>
              </a:spcAft>
              <a:buClr>
                <a:srgbClr val="7A1743"/>
              </a:buClr>
              <a:buSzPts val="1600"/>
              <a:buFont typeface="Inconsolata"/>
              <a:buAutoNum type="arabicParenR"/>
            </a:pPr>
            <a:r>
              <a:rPr b="1" lang="en" sz="1600">
                <a:solidFill>
                  <a:schemeClr val="dk1"/>
                </a:solidFill>
                <a:latin typeface="Inconsolata"/>
                <a:ea typeface="Inconsolata"/>
                <a:cs typeface="Inconsolata"/>
                <a:sym typeface="Inconsolata"/>
              </a:rPr>
              <a:t>What is the most expensive Cisco phone?</a:t>
            </a:r>
            <a:endParaRPr b="1" sz="1600">
              <a:solidFill>
                <a:schemeClr val="dk1"/>
              </a:solidFill>
              <a:latin typeface="Inconsolata"/>
              <a:ea typeface="Inconsolata"/>
              <a:cs typeface="Inconsolata"/>
              <a:sym typeface="Inconsolata"/>
            </a:endParaRPr>
          </a:p>
          <a:p>
            <a:pPr indent="0" lvl="0" marL="457200" rtl="0" algn="l">
              <a:lnSpc>
                <a:spcPct val="115000"/>
              </a:lnSpc>
              <a:spcBef>
                <a:spcPts val="0"/>
              </a:spcBef>
              <a:spcAft>
                <a:spcPts val="1000"/>
              </a:spcAft>
              <a:buNone/>
            </a:pPr>
            <a:r>
              <a:rPr lang="en" sz="1600">
                <a:solidFill>
                  <a:schemeClr val="dk1"/>
                </a:solidFill>
                <a:latin typeface="Inconsolata"/>
                <a:ea typeface="Inconsolata"/>
                <a:cs typeface="Inconsolata"/>
                <a:sym typeface="Inconsolata"/>
              </a:rPr>
              <a:t>SELECT * FROM products WHERE product_name ILIKE '%cisco%' AND product_name ILIKE '%phone%' ORDER BY 5 DESC; </a:t>
            </a:r>
            <a:r>
              <a:rPr b="1" lang="en" sz="1600">
                <a:solidFill>
                  <a:schemeClr val="dk1"/>
                </a:solidFill>
                <a:latin typeface="Inconsolata"/>
                <a:ea typeface="Inconsolata"/>
                <a:cs typeface="Inconsolata"/>
                <a:sym typeface="Inconsolata"/>
              </a:rPr>
              <a:t>$654.24 </a:t>
            </a:r>
            <a:endParaRPr b="1" sz="1600">
              <a:solidFill>
                <a:schemeClr val="dk1"/>
              </a:solidFill>
              <a:latin typeface="Inconsolata"/>
              <a:ea typeface="Inconsolata"/>
              <a:cs typeface="Inconsolata"/>
              <a:sym typeface="Inconsolat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05"/>
          <p:cNvSpPr txBox="1"/>
          <p:nvPr/>
        </p:nvSpPr>
        <p:spPr>
          <a:xfrm>
            <a:off x="457200" y="1230400"/>
            <a:ext cx="8229600" cy="2799000"/>
          </a:xfrm>
          <a:prstGeom prst="rect">
            <a:avLst/>
          </a:prstGeom>
          <a:solidFill>
            <a:srgbClr val="FFFFFF"/>
          </a:solid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
                <a:solidFill>
                  <a:srgbClr val="FFFFFF"/>
                </a:solidFill>
                <a:latin typeface="Inconsolata"/>
                <a:ea typeface="Inconsolata"/>
                <a:cs typeface="Inconsolata"/>
                <a:sym typeface="Inconsolata"/>
              </a:rPr>
              <a:t>SELECT * FROM products WHERE product_id ILIKE '%tec%' AND product_cost_to_consumer BETWEEN 400 AND 600; </a:t>
            </a:r>
            <a:r>
              <a:rPr b="1" lang="en" sz="100">
                <a:solidFill>
                  <a:srgbClr val="FFFFFF"/>
                </a:solidFill>
                <a:latin typeface="Inconsolata"/>
                <a:ea typeface="Inconsolata"/>
                <a:cs typeface="Inconsolata"/>
                <a:sym typeface="Inconsolata"/>
              </a:rPr>
              <a:t>47</a:t>
            </a:r>
            <a:endParaRPr b="1" sz="1600">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600">
                <a:solidFill>
                  <a:srgbClr val="7A1743"/>
                </a:solidFill>
                <a:latin typeface="Inconsolata"/>
                <a:ea typeface="Inconsolata"/>
                <a:cs typeface="Inconsolata"/>
                <a:sym typeface="Inconsolata"/>
              </a:rPr>
              <a:t>4)</a:t>
            </a:r>
            <a:r>
              <a:rPr b="1" lang="en" sz="1600">
                <a:solidFill>
                  <a:schemeClr val="dk1"/>
                </a:solidFill>
                <a:latin typeface="Inconsolata"/>
                <a:ea typeface="Inconsolata"/>
                <a:cs typeface="Inconsolata"/>
                <a:sym typeface="Inconsolata"/>
              </a:rPr>
              <a:t> 	How many products with “TEC” in the product_id cost between $400 and $600?</a:t>
            </a:r>
            <a:endParaRPr b="1" sz="1600">
              <a:solidFill>
                <a:schemeClr val="dk1"/>
              </a:solidFill>
              <a:latin typeface="Inconsolata"/>
              <a:ea typeface="Inconsolata"/>
              <a:cs typeface="Inconsolata"/>
              <a:sym typeface="Inconsolata"/>
            </a:endParaRPr>
          </a:p>
          <a:p>
            <a:pPr indent="0" lvl="0" marL="457200" rtl="0" algn="l">
              <a:lnSpc>
                <a:spcPct val="115000"/>
              </a:lnSpc>
              <a:spcBef>
                <a:spcPts val="0"/>
              </a:spcBef>
              <a:spcAft>
                <a:spcPts val="0"/>
              </a:spcAft>
              <a:buNone/>
            </a:pPr>
            <a:r>
              <a:rPr lang="en" sz="1600">
                <a:solidFill>
                  <a:schemeClr val="dk1"/>
                </a:solidFill>
                <a:latin typeface="Inconsolata"/>
                <a:ea typeface="Inconsolata"/>
                <a:cs typeface="Inconsolata"/>
                <a:sym typeface="Inconsolata"/>
              </a:rPr>
              <a:t>SELECT * FROM products WHERE product_id ILIKE '%tec%' AND product_cost_to_consumer BETWEEN 400 AND 600; </a:t>
            </a:r>
            <a:r>
              <a:rPr b="1" lang="en" sz="1600">
                <a:solidFill>
                  <a:schemeClr val="dk1"/>
                </a:solidFill>
                <a:latin typeface="Inconsolata"/>
                <a:ea typeface="Inconsolata"/>
                <a:cs typeface="Inconsolata"/>
                <a:sym typeface="Inconsolata"/>
              </a:rPr>
              <a:t>47</a:t>
            </a:r>
            <a:br>
              <a:rPr b="1" lang="en" sz="1600">
                <a:solidFill>
                  <a:schemeClr val="dk1"/>
                </a:solidFill>
                <a:latin typeface="Inconsolata"/>
                <a:ea typeface="Inconsolata"/>
                <a:cs typeface="Inconsolata"/>
                <a:sym typeface="Inconsolata"/>
              </a:rPr>
            </a:br>
            <a:endParaRPr b="1" sz="1600">
              <a:solidFill>
                <a:schemeClr val="dk1"/>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600">
                <a:solidFill>
                  <a:srgbClr val="7A1743"/>
                </a:solidFill>
                <a:latin typeface="Inconsolata"/>
                <a:ea typeface="Inconsolata"/>
                <a:cs typeface="Inconsolata"/>
                <a:sym typeface="Inconsolata"/>
              </a:rPr>
              <a:t>5)</a:t>
            </a:r>
            <a:r>
              <a:rPr b="1" lang="en" sz="1600">
                <a:solidFill>
                  <a:schemeClr val="dk1"/>
                </a:solidFill>
                <a:latin typeface="Inconsolata"/>
                <a:ea typeface="Inconsolata"/>
                <a:cs typeface="Inconsolata"/>
                <a:sym typeface="Inconsolata"/>
              </a:rPr>
              <a:t>	</a:t>
            </a:r>
            <a:r>
              <a:rPr b="1" lang="en" sz="1600">
                <a:solidFill>
                  <a:schemeClr val="dk1"/>
                </a:solidFill>
                <a:latin typeface="Inconsolata"/>
                <a:ea typeface="Inconsolata"/>
                <a:cs typeface="Inconsolata"/>
                <a:sym typeface="Inconsolata"/>
              </a:rPr>
              <a:t>How many products that cost between $500 and $1,000 are phones, machines,</a:t>
            </a:r>
            <a:endParaRPr b="1" sz="1600">
              <a:solidFill>
                <a:schemeClr val="dk1"/>
              </a:solidFill>
              <a:latin typeface="Inconsolata"/>
              <a:ea typeface="Inconsolata"/>
              <a:cs typeface="Inconsolata"/>
              <a:sym typeface="Inconsolata"/>
            </a:endParaRPr>
          </a:p>
          <a:p>
            <a:pPr indent="457200" lvl="0" marL="0" rtl="0" algn="l">
              <a:lnSpc>
                <a:spcPct val="115000"/>
              </a:lnSpc>
              <a:spcBef>
                <a:spcPts val="0"/>
              </a:spcBef>
              <a:spcAft>
                <a:spcPts val="0"/>
              </a:spcAft>
              <a:buNone/>
            </a:pPr>
            <a:r>
              <a:rPr b="1" lang="en" sz="1600">
                <a:solidFill>
                  <a:schemeClr val="dk1"/>
                </a:solidFill>
                <a:latin typeface="Inconsolata"/>
                <a:ea typeface="Inconsolata"/>
                <a:cs typeface="Inconsolata"/>
                <a:sym typeface="Inconsolata"/>
              </a:rPr>
              <a:t>or copiers?</a:t>
            </a:r>
            <a:endParaRPr b="1" sz="1600">
              <a:solidFill>
                <a:schemeClr val="dk1"/>
              </a:solidFill>
              <a:latin typeface="Inconsolata"/>
              <a:ea typeface="Inconsolata"/>
              <a:cs typeface="Inconsolata"/>
              <a:sym typeface="Inconsolata"/>
            </a:endParaRPr>
          </a:p>
          <a:p>
            <a:pPr indent="0" lvl="0" marL="457200" rtl="0" algn="l">
              <a:lnSpc>
                <a:spcPct val="115000"/>
              </a:lnSpc>
              <a:spcBef>
                <a:spcPts val="0"/>
              </a:spcBef>
              <a:spcAft>
                <a:spcPts val="0"/>
              </a:spcAft>
              <a:buNone/>
            </a:pPr>
            <a:r>
              <a:rPr lang="en" sz="1600">
                <a:solidFill>
                  <a:schemeClr val="dk1"/>
                </a:solidFill>
                <a:latin typeface="Inconsolata"/>
                <a:ea typeface="Inconsolata"/>
                <a:cs typeface="Inconsolata"/>
                <a:sym typeface="Inconsolata"/>
              </a:rPr>
              <a:t>SELECT * FROM products WHERE sub_category IN ('Copiers', 'Machines', 'Phones') AND product_cost_to_consumer BETWEEN 500 AND 1000;</a:t>
            </a:r>
            <a:r>
              <a:rPr b="1" lang="en" sz="1600">
                <a:solidFill>
                  <a:schemeClr val="dk1"/>
                </a:solidFill>
                <a:latin typeface="Inconsolata"/>
                <a:ea typeface="Inconsolata"/>
                <a:cs typeface="Inconsolata"/>
                <a:sym typeface="Inconsolata"/>
              </a:rPr>
              <a:t> 61</a:t>
            </a:r>
            <a:endParaRPr b="1" sz="1600">
              <a:solidFill>
                <a:schemeClr val="dk1"/>
              </a:solidFill>
              <a:latin typeface="Inconsolata"/>
              <a:ea typeface="Inconsolata"/>
              <a:cs typeface="Inconsolata"/>
              <a:sym typeface="Inconsolata"/>
            </a:endParaRPr>
          </a:p>
        </p:txBody>
      </p:sp>
      <p:sp>
        <p:nvSpPr>
          <p:cNvPr id="950" name="Google Shape;950;p10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 to You</a:t>
            </a:r>
            <a:r>
              <a:rPr lang="en"/>
              <a:t> | Solution (Cont.) </a:t>
            </a:r>
            <a:endParaRPr/>
          </a:p>
        </p:txBody>
      </p:sp>
      <p:sp>
        <p:nvSpPr>
          <p:cNvPr id="951" name="Google Shape;951;p10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52" name="Google Shape;952;p10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Your Output </a:t>
            </a:r>
            <a:endParaRPr/>
          </a:p>
        </p:txBody>
      </p:sp>
      <p:sp>
        <p:nvSpPr>
          <p:cNvPr id="958" name="Google Shape;958;p106"/>
          <p:cNvSpPr txBox="1"/>
          <p:nvPr>
            <p:ph idx="1" type="body"/>
          </p:nvPr>
        </p:nvSpPr>
        <p:spPr>
          <a:xfrm>
            <a:off x="457200" y="1032875"/>
            <a:ext cx="8229600" cy="32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you know your results are correct? </a:t>
            </a:r>
            <a:endParaRPr/>
          </a:p>
          <a:p>
            <a:pPr indent="-330200" lvl="0" marL="457200" rtl="0" algn="l">
              <a:spcBef>
                <a:spcPts val="1600"/>
              </a:spcBef>
              <a:spcAft>
                <a:spcPts val="0"/>
              </a:spcAft>
              <a:buSzPts val="1600"/>
              <a:buChar char="●"/>
            </a:pPr>
            <a:r>
              <a:rPr lang="en" sz="1600"/>
              <a:t>Check that the table and column names are correct.</a:t>
            </a:r>
            <a:endParaRPr sz="1600"/>
          </a:p>
          <a:p>
            <a:pPr indent="-330200" lvl="0" marL="457200" rtl="0" algn="l">
              <a:spcBef>
                <a:spcPts val="0"/>
              </a:spcBef>
              <a:spcAft>
                <a:spcPts val="0"/>
              </a:spcAft>
              <a:buSzPts val="1600"/>
              <a:buChar char="●"/>
            </a:pPr>
            <a:r>
              <a:rPr lang="en" sz="1600"/>
              <a:t>Check that your single quotes ( ‘’ ) or double quotes ( “” ) are closed.</a:t>
            </a:r>
            <a:endParaRPr sz="1600"/>
          </a:p>
          <a:p>
            <a:pPr indent="-330200" lvl="0" marL="457200" rtl="0" algn="l">
              <a:spcBef>
                <a:spcPts val="0"/>
              </a:spcBef>
              <a:spcAft>
                <a:spcPts val="0"/>
              </a:spcAft>
              <a:buSzPts val="1600"/>
              <a:buChar char="●"/>
            </a:pPr>
            <a:r>
              <a:rPr lang="en" sz="1600"/>
              <a:t>Check operators such as &gt;, &lt;. =. !=, etc.</a:t>
            </a:r>
            <a:endParaRPr sz="1600"/>
          </a:p>
          <a:p>
            <a:pPr indent="-330200" lvl="0" marL="457200" rtl="0" algn="l">
              <a:spcBef>
                <a:spcPts val="0"/>
              </a:spcBef>
              <a:spcAft>
                <a:spcPts val="0"/>
              </a:spcAft>
              <a:buSzPts val="1600"/>
              <a:buChar char="●"/>
            </a:pPr>
            <a:r>
              <a:rPr lang="en" sz="1600"/>
              <a:t>Use </a:t>
            </a:r>
            <a:r>
              <a:rPr lang="en" sz="1600" u="sng">
                <a:solidFill>
                  <a:schemeClr val="hlink"/>
                </a:solidFill>
                <a:hlinkClick r:id="rId3"/>
              </a:rPr>
              <a:t>EXPLAIN</a:t>
            </a:r>
            <a:r>
              <a:rPr lang="en" sz="1600"/>
              <a:t> before SELECT to check how your SQL statement will access your database.</a:t>
            </a:r>
            <a:endParaRPr b="1" sz="1600"/>
          </a:p>
          <a:p>
            <a:pPr indent="-330200" lvl="0" marL="457200" rtl="0" algn="l">
              <a:spcBef>
                <a:spcPts val="0"/>
              </a:spcBef>
              <a:spcAft>
                <a:spcPts val="0"/>
              </a:spcAft>
              <a:buSzPts val="1600"/>
              <a:buChar char="●"/>
            </a:pPr>
            <a:r>
              <a:rPr lang="en" sz="1600"/>
              <a:t>Review error messages when your query does not run.</a:t>
            </a:r>
            <a:endParaRPr sz="1600"/>
          </a:p>
          <a:p>
            <a:pPr indent="-330200" lvl="0" marL="457200" rtl="0" algn="l">
              <a:spcBef>
                <a:spcPts val="0"/>
              </a:spcBef>
              <a:spcAft>
                <a:spcPts val="0"/>
              </a:spcAft>
              <a:buSzPts val="1600"/>
              <a:buChar char="●"/>
            </a:pPr>
            <a:r>
              <a:rPr lang="en" sz="1600"/>
              <a:t>Apply business context or industry knowledge (of similar data) to check order of magnitude.</a:t>
            </a:r>
            <a:endParaRPr sz="1600"/>
          </a:p>
        </p:txBody>
      </p:sp>
      <p:sp>
        <p:nvSpPr>
          <p:cNvPr id="959" name="Google Shape;959;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107"/>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Activity</a:t>
            </a:r>
            <a:endParaRPr b="1" sz="1200">
              <a:solidFill>
                <a:schemeClr val="dk1"/>
              </a:solidFill>
            </a:endParaRPr>
          </a:p>
          <a:p>
            <a:pPr indent="0" lvl="0" marL="0" rtl="0" algn="l">
              <a:spcBef>
                <a:spcPts val="0"/>
              </a:spcBef>
              <a:spcAft>
                <a:spcPts val="0"/>
              </a:spcAft>
              <a:buNone/>
            </a:pPr>
            <a:r>
              <a:rPr lang="en" sz="1200">
                <a:solidFill>
                  <a:schemeClr val="dk1"/>
                </a:solidFill>
              </a:rPr>
              <a:t>Feel free to convert this activity to a partner activity for some variation.</a:t>
            </a:r>
            <a:endParaRPr sz="1200">
              <a:solidFill>
                <a:schemeClr val="dk1"/>
              </a:solidFill>
            </a:endParaRPr>
          </a:p>
          <a:p>
            <a:pPr indent="0" lvl="0" marL="0" rtl="0" algn="l">
              <a:spcBef>
                <a:spcPts val="1600"/>
              </a:spcBef>
              <a:spcAft>
                <a:spcPts val="0"/>
              </a:spcAft>
              <a:buNone/>
            </a:pPr>
            <a:r>
              <a:rPr lang="en" sz="1200">
                <a:solidFill>
                  <a:schemeClr val="dk1"/>
                </a:solidFill>
              </a:rPr>
              <a:t>Give participants </a:t>
            </a:r>
            <a:r>
              <a:rPr b="1" lang="en" sz="1200">
                <a:solidFill>
                  <a:schemeClr val="dk1"/>
                </a:solidFill>
              </a:rPr>
              <a:t>10 minutes</a:t>
            </a:r>
            <a:r>
              <a:rPr lang="en" sz="1200">
                <a:solidFill>
                  <a:schemeClr val="dk1"/>
                </a:solidFill>
              </a:rPr>
              <a:t> to complete this activity. If you see more than half of the students stuck on the same thing, consider pausing the activity to address the common questions/sticking points.</a:t>
            </a:r>
            <a:endParaRPr sz="1200">
              <a:solidFill>
                <a:schemeClr val="dk1"/>
              </a:solidFill>
            </a:endParaRPr>
          </a:p>
          <a:p>
            <a:pPr indent="0" lvl="0" marL="0" rtl="0" algn="l">
              <a:spcBef>
                <a:spcPts val="1600"/>
              </a:spcBef>
              <a:spcAft>
                <a:spcPts val="0"/>
              </a:spcAft>
              <a:buNone/>
            </a:pPr>
            <a:r>
              <a:rPr b="1" lang="en" sz="1200">
                <a:solidFill>
                  <a:schemeClr val="dk1"/>
                </a:solidFill>
              </a:rPr>
              <a:t>Debrief</a:t>
            </a:r>
            <a:endParaRPr b="1" sz="1200">
              <a:solidFill>
                <a:schemeClr val="dk1"/>
              </a:solidFill>
            </a:endParaRPr>
          </a:p>
          <a:p>
            <a:pPr indent="0" lvl="0" marL="0" rtl="0" algn="l">
              <a:spcBef>
                <a:spcPts val="0"/>
              </a:spcBef>
              <a:spcAft>
                <a:spcPts val="0"/>
              </a:spcAft>
              <a:buNone/>
            </a:pPr>
            <a:r>
              <a:rPr lang="en" sz="1200">
                <a:solidFill>
                  <a:schemeClr val="dk1"/>
                </a:solidFill>
              </a:rPr>
              <a:t>You will have about </a:t>
            </a:r>
            <a:r>
              <a:rPr b="1" lang="en" sz="1200">
                <a:solidFill>
                  <a:schemeClr val="dk1"/>
                </a:solidFill>
              </a:rPr>
              <a:t>five</a:t>
            </a:r>
            <a:r>
              <a:rPr b="1" lang="en" sz="1200">
                <a:solidFill>
                  <a:schemeClr val="dk1"/>
                </a:solidFill>
              </a:rPr>
              <a:t> minutes</a:t>
            </a:r>
            <a:r>
              <a:rPr lang="en" sz="1200">
                <a:solidFill>
                  <a:schemeClr val="dk1"/>
                </a:solidFill>
              </a:rPr>
              <a:t> to debrief this activity. </a:t>
            </a:r>
            <a:r>
              <a:rPr b="1" lang="en" sz="1200">
                <a:solidFill>
                  <a:schemeClr val="dk1"/>
                </a:solidFill>
              </a:rPr>
              <a:t>Before</a:t>
            </a:r>
            <a:r>
              <a:rPr lang="en" sz="1200">
                <a:solidFill>
                  <a:schemeClr val="dk1"/>
                </a:solidFill>
              </a:rPr>
              <a:t> moving on to the solution slide, we recommend you:</a:t>
            </a:r>
            <a:endParaRPr sz="1200">
              <a:solidFill>
                <a:schemeClr val="dk1"/>
              </a:solidFill>
            </a:endParaRPr>
          </a:p>
          <a:p>
            <a:pPr indent="-304800" lvl="0" marL="457200" rtl="0" algn="l">
              <a:spcBef>
                <a:spcPts val="1600"/>
              </a:spcBef>
              <a:spcAft>
                <a:spcPts val="0"/>
              </a:spcAft>
              <a:buClr>
                <a:schemeClr val="dk1"/>
              </a:buClr>
              <a:buSzPts val="1200"/>
              <a:buAutoNum type="arabicPeriod"/>
            </a:pPr>
            <a:r>
              <a:rPr lang="en" sz="1200">
                <a:solidFill>
                  <a:schemeClr val="dk1"/>
                </a:solidFill>
              </a:rPr>
              <a:t>Ask for a few volunteers to share their solutions with the class.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Poll the class on whether or not anyone had a different solution. </a:t>
            </a:r>
            <a:endParaRPr sz="1200">
              <a:solidFill>
                <a:schemeClr val="dk1"/>
              </a:solidFill>
            </a:endParaRPr>
          </a:p>
          <a:p>
            <a:pPr indent="-304800" lvl="0" marL="457200" rtl="0" algn="l">
              <a:spcBef>
                <a:spcPts val="0"/>
              </a:spcBef>
              <a:spcAft>
                <a:spcPts val="0"/>
              </a:spcAft>
              <a:buClr>
                <a:schemeClr val="dk1"/>
              </a:buClr>
              <a:buSzPts val="1200"/>
              <a:buAutoNum type="arabicPeriod"/>
            </a:pPr>
            <a:r>
              <a:rPr lang="en" sz="1200">
                <a:solidFill>
                  <a:schemeClr val="dk1"/>
                </a:solidFill>
              </a:rPr>
              <a:t>Take a few minutes to restate the differences in the shared solutions, identify which is correct, and explain why. This gives you an opportunity to recap the content as it applies to this activity.</a:t>
            </a:r>
            <a:endParaRPr sz="1200">
              <a:solidFill>
                <a:schemeClr val="dk1"/>
              </a:solidFill>
            </a:endParaRPr>
          </a:p>
          <a:p>
            <a:pPr indent="0" lvl="0" marL="0" rtl="0" algn="l">
              <a:spcBef>
                <a:spcPts val="1600"/>
              </a:spcBef>
              <a:spcAft>
                <a:spcPts val="1600"/>
              </a:spcAft>
              <a:buNone/>
            </a:pPr>
            <a:r>
              <a:t/>
            </a:r>
            <a:endParaRPr sz="1200">
              <a:solidFill>
                <a:schemeClr val="dk1"/>
              </a:solidFill>
            </a:endParaRPr>
          </a:p>
        </p:txBody>
      </p:sp>
      <p:sp>
        <p:nvSpPr>
          <p:cNvPr id="965" name="Google Shape;965;p10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66" name="Google Shape;966;p10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Queries Solo Activity</a:t>
            </a:r>
            <a:endParaRPr/>
          </a:p>
        </p:txBody>
      </p:sp>
      <p:sp>
        <p:nvSpPr>
          <p:cNvPr id="967" name="Google Shape;967;p107"/>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Here are more questions that we want to ask of our data. Practice writing and executing queries that will help us answer the following: </a:t>
            </a:r>
            <a:endParaRPr/>
          </a:p>
          <a:p>
            <a:pPr indent="-330200" lvl="0" marL="457200" marR="0" rtl="0" algn="l">
              <a:lnSpc>
                <a:spcPct val="100000"/>
              </a:lnSpc>
              <a:spcBef>
                <a:spcPts val="1600"/>
              </a:spcBef>
              <a:spcAft>
                <a:spcPts val="0"/>
              </a:spcAft>
              <a:buSzPts val="1600"/>
              <a:buAutoNum type="arabicPeriod"/>
            </a:pPr>
            <a:r>
              <a:rPr lang="en" sz="1600"/>
              <a:t>How many countries are in the APAC sales region?</a:t>
            </a:r>
            <a:endParaRPr sz="1600"/>
          </a:p>
          <a:p>
            <a:pPr indent="-330200" lvl="0" marL="457200" marR="0" rtl="0" algn="l">
              <a:lnSpc>
                <a:spcPct val="100000"/>
              </a:lnSpc>
              <a:spcBef>
                <a:spcPts val="1000"/>
              </a:spcBef>
              <a:spcAft>
                <a:spcPts val="0"/>
              </a:spcAft>
              <a:buSzPts val="1600"/>
              <a:buAutoNum type="arabicPeriod"/>
            </a:pPr>
            <a:r>
              <a:rPr lang="en" sz="1600"/>
              <a:t>Which furniture products are sold for more than $50 and less than $500?</a:t>
            </a:r>
            <a:endParaRPr sz="1600"/>
          </a:p>
          <a:p>
            <a:pPr indent="-330200" lvl="0" marL="457200" marR="0" rtl="0" algn="l">
              <a:lnSpc>
                <a:spcPct val="100000"/>
              </a:lnSpc>
              <a:spcBef>
                <a:spcPts val="1000"/>
              </a:spcBef>
              <a:spcAft>
                <a:spcPts val="0"/>
              </a:spcAft>
              <a:buSzPts val="1600"/>
              <a:buAutoNum type="arabicPeriod"/>
            </a:pPr>
            <a:r>
              <a:rPr lang="en" sz="1600"/>
              <a:t>Which products are recycled material and </a:t>
            </a:r>
            <a:r>
              <a:rPr lang="en" sz="1600"/>
              <a:t>are </a:t>
            </a:r>
            <a:r>
              <a:rPr lang="en" sz="1600"/>
              <a:t>sold for less than $25?</a:t>
            </a:r>
            <a:endParaRPr sz="1600"/>
          </a:p>
          <a:p>
            <a:pPr indent="-330200" lvl="0" marL="457200" marR="0" rtl="0" algn="l">
              <a:lnSpc>
                <a:spcPct val="100000"/>
              </a:lnSpc>
              <a:spcBef>
                <a:spcPts val="1000"/>
              </a:spcBef>
              <a:spcAft>
                <a:spcPts val="0"/>
              </a:spcAft>
              <a:buSzPts val="1600"/>
              <a:buAutoNum type="arabicPeriod"/>
            </a:pPr>
            <a:r>
              <a:rPr lang="en" sz="1600"/>
              <a:t>How many customers are in our consumer segment with a first name that starts with the letter “A”?</a:t>
            </a:r>
            <a:endParaRPr sz="1600"/>
          </a:p>
          <a:p>
            <a:pPr indent="-330200" lvl="0" marL="457200" marR="0" rtl="0" algn="l">
              <a:lnSpc>
                <a:spcPct val="100000"/>
              </a:lnSpc>
              <a:spcBef>
                <a:spcPts val="1000"/>
              </a:spcBef>
              <a:spcAft>
                <a:spcPts val="0"/>
              </a:spcAft>
              <a:buSzPts val="1600"/>
              <a:buAutoNum type="arabicPeriod"/>
            </a:pPr>
            <a:r>
              <a:rPr lang="en" sz="1600"/>
              <a:t>What’s the total profit (dollars) for orders made in 2019 with 2–3 product items in the order?</a:t>
            </a:r>
            <a:endParaRPr sz="1600"/>
          </a:p>
          <a:p>
            <a:pPr indent="0" lvl="0" marL="0" marR="0" rtl="0" algn="l">
              <a:lnSpc>
                <a:spcPct val="100000"/>
              </a:lnSpc>
              <a:spcBef>
                <a:spcPts val="1000"/>
              </a:spcBef>
              <a:spcAft>
                <a:spcPts val="0"/>
              </a:spcAft>
              <a:buNone/>
            </a:pPr>
            <a:r>
              <a:t/>
            </a:r>
            <a:endParaRPr b="1" sz="1400"/>
          </a:p>
          <a:p>
            <a:pPr indent="0" lvl="0" marL="0" marR="0" rtl="0" algn="l">
              <a:lnSpc>
                <a:spcPct val="115000"/>
              </a:lnSpc>
              <a:spcBef>
                <a:spcPts val="1600"/>
              </a:spcBef>
              <a:spcAft>
                <a:spcPts val="1600"/>
              </a:spcAft>
              <a:buNone/>
            </a:pPr>
            <a:r>
              <a:t/>
            </a:r>
            <a:endParaRPr sz="1400"/>
          </a:p>
        </p:txBody>
      </p:sp>
      <p:sp>
        <p:nvSpPr>
          <p:cNvPr id="973" name="Google Shape;973;p10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and Executing SQL Queries</a:t>
            </a:r>
            <a:endParaRPr/>
          </a:p>
        </p:txBody>
      </p:sp>
      <p:sp>
        <p:nvSpPr>
          <p:cNvPr id="974" name="Google Shape;974;p10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75" name="Google Shape;975;p10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76" name="Google Shape;976;p10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977" name="Google Shape;977;p10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09"/>
          <p:cNvSpPr txBox="1"/>
          <p:nvPr>
            <p:ph type="title"/>
          </p:nvPr>
        </p:nvSpPr>
        <p:spPr>
          <a:xfrm>
            <a:off x="908850" y="237050"/>
            <a:ext cx="77778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Writing and Executing SQL Queries | </a:t>
            </a:r>
            <a:r>
              <a:rPr lang="en"/>
              <a:t>Solutions</a:t>
            </a:r>
            <a:endParaRPr/>
          </a:p>
        </p:txBody>
      </p:sp>
      <p:sp>
        <p:nvSpPr>
          <p:cNvPr id="983" name="Google Shape;983;p109"/>
          <p:cNvSpPr txBox="1"/>
          <p:nvPr>
            <p:ph idx="1" type="body"/>
          </p:nvPr>
        </p:nvSpPr>
        <p:spPr>
          <a:xfrm>
            <a:off x="457200" y="1064625"/>
            <a:ext cx="8229600" cy="2937900"/>
          </a:xfrm>
          <a:prstGeom prst="rect">
            <a:avLst/>
          </a:prstGeom>
        </p:spPr>
        <p:txBody>
          <a:bodyPr anchorCtr="0" anchor="t" bIns="91425" lIns="91425" spcFirstLastPara="1" rIns="91425" wrap="square" tIns="91425">
            <a:noAutofit/>
          </a:bodyPr>
          <a:lstStyle/>
          <a:p>
            <a:pPr indent="-330200" lvl="0" marL="457200" rtl="0" algn="l">
              <a:lnSpc>
                <a:spcPct val="120000"/>
              </a:lnSpc>
              <a:spcBef>
                <a:spcPts val="0"/>
              </a:spcBef>
              <a:spcAft>
                <a:spcPts val="0"/>
              </a:spcAft>
              <a:buClr>
                <a:schemeClr val="dk1"/>
              </a:buClr>
              <a:buSzPts val="1600"/>
              <a:buAutoNum type="arabicPeriod"/>
            </a:pPr>
            <a:r>
              <a:rPr lang="en" sz="1600">
                <a:solidFill>
                  <a:schemeClr val="dk1"/>
                </a:solidFill>
                <a:latin typeface="Inconsolata"/>
                <a:ea typeface="Inconsolata"/>
                <a:cs typeface="Inconsolata"/>
                <a:sym typeface="Inconsolata"/>
              </a:rPr>
              <a:t>SELECT COUNT(country) FROM regions WHERE region = “APAC”; </a:t>
            </a:r>
            <a:r>
              <a:rPr b="1" lang="en" sz="1600">
                <a:solidFill>
                  <a:schemeClr val="dk1"/>
                </a:solidFill>
              </a:rPr>
              <a:t>29 countries</a:t>
            </a:r>
            <a:endParaRPr b="1" sz="1600">
              <a:solidFill>
                <a:schemeClr val="dk1"/>
              </a:solidFill>
            </a:endParaRPr>
          </a:p>
          <a:p>
            <a:pPr indent="-330200" lvl="0" marL="457200" rtl="0" algn="l">
              <a:lnSpc>
                <a:spcPct val="120000"/>
              </a:lnSpc>
              <a:spcBef>
                <a:spcPts val="1000"/>
              </a:spcBef>
              <a:spcAft>
                <a:spcPts val="0"/>
              </a:spcAft>
              <a:buClr>
                <a:schemeClr val="dk1"/>
              </a:buClr>
              <a:buSzPts val="1600"/>
              <a:buAutoNum type="arabicPeriod"/>
            </a:pPr>
            <a:r>
              <a:rPr lang="en" sz="1600">
                <a:solidFill>
                  <a:schemeClr val="dk1"/>
                </a:solidFill>
                <a:latin typeface="Inconsolata"/>
                <a:ea typeface="Inconsolata"/>
                <a:cs typeface="Inconsolata"/>
                <a:sym typeface="Inconsolata"/>
              </a:rPr>
              <a:t>SELECT * FROM products WHERE category = “Furniture” AND product_cost_to_consumer BETWEEN 50 AND 500; </a:t>
            </a:r>
            <a:r>
              <a:rPr b="1" lang="en" sz="1600">
                <a:solidFill>
                  <a:schemeClr val="dk1"/>
                </a:solidFill>
              </a:rPr>
              <a:t>1,461 rows</a:t>
            </a:r>
            <a:endParaRPr b="1" sz="1600">
              <a:solidFill>
                <a:schemeClr val="dk1"/>
              </a:solidFill>
            </a:endParaRPr>
          </a:p>
          <a:p>
            <a:pPr indent="-330200" lvl="0" marL="457200" rtl="0" algn="l">
              <a:lnSpc>
                <a:spcPct val="120000"/>
              </a:lnSpc>
              <a:spcBef>
                <a:spcPts val="1000"/>
              </a:spcBef>
              <a:spcAft>
                <a:spcPts val="0"/>
              </a:spcAft>
              <a:buClr>
                <a:schemeClr val="dk1"/>
              </a:buClr>
              <a:buSzPts val="1600"/>
              <a:buAutoNum type="arabicPeriod"/>
            </a:pPr>
            <a:r>
              <a:rPr lang="en" sz="1600">
                <a:solidFill>
                  <a:schemeClr val="dk1"/>
                </a:solidFill>
                <a:latin typeface="Inconsolata"/>
                <a:ea typeface="Inconsolata"/>
                <a:cs typeface="Inconsolata"/>
                <a:sym typeface="Inconsolata"/>
              </a:rPr>
              <a:t>SELECT * FROM products WHERE product_name LIKE “%Recycled%” AND product_cost_to_consumer &lt; 25; </a:t>
            </a:r>
            <a:r>
              <a:rPr b="1" lang="en" sz="1600">
                <a:solidFill>
                  <a:schemeClr val="dk1"/>
                </a:solidFill>
              </a:rPr>
              <a:t>309 rows</a:t>
            </a:r>
            <a:endParaRPr b="1" sz="1600">
              <a:solidFill>
                <a:schemeClr val="dk1"/>
              </a:solidFill>
            </a:endParaRPr>
          </a:p>
          <a:p>
            <a:pPr indent="-330200" lvl="0" marL="457200" rtl="0" algn="l">
              <a:lnSpc>
                <a:spcPct val="120000"/>
              </a:lnSpc>
              <a:spcBef>
                <a:spcPts val="1000"/>
              </a:spcBef>
              <a:spcAft>
                <a:spcPts val="0"/>
              </a:spcAft>
              <a:buClr>
                <a:schemeClr val="dk1"/>
              </a:buClr>
              <a:buSzPts val="1600"/>
              <a:buAutoNum type="arabicPeriod"/>
            </a:pPr>
            <a:r>
              <a:rPr lang="en" sz="1600">
                <a:solidFill>
                  <a:schemeClr val="dk1"/>
                </a:solidFill>
                <a:latin typeface="Inconsolata"/>
                <a:ea typeface="Inconsolata"/>
                <a:cs typeface="Inconsolata"/>
                <a:sym typeface="Inconsolata"/>
              </a:rPr>
              <a:t>SELECT COUNT(customer_id) FROM customers WHERE segment = “Consumer” AND customer_name LIKE “A%”; </a:t>
            </a:r>
            <a:r>
              <a:rPr b="1" lang="en" sz="1600">
                <a:solidFill>
                  <a:schemeClr val="dk1"/>
                </a:solidFill>
              </a:rPr>
              <a:t>66 customers</a:t>
            </a:r>
            <a:endParaRPr b="1" sz="1600">
              <a:solidFill>
                <a:schemeClr val="dk1"/>
              </a:solidFill>
            </a:endParaRPr>
          </a:p>
          <a:p>
            <a:pPr indent="-330200" lvl="0" marL="457200" rtl="0" algn="l">
              <a:lnSpc>
                <a:spcPct val="120000"/>
              </a:lnSpc>
              <a:spcBef>
                <a:spcPts val="1000"/>
              </a:spcBef>
              <a:spcAft>
                <a:spcPts val="1000"/>
              </a:spcAft>
              <a:buClr>
                <a:schemeClr val="dk1"/>
              </a:buClr>
              <a:buSzPts val="1600"/>
              <a:buAutoNum type="arabicPeriod"/>
            </a:pPr>
            <a:r>
              <a:rPr lang="en" sz="1600">
                <a:solidFill>
                  <a:schemeClr val="dk1"/>
                </a:solidFill>
                <a:latin typeface="Inconsolata"/>
                <a:ea typeface="Inconsolata"/>
                <a:cs typeface="Inconsolata"/>
                <a:sym typeface="Inconsolata"/>
              </a:rPr>
              <a:t>SELECT SUM(profit) FROM orders WHERE DATE_PART(‘year’, order_date) = ‘2015’ AND quantity BETWEEN 2 and 3; </a:t>
            </a:r>
            <a:r>
              <a:rPr b="1" lang="en" sz="1600">
                <a:solidFill>
                  <a:schemeClr val="dk1"/>
                </a:solidFill>
              </a:rPr>
              <a:t>$195,634.91</a:t>
            </a:r>
            <a:endParaRPr b="1" sz="1600"/>
          </a:p>
        </p:txBody>
      </p:sp>
      <p:sp>
        <p:nvSpPr>
          <p:cNvPr id="984" name="Google Shape;984;p10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85" name="Google Shape;985;p10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10"/>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for Lunch!</a:t>
            </a:r>
            <a:endParaRPr/>
          </a:p>
        </p:txBody>
      </p:sp>
      <p:sp>
        <p:nvSpPr>
          <p:cNvPr id="991" name="Google Shape;991;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2020 General Assembly</a:t>
            </a:r>
            <a:endParaRPr>
              <a:solidFill>
                <a:schemeClr val="dk1"/>
              </a:solidFill>
            </a:endParaRPr>
          </a:p>
        </p:txBody>
      </p:sp>
      <p:pic>
        <p:nvPicPr>
          <p:cNvPr id="992" name="Google Shape;992;p110"/>
          <p:cNvPicPr preferRelativeResize="0"/>
          <p:nvPr/>
        </p:nvPicPr>
        <p:blipFill>
          <a:blip r:embed="rId3">
            <a:alphaModFix/>
          </a:blip>
          <a:stretch>
            <a:fillRect/>
          </a:stretch>
        </p:blipFill>
        <p:spPr>
          <a:xfrm>
            <a:off x="3281213" y="1117650"/>
            <a:ext cx="3434025" cy="2908200"/>
          </a:xfrm>
          <a:prstGeom prst="rect">
            <a:avLst/>
          </a:prstGeom>
          <a:noFill/>
          <a:ln>
            <a:noFill/>
          </a:ln>
        </p:spPr>
      </p:pic>
      <p:sp>
        <p:nvSpPr>
          <p:cNvPr id="993" name="Google Shape;993;p11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grpSp>
        <p:nvGrpSpPr>
          <p:cNvPr id="994" name="Google Shape;994;p110"/>
          <p:cNvGrpSpPr/>
          <p:nvPr/>
        </p:nvGrpSpPr>
        <p:grpSpPr>
          <a:xfrm>
            <a:off x="7587600" y="280375"/>
            <a:ext cx="927000" cy="927000"/>
            <a:chOff x="916150" y="2075225"/>
            <a:chExt cx="927000" cy="927000"/>
          </a:xfrm>
        </p:grpSpPr>
        <p:sp>
          <p:nvSpPr>
            <p:cNvPr id="995" name="Google Shape;995;p110"/>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996" name="Google Shape;996;p110"/>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0" name="Shape 1000"/>
        <p:cNvGrpSpPr/>
        <p:nvPr/>
      </p:nvGrpSpPr>
      <p:grpSpPr>
        <a:xfrm>
          <a:off x="0" y="0"/>
          <a:ext cx="0" cy="0"/>
          <a:chOff x="0" y="0"/>
          <a:chExt cx="0" cy="0"/>
        </a:xfrm>
      </p:grpSpPr>
      <p:sp>
        <p:nvSpPr>
          <p:cNvPr id="1001" name="Google Shape;1001;p111"/>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We’ve included an </a:t>
            </a:r>
            <a:r>
              <a:rPr b="1" lang="en" sz="1600"/>
              <a:t>optional</a:t>
            </a:r>
            <a:r>
              <a:rPr lang="en" sz="1600"/>
              <a:t> lunchtime activity for you to share with students. </a:t>
            </a:r>
            <a:endParaRPr sz="1600"/>
          </a:p>
          <a:p>
            <a:pPr indent="0" lvl="0" marL="0" rtl="0" algn="l">
              <a:spcBef>
                <a:spcPts val="1600"/>
              </a:spcBef>
              <a:spcAft>
                <a:spcPts val="0"/>
              </a:spcAft>
              <a:buNone/>
            </a:pPr>
            <a:r>
              <a:rPr lang="en" sz="1600"/>
              <a:t>This activity gives students more repetition writing the queries they’ve learned in the morning.</a:t>
            </a:r>
            <a:endParaRPr sz="1600"/>
          </a:p>
          <a:p>
            <a:pPr indent="0" lvl="0" marL="0" rtl="0" algn="l">
              <a:spcBef>
                <a:spcPts val="1600"/>
              </a:spcBef>
              <a:spcAft>
                <a:spcPts val="0"/>
              </a:spcAft>
              <a:buNone/>
            </a:pPr>
            <a:r>
              <a:rPr lang="en" sz="1600"/>
              <a:t>We recommend familiarizing yourself with the activity so you can be a resource should students ask for help.</a:t>
            </a:r>
            <a:endParaRPr sz="1600"/>
          </a:p>
          <a:p>
            <a:pPr indent="0" lvl="0" marL="0" rtl="0" algn="l">
              <a:spcBef>
                <a:spcPts val="1600"/>
              </a:spcBef>
              <a:spcAft>
                <a:spcPts val="1600"/>
              </a:spcAft>
              <a:buClr>
                <a:schemeClr val="dk1"/>
              </a:buClr>
              <a:buSzPts val="1100"/>
              <a:buFont typeface="Arial"/>
              <a:buNone/>
            </a:pPr>
            <a:r>
              <a:rPr lang="en" sz="1600">
                <a:solidFill>
                  <a:schemeClr val="dk1"/>
                </a:solidFill>
              </a:rPr>
              <a:t>We do not suggest using class time to debrief the activity. Instead, Slack out the solutions provided in the Instructor Notes of the activity slide. </a:t>
            </a:r>
            <a:endParaRPr sz="1600"/>
          </a:p>
        </p:txBody>
      </p:sp>
      <p:sp>
        <p:nvSpPr>
          <p:cNvPr id="1002" name="Google Shape;1002;p11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Lunch Activity</a:t>
            </a:r>
            <a:endParaRPr/>
          </a:p>
        </p:txBody>
      </p:sp>
      <p:sp>
        <p:nvSpPr>
          <p:cNvPr id="1003" name="Google Shape;1003;p11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04" name="Google Shape;1004;p111"/>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26" name="Google Shape;326;p40"/>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27" name="Google Shape;327;p40"/>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28" name="Google Shape;328;p40"/>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29" name="Google Shape;329;p40"/>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30" name="Google Shape;330;p40"/>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31" name="Google Shape;331;p40"/>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32" name="Google Shape;332;p40"/>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33" name="Google Shape;333;p40"/>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34" name="Google Shape;334;p40"/>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35" name="Google Shape;335;p40"/>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36" name="Google Shape;336;p40"/>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37" name="Google Shape;337;p40"/>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38" name="Google Shape;338;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9" name="Google Shape;339;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8" name="Shape 1008"/>
        <p:cNvGrpSpPr/>
        <p:nvPr/>
      </p:nvGrpSpPr>
      <p:grpSpPr>
        <a:xfrm>
          <a:off x="0" y="0"/>
          <a:ext cx="0" cy="0"/>
          <a:chOff x="0" y="0"/>
          <a:chExt cx="0" cy="0"/>
        </a:xfrm>
      </p:grpSpPr>
      <p:sp>
        <p:nvSpPr>
          <p:cNvPr id="1009" name="Google Shape;1009;p11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10" name="Google Shape;1010;p112"/>
          <p:cNvSpPr txBox="1"/>
          <p:nvPr>
            <p:ph idx="1" type="body"/>
          </p:nvPr>
        </p:nvSpPr>
        <p:spPr>
          <a:xfrm>
            <a:off x="457200" y="1101600"/>
            <a:ext cx="8355600" cy="3339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dk1"/>
                </a:solidFill>
              </a:rPr>
              <a:t>To help Superstore better understand its data, you will write queries that answer the following questions: </a:t>
            </a:r>
            <a:endParaRPr sz="1600">
              <a:solidFill>
                <a:schemeClr val="dk1"/>
              </a:solidFill>
            </a:endParaRPr>
          </a:p>
          <a:p>
            <a:pPr indent="0" lvl="0" marL="0" rtl="0" algn="l">
              <a:lnSpc>
                <a:spcPct val="100000"/>
              </a:lnSpc>
              <a:spcBef>
                <a:spcPts val="0"/>
              </a:spcBef>
              <a:spcAft>
                <a:spcPts val="0"/>
              </a:spcAft>
              <a:buNone/>
            </a:pPr>
            <a:r>
              <a:t/>
            </a:r>
            <a:endParaRPr sz="1600">
              <a:solidFill>
                <a:schemeClr val="dk1"/>
              </a:solidFill>
            </a:endParaRPr>
          </a:p>
          <a:p>
            <a:pPr indent="-328612" lvl="0" marL="341312" rtl="0" algn="l">
              <a:lnSpc>
                <a:spcPct val="100000"/>
              </a:lnSpc>
              <a:spcBef>
                <a:spcPts val="0"/>
              </a:spcBef>
              <a:spcAft>
                <a:spcPts val="0"/>
              </a:spcAft>
              <a:buClr>
                <a:schemeClr val="dk1"/>
              </a:buClr>
              <a:buSzPts val="1600"/>
              <a:buFont typeface="Proxima Nova"/>
              <a:buAutoNum type="arabicPeriod"/>
            </a:pPr>
            <a:r>
              <a:rPr lang="en" sz="1600">
                <a:solidFill>
                  <a:schemeClr val="dk1"/>
                </a:solidFill>
              </a:rPr>
              <a:t>Which products are made by Xerox?</a:t>
            </a:r>
            <a:endParaRPr sz="1600">
              <a:solidFill>
                <a:schemeClr val="dk1"/>
              </a:solidFill>
            </a:endParaRPr>
          </a:p>
          <a:p>
            <a:pPr indent="-328612" lvl="0" marL="341312" rtl="0" algn="l">
              <a:lnSpc>
                <a:spcPct val="100000"/>
              </a:lnSpc>
              <a:spcBef>
                <a:spcPts val="1000"/>
              </a:spcBef>
              <a:spcAft>
                <a:spcPts val="0"/>
              </a:spcAft>
              <a:buClr>
                <a:schemeClr val="dk1"/>
              </a:buClr>
              <a:buSzPts val="1600"/>
              <a:buFont typeface="Calibri"/>
              <a:buAutoNum type="arabicPeriod"/>
            </a:pPr>
            <a:r>
              <a:rPr lang="en" sz="1600">
                <a:solidFill>
                  <a:schemeClr val="dk1"/>
                </a:solidFill>
              </a:rPr>
              <a:t>How many countries are in our Western Europe sub-region?</a:t>
            </a:r>
            <a:endParaRPr sz="1600">
              <a:solidFill>
                <a:schemeClr val="dk1"/>
              </a:solidFill>
            </a:endParaRPr>
          </a:p>
          <a:p>
            <a:pPr indent="-328612" lvl="0" marL="341312" rtl="0" algn="l">
              <a:lnSpc>
                <a:spcPct val="100000"/>
              </a:lnSpc>
              <a:spcBef>
                <a:spcPts val="1000"/>
              </a:spcBef>
              <a:spcAft>
                <a:spcPts val="0"/>
              </a:spcAft>
              <a:buClr>
                <a:schemeClr val="dk1"/>
              </a:buClr>
              <a:buSzPts val="1600"/>
              <a:buFont typeface="Calibri"/>
              <a:buAutoNum type="arabicPeriod"/>
            </a:pPr>
            <a:r>
              <a:rPr lang="en" sz="1600">
                <a:solidFill>
                  <a:schemeClr val="dk1"/>
                </a:solidFill>
              </a:rPr>
              <a:t>How many customers in our consumer segment have names that start with the letter “S”?</a:t>
            </a:r>
            <a:endParaRPr sz="1600">
              <a:solidFill>
                <a:schemeClr val="dk1"/>
              </a:solidFill>
            </a:endParaRPr>
          </a:p>
          <a:p>
            <a:pPr indent="-328612" lvl="0" marL="341312" rtl="0" algn="l">
              <a:lnSpc>
                <a:spcPct val="100000"/>
              </a:lnSpc>
              <a:spcBef>
                <a:spcPts val="1000"/>
              </a:spcBef>
              <a:spcAft>
                <a:spcPts val="0"/>
              </a:spcAft>
              <a:buClr>
                <a:schemeClr val="dk1"/>
              </a:buClr>
              <a:buSzPts val="1600"/>
              <a:buFont typeface="Calibri"/>
              <a:buAutoNum type="arabicPeriod"/>
            </a:pPr>
            <a:r>
              <a:rPr lang="en" sz="1600">
                <a:solidFill>
                  <a:schemeClr val="dk1"/>
                </a:solidFill>
              </a:rPr>
              <a:t>What is the total number of items (not orders) returned with some reason given?</a:t>
            </a:r>
            <a:endParaRPr sz="1600">
              <a:solidFill>
                <a:schemeClr val="dk1"/>
              </a:solidFill>
            </a:endParaRPr>
          </a:p>
          <a:p>
            <a:pPr indent="-328612" lvl="0" marL="341312" rtl="0" algn="l">
              <a:lnSpc>
                <a:spcPct val="100000"/>
              </a:lnSpc>
              <a:spcBef>
                <a:spcPts val="1000"/>
              </a:spcBef>
              <a:spcAft>
                <a:spcPts val="1000"/>
              </a:spcAft>
              <a:buClr>
                <a:schemeClr val="dk1"/>
              </a:buClr>
              <a:buSzPts val="1600"/>
              <a:buFont typeface="Calibri"/>
              <a:buAutoNum type="arabicPeriod"/>
            </a:pPr>
            <a:r>
              <a:rPr lang="en" sz="1600">
                <a:solidFill>
                  <a:schemeClr val="dk1"/>
                </a:solidFill>
              </a:rPr>
              <a:t>How many orders used standard shipping and a discount code?</a:t>
            </a:r>
            <a:br>
              <a:rPr lang="en" sz="1600">
                <a:solidFill>
                  <a:schemeClr val="dk1"/>
                </a:solidFill>
              </a:rPr>
            </a:br>
            <a:endParaRPr sz="1600"/>
          </a:p>
        </p:txBody>
      </p:sp>
      <p:sp>
        <p:nvSpPr>
          <p:cNvPr id="1011" name="Google Shape;1011;p112"/>
          <p:cNvSpPr txBox="1"/>
          <p:nvPr>
            <p:ph type="title"/>
          </p:nvPr>
        </p:nvSpPr>
        <p:spPr>
          <a:xfrm>
            <a:off x="908850" y="237050"/>
            <a:ext cx="71175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Practice [Optional]</a:t>
            </a:r>
            <a:endParaRPr/>
          </a:p>
        </p:txBody>
      </p:sp>
      <p:sp>
        <p:nvSpPr>
          <p:cNvPr id="1012" name="Google Shape;1012;p11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1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Filtering and Aggregating Data</a:t>
            </a:r>
            <a:endParaRPr sz="3600"/>
          </a:p>
        </p:txBody>
      </p:sp>
      <p:sp>
        <p:nvSpPr>
          <p:cNvPr id="1018" name="Google Shape;1018;p11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SQL Bootcamp</a:t>
            </a:r>
            <a:endParaRPr/>
          </a:p>
        </p:txBody>
      </p:sp>
      <p:sp>
        <p:nvSpPr>
          <p:cNvPr id="1019" name="Google Shape;1019;p113"/>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The Structure of SQL</a:t>
            </a:r>
            <a:endParaRPr sz="1100">
              <a:solidFill>
                <a:srgbClr val="FFFFFF"/>
              </a:solidFill>
              <a:latin typeface="Proxima Nova"/>
              <a:ea typeface="Proxima Nova"/>
              <a:cs typeface="Proxima Nova"/>
              <a:sym typeface="Proxima Nova"/>
            </a:endParaRPr>
          </a:p>
        </p:txBody>
      </p:sp>
      <p:sp>
        <p:nvSpPr>
          <p:cNvPr id="1020" name="Google Shape;1020;p113"/>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13"/>
          <p:cNvSpPr/>
          <p:nvPr/>
        </p:nvSpPr>
        <p:spPr>
          <a:xfrm>
            <a:off x="3291159"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13"/>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13"/>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Querying Databases</a:t>
            </a:r>
            <a:endParaRPr sz="1100">
              <a:solidFill>
                <a:srgbClr val="FFFFFF"/>
              </a:solidFill>
              <a:latin typeface="Proxima Nova"/>
              <a:ea typeface="Proxima Nova"/>
              <a:cs typeface="Proxima Nova"/>
              <a:sym typeface="Proxima Nova"/>
            </a:endParaRPr>
          </a:p>
        </p:txBody>
      </p:sp>
      <p:sp>
        <p:nvSpPr>
          <p:cNvPr id="1024" name="Google Shape;1024;p113"/>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Filtering and Aggregating Data</a:t>
            </a:r>
            <a:endParaRPr b="1" sz="1100">
              <a:solidFill>
                <a:srgbClr val="FFFFFF"/>
              </a:solidFill>
              <a:latin typeface="Proxima Nova"/>
              <a:ea typeface="Proxima Nova"/>
              <a:cs typeface="Proxima Nova"/>
              <a:sym typeface="Proxima Nova"/>
            </a:endParaRPr>
          </a:p>
        </p:txBody>
      </p:sp>
      <p:sp>
        <p:nvSpPr>
          <p:cNvPr id="1025" name="Google Shape;1025;p113"/>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JOINing Tables</a:t>
            </a:r>
            <a:endParaRPr sz="1100">
              <a:solidFill>
                <a:srgbClr val="FFFFFF"/>
              </a:solidFill>
              <a:latin typeface="Proxima Nova"/>
              <a:ea typeface="Proxima Nova"/>
              <a:cs typeface="Proxima Nova"/>
              <a:sym typeface="Proxima Nova"/>
            </a:endParaRPr>
          </a:p>
        </p:txBody>
      </p:sp>
      <p:cxnSp>
        <p:nvCxnSpPr>
          <p:cNvPr id="1026" name="Google Shape;1026;p113"/>
          <p:cNvCxnSpPr>
            <a:stCxn id="1027" idx="6"/>
            <a:endCxn id="1020" idx="2"/>
          </p:cNvCxnSpPr>
          <p:nvPr/>
        </p:nvCxnSpPr>
        <p:spPr>
          <a:xfrm rot="10800000">
            <a:off x="969500" y="3851013"/>
            <a:ext cx="4874700" cy="0"/>
          </a:xfrm>
          <a:prstGeom prst="straightConnector1">
            <a:avLst/>
          </a:prstGeom>
          <a:noFill/>
          <a:ln cap="flat" cmpd="sng" w="38100">
            <a:solidFill>
              <a:schemeClr val="accent1"/>
            </a:solidFill>
            <a:prstDash val="solid"/>
            <a:round/>
            <a:headEnd len="med" w="med" type="none"/>
            <a:tailEnd len="med" w="med" type="none"/>
          </a:ln>
        </p:spPr>
      </p:cxnSp>
      <p:cxnSp>
        <p:nvCxnSpPr>
          <p:cNvPr id="1028" name="Google Shape;1028;p113"/>
          <p:cNvCxnSpPr>
            <a:stCxn id="1020" idx="6"/>
            <a:endCxn id="1021" idx="2"/>
          </p:cNvCxnSpPr>
          <p:nvPr/>
        </p:nvCxnSpPr>
        <p:spPr>
          <a:xfrm>
            <a:off x="1200723" y="3851013"/>
            <a:ext cx="2090400" cy="0"/>
          </a:xfrm>
          <a:prstGeom prst="straightConnector1">
            <a:avLst/>
          </a:prstGeom>
          <a:noFill/>
          <a:ln cap="flat" cmpd="sng" w="38100">
            <a:solidFill>
              <a:schemeClr val="accent1"/>
            </a:solidFill>
            <a:prstDash val="solid"/>
            <a:round/>
            <a:headEnd len="med" w="med" type="none"/>
            <a:tailEnd len="med" w="med" type="none"/>
          </a:ln>
        </p:spPr>
      </p:cxnSp>
      <p:cxnSp>
        <p:nvCxnSpPr>
          <p:cNvPr id="1029" name="Google Shape;1029;p113"/>
          <p:cNvCxnSpPr>
            <a:stCxn id="1021" idx="6"/>
            <a:endCxn id="1022" idx="2"/>
          </p:cNvCxnSpPr>
          <p:nvPr/>
        </p:nvCxnSpPr>
        <p:spPr>
          <a:xfrm>
            <a:off x="3522459" y="3851013"/>
            <a:ext cx="4439700" cy="0"/>
          </a:xfrm>
          <a:prstGeom prst="straightConnector1">
            <a:avLst/>
          </a:prstGeom>
          <a:noFill/>
          <a:ln cap="flat" cmpd="sng" w="38100">
            <a:solidFill>
              <a:schemeClr val="accent1"/>
            </a:solidFill>
            <a:prstDash val="solid"/>
            <a:round/>
            <a:headEnd len="med" w="med" type="none"/>
            <a:tailEnd len="med" w="med" type="none"/>
          </a:ln>
        </p:spPr>
      </p:cxnSp>
      <p:sp>
        <p:nvSpPr>
          <p:cNvPr id="1027" name="Google Shape;1027;p113"/>
          <p:cNvSpPr/>
          <p:nvPr/>
        </p:nvSpPr>
        <p:spPr>
          <a:xfrm>
            <a:off x="561290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Goal For This Section </a:t>
            </a:r>
            <a:endParaRPr/>
          </a:p>
        </p:txBody>
      </p:sp>
      <p:pic>
        <p:nvPicPr>
          <p:cNvPr id="1035" name="Google Shape;1035;p11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1036" name="Google Shape;1036;p11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037" name="Google Shape;1037;p1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38" name="Google Shape;1038;p11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39" name="Google Shape;1039;p114"/>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Sort and segment query results to generate insights.</a:t>
            </a:r>
            <a:endParaRPr>
              <a:solidFill>
                <a:schemeClr val="dk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15"/>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 Functions in SQL</a:t>
            </a:r>
            <a:endParaRPr/>
          </a:p>
        </p:txBody>
      </p:sp>
      <p:sp>
        <p:nvSpPr>
          <p:cNvPr id="1045" name="Google Shape;1045;p11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Filtering and Aggregating Data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 Functions</a:t>
            </a:r>
            <a:endParaRPr/>
          </a:p>
        </p:txBody>
      </p:sp>
      <p:sp>
        <p:nvSpPr>
          <p:cNvPr id="1051" name="Google Shape;1051;p1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52" name="Google Shape;1052;p116"/>
          <p:cNvSpPr txBox="1"/>
          <p:nvPr>
            <p:ph idx="4294967295" type="body"/>
          </p:nvPr>
        </p:nvSpPr>
        <p:spPr>
          <a:xfrm>
            <a:off x="457200" y="1102800"/>
            <a:ext cx="47016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In SQL, aggregate functions help summarize large quantities of data and...</a:t>
            </a:r>
            <a:endParaRPr>
              <a:solidFill>
                <a:schemeClr val="dk1"/>
              </a:solidFill>
            </a:endParaRPr>
          </a:p>
          <a:p>
            <a:pPr indent="-330200" lvl="0" marL="457200" rtl="0" algn="l">
              <a:lnSpc>
                <a:spcPct val="115000"/>
              </a:lnSpc>
              <a:spcBef>
                <a:spcPts val="1000"/>
              </a:spcBef>
              <a:spcAft>
                <a:spcPts val="0"/>
              </a:spcAft>
              <a:buClr>
                <a:schemeClr val="dk1"/>
              </a:buClr>
              <a:buSzPts val="1600"/>
              <a:buChar char="●"/>
            </a:pPr>
            <a:r>
              <a:rPr lang="en" sz="1600">
                <a:solidFill>
                  <a:schemeClr val="dk1"/>
                </a:solidFill>
              </a:rPr>
              <a:t>Produce a single value from a defined group. </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rPr>
              <a:t>Operate on sets of rows and return results based on </a:t>
            </a:r>
            <a:r>
              <a:rPr b="1" lang="en" sz="1600">
                <a:solidFill>
                  <a:schemeClr val="dk1"/>
                </a:solidFill>
                <a:highlight>
                  <a:srgbClr val="FFDD00"/>
                </a:highlight>
              </a:rPr>
              <a:t>groups of data</a:t>
            </a:r>
            <a:r>
              <a:rPr lang="en" sz="1600">
                <a:solidFill>
                  <a:schemeClr val="dk1"/>
                </a:solidFill>
              </a:rPr>
              <a:t>.</a:t>
            </a:r>
            <a:endParaRPr sz="1600">
              <a:solidFill>
                <a:srgbClr val="222222"/>
              </a:solidFill>
            </a:endParaRPr>
          </a:p>
          <a:p>
            <a:pPr indent="0" lvl="0" marL="0" rtl="0" algn="l">
              <a:lnSpc>
                <a:spcPct val="115000"/>
              </a:lnSpc>
              <a:spcBef>
                <a:spcPts val="1000"/>
              </a:spcBef>
              <a:spcAft>
                <a:spcPts val="0"/>
              </a:spcAft>
              <a:buClr>
                <a:schemeClr val="dk1"/>
              </a:buClr>
              <a:buSzPts val="1100"/>
              <a:buFont typeface="Arial"/>
              <a:buNone/>
            </a:pPr>
            <a:r>
              <a:rPr lang="en">
                <a:solidFill>
                  <a:srgbClr val="222222"/>
                </a:solidFill>
              </a:rPr>
              <a:t>The most commonly used aggregate functions are </a:t>
            </a:r>
            <a:r>
              <a:rPr b="1" lang="en">
                <a:solidFill>
                  <a:schemeClr val="dk1"/>
                </a:solidFill>
              </a:rPr>
              <a:t>MIN</a:t>
            </a:r>
            <a:r>
              <a:rPr lang="en">
                <a:solidFill>
                  <a:schemeClr val="dk1"/>
                </a:solidFill>
              </a:rPr>
              <a:t>, </a:t>
            </a:r>
            <a:r>
              <a:rPr b="1" lang="en">
                <a:solidFill>
                  <a:schemeClr val="dk1"/>
                </a:solidFill>
              </a:rPr>
              <a:t>MAX</a:t>
            </a:r>
            <a:r>
              <a:rPr lang="en">
                <a:solidFill>
                  <a:schemeClr val="dk1"/>
                </a:solidFill>
              </a:rPr>
              <a:t>, </a:t>
            </a:r>
            <a:r>
              <a:rPr b="1" lang="en">
                <a:solidFill>
                  <a:schemeClr val="dk1"/>
                </a:solidFill>
              </a:rPr>
              <a:t>SUM</a:t>
            </a:r>
            <a:r>
              <a:rPr lang="en">
                <a:solidFill>
                  <a:schemeClr val="dk1"/>
                </a:solidFill>
              </a:rPr>
              <a:t>, </a:t>
            </a:r>
            <a:r>
              <a:rPr b="1" lang="en">
                <a:solidFill>
                  <a:schemeClr val="dk1"/>
                </a:solidFill>
              </a:rPr>
              <a:t>AVG</a:t>
            </a:r>
            <a:r>
              <a:rPr lang="en">
                <a:solidFill>
                  <a:schemeClr val="dk1"/>
                </a:solidFill>
              </a:rPr>
              <a:t>, and </a:t>
            </a:r>
            <a:r>
              <a:rPr b="1" lang="en">
                <a:solidFill>
                  <a:schemeClr val="dk1"/>
                </a:solidFill>
              </a:rPr>
              <a:t>COUNT</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rgbClr val="222222"/>
              </a:solidFill>
            </a:endParaRPr>
          </a:p>
          <a:p>
            <a:pPr indent="0" lvl="0" marL="0" rtl="0" algn="l">
              <a:lnSpc>
                <a:spcPct val="115000"/>
              </a:lnSpc>
              <a:spcBef>
                <a:spcPts val="0"/>
              </a:spcBef>
              <a:spcAft>
                <a:spcPts val="0"/>
              </a:spcAft>
              <a:buNone/>
            </a:pPr>
            <a:r>
              <a:t/>
            </a:r>
            <a:endParaRPr/>
          </a:p>
        </p:txBody>
      </p:sp>
      <p:pic>
        <p:nvPicPr>
          <p:cNvPr id="1053" name="Google Shape;1053;p116"/>
          <p:cNvPicPr preferRelativeResize="0"/>
          <p:nvPr/>
        </p:nvPicPr>
        <p:blipFill>
          <a:blip r:embed="rId3">
            <a:alphaModFix/>
          </a:blip>
          <a:stretch>
            <a:fillRect/>
          </a:stretch>
        </p:blipFill>
        <p:spPr>
          <a:xfrm>
            <a:off x="5262050" y="1232575"/>
            <a:ext cx="3424749" cy="2140449"/>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1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Aggregates to SELECT</a:t>
            </a:r>
            <a:endParaRPr/>
          </a:p>
        </p:txBody>
      </p:sp>
      <p:sp>
        <p:nvSpPr>
          <p:cNvPr id="1059" name="Google Shape;1059;p1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 functions fit into the SELECT statement just like unaggregated columns:</a:t>
            </a:r>
            <a:endParaRPr/>
          </a:p>
          <a:p>
            <a:pPr indent="457200" lvl="0" marL="0" rtl="0" algn="l">
              <a:spcBef>
                <a:spcPts val="1600"/>
              </a:spcBef>
              <a:spcAft>
                <a:spcPts val="1600"/>
              </a:spcAft>
              <a:buNone/>
            </a:pPr>
            <a:r>
              <a:rPr b="1" lang="en">
                <a:latin typeface="Inconsolata"/>
                <a:ea typeface="Inconsolata"/>
                <a:cs typeface="Inconsolata"/>
                <a:sym typeface="Inconsolata"/>
              </a:rPr>
              <a:t>SELECT</a:t>
            </a:r>
            <a:r>
              <a:rPr lang="en">
                <a:latin typeface="Inconsolata"/>
                <a:ea typeface="Inconsolata"/>
                <a:cs typeface="Inconsolata"/>
                <a:sym typeface="Inconsolata"/>
              </a:rPr>
              <a:t> SUM(col1) </a:t>
            </a:r>
            <a:br>
              <a:rPr lang="en">
                <a:latin typeface="Inconsolata"/>
                <a:ea typeface="Inconsolata"/>
                <a:cs typeface="Inconsolata"/>
                <a:sym typeface="Inconsolata"/>
              </a:rPr>
            </a:br>
            <a:r>
              <a:rPr lang="en">
                <a:latin typeface="Inconsolata"/>
                <a:ea typeface="Inconsolata"/>
                <a:cs typeface="Inconsolata"/>
                <a:sym typeface="Inconsolata"/>
              </a:rPr>
              <a:t>	</a:t>
            </a:r>
            <a:r>
              <a:rPr b="1" lang="en">
                <a:latin typeface="Inconsolata"/>
                <a:ea typeface="Inconsolata"/>
                <a:cs typeface="Inconsolata"/>
                <a:sym typeface="Inconsolata"/>
              </a:rPr>
              <a:t>FROM</a:t>
            </a:r>
            <a:r>
              <a:rPr lang="en">
                <a:latin typeface="Inconsolata"/>
                <a:ea typeface="Inconsolata"/>
                <a:cs typeface="Inconsolata"/>
                <a:sym typeface="Inconsolata"/>
              </a:rPr>
              <a:t> table;</a:t>
            </a:r>
            <a:endParaRPr>
              <a:latin typeface="Inconsolata"/>
              <a:ea typeface="Inconsolata"/>
              <a:cs typeface="Inconsolata"/>
              <a:sym typeface="Inconsolata"/>
            </a:endParaRPr>
          </a:p>
        </p:txBody>
      </p:sp>
      <p:sp>
        <p:nvSpPr>
          <p:cNvPr id="1060" name="Google Shape;1060;p11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61" name="Google Shape;1061;p1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62" name="Google Shape;1062;p11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4000"/>
              </a:lnSpc>
              <a:spcBef>
                <a:spcPts val="0"/>
              </a:spcBef>
              <a:spcAft>
                <a:spcPts val="0"/>
              </a:spcAft>
              <a:buClr>
                <a:schemeClr val="dk1"/>
              </a:buClr>
              <a:buSzPts val="1100"/>
              <a:buFont typeface="Arial"/>
              <a:buNone/>
            </a:pPr>
            <a:r>
              <a:rPr b="1" lang="en">
                <a:solidFill>
                  <a:schemeClr val="dk1"/>
                </a:solidFill>
              </a:rPr>
              <a:t>COUNT</a:t>
            </a:r>
            <a:r>
              <a:rPr lang="en">
                <a:solidFill>
                  <a:schemeClr val="dk1"/>
                </a:solidFill>
              </a:rPr>
              <a:t> is a basic aggregation function that counts the number of </a:t>
            </a:r>
            <a:br>
              <a:rPr lang="en">
                <a:solidFill>
                  <a:schemeClr val="dk1"/>
                </a:solidFill>
              </a:rPr>
            </a:br>
            <a:r>
              <a:rPr lang="en">
                <a:solidFill>
                  <a:schemeClr val="dk1"/>
                </a:solidFill>
              </a:rPr>
              <a:t>rows returned.</a:t>
            </a:r>
            <a:endParaRPr>
              <a:solidFill>
                <a:schemeClr val="dk1"/>
              </a:solidFill>
            </a:endParaRPr>
          </a:p>
          <a:p>
            <a:pPr indent="0" lvl="0" marL="0" rtl="0" algn="l">
              <a:lnSpc>
                <a:spcPct val="104000"/>
              </a:lnSpc>
              <a:spcBef>
                <a:spcPts val="1000"/>
              </a:spcBef>
              <a:spcAft>
                <a:spcPts val="0"/>
              </a:spcAft>
              <a:buClr>
                <a:schemeClr val="dk1"/>
              </a:buClr>
              <a:buSzPts val="1100"/>
              <a:buFont typeface="Arial"/>
              <a:buNone/>
            </a:pPr>
            <a:r>
              <a:rPr lang="en">
                <a:solidFill>
                  <a:schemeClr val="dk1"/>
                </a:solidFill>
              </a:rPr>
              <a:t>Here are two popular use cases:</a:t>
            </a:r>
            <a:endParaRPr>
              <a:solidFill>
                <a:schemeClr val="dk1"/>
              </a:solidFill>
            </a:endParaRPr>
          </a:p>
          <a:p>
            <a:pPr indent="-342900" lvl="0" marL="457200" rtl="0" algn="l">
              <a:lnSpc>
                <a:spcPct val="104000"/>
              </a:lnSpc>
              <a:spcBef>
                <a:spcPts val="1000"/>
              </a:spcBef>
              <a:spcAft>
                <a:spcPts val="0"/>
              </a:spcAft>
              <a:buClr>
                <a:schemeClr val="dk1"/>
              </a:buClr>
              <a:buSzPts val="1800"/>
              <a:buChar char="●"/>
            </a:pPr>
            <a:r>
              <a:rPr b="1" lang="en">
                <a:solidFill>
                  <a:schemeClr val="dk1"/>
                </a:solidFill>
              </a:rPr>
              <a:t>COUNT(*)</a:t>
            </a:r>
            <a:r>
              <a:rPr lang="en">
                <a:solidFill>
                  <a:schemeClr val="dk1"/>
                </a:solidFill>
              </a:rPr>
              <a:t>: Counts all rows returned by the query.</a:t>
            </a:r>
            <a:endParaRPr>
              <a:solidFill>
                <a:schemeClr val="dk1"/>
              </a:solidFill>
            </a:endParaRPr>
          </a:p>
          <a:p>
            <a:pPr indent="-342900" lvl="0" marL="457200" rtl="0" algn="l">
              <a:lnSpc>
                <a:spcPct val="104000"/>
              </a:lnSpc>
              <a:spcBef>
                <a:spcPts val="0"/>
              </a:spcBef>
              <a:spcAft>
                <a:spcPts val="0"/>
              </a:spcAft>
              <a:buClr>
                <a:schemeClr val="dk1"/>
              </a:buClr>
              <a:buSzPts val="1800"/>
              <a:buChar char="●"/>
            </a:pPr>
            <a:r>
              <a:rPr b="1" lang="en">
                <a:solidFill>
                  <a:schemeClr val="dk1"/>
                </a:solidFill>
              </a:rPr>
              <a:t>COUNT(field)</a:t>
            </a:r>
            <a:r>
              <a:rPr lang="en">
                <a:solidFill>
                  <a:schemeClr val="dk1"/>
                </a:solidFill>
              </a:rPr>
              <a:t>: Counts all rows where the field is not </a:t>
            </a:r>
            <a:r>
              <a:rPr b="1" lang="en">
                <a:solidFill>
                  <a:schemeClr val="dk1"/>
                </a:solidFill>
              </a:rPr>
              <a:t>NULL</a:t>
            </a:r>
            <a:r>
              <a:rPr lang="en">
                <a:solidFill>
                  <a:schemeClr val="dk1"/>
                </a:solidFill>
              </a:rPr>
              <a:t>.</a:t>
            </a:r>
            <a:endParaRPr>
              <a:solidFill>
                <a:schemeClr val="dk1"/>
              </a:solidFill>
            </a:endParaRPr>
          </a:p>
          <a:p>
            <a:pPr indent="0" lvl="0" marL="0" rtl="0" algn="l">
              <a:spcBef>
                <a:spcPts val="0"/>
              </a:spcBef>
              <a:spcAft>
                <a:spcPts val="1600"/>
              </a:spcAft>
              <a:buNone/>
            </a:pPr>
            <a:r>
              <a:t/>
            </a:r>
            <a:endParaRPr/>
          </a:p>
        </p:txBody>
      </p:sp>
      <p:sp>
        <p:nvSpPr>
          <p:cNvPr id="1068" name="Google Shape;1068;p1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Validating Data With </a:t>
            </a:r>
            <a:r>
              <a:rPr lang="en"/>
              <a:t>COUNT</a:t>
            </a:r>
            <a:r>
              <a:rPr b="1" lang="en"/>
              <a:t> </a:t>
            </a:r>
            <a:endParaRPr b="1">
              <a:solidFill>
                <a:srgbClr val="000000"/>
              </a:solidFill>
            </a:endParaRPr>
          </a:p>
        </p:txBody>
      </p:sp>
      <p:sp>
        <p:nvSpPr>
          <p:cNvPr id="1069" name="Google Shape;1069;p1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70" name="Google Shape;1070;p1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71" name="Google Shape;1071;p118"/>
          <p:cNvSpPr/>
          <p:nvPr/>
        </p:nvSpPr>
        <p:spPr>
          <a:xfrm>
            <a:off x="908839" y="3083196"/>
            <a:ext cx="4274700" cy="974400"/>
          </a:xfrm>
          <a:prstGeom prst="rect">
            <a:avLst/>
          </a:prstGeom>
          <a:noFill/>
          <a:ln cap="flat" cmpd="sng" w="19050">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320040" rtl="0" algn="l">
              <a:lnSpc>
                <a:spcPct val="104000"/>
              </a:lnSpc>
              <a:spcBef>
                <a:spcPts val="0"/>
              </a:spcBef>
              <a:spcAft>
                <a:spcPts val="0"/>
              </a:spcAft>
              <a:buClr>
                <a:srgbClr val="000000"/>
              </a:buClr>
              <a:buSzPts val="1100"/>
              <a:buFont typeface="Arial"/>
              <a:buNone/>
            </a:pPr>
            <a:r>
              <a:rPr lang="en">
                <a:solidFill>
                  <a:schemeClr val="dk2"/>
                </a:solidFill>
                <a:latin typeface="Consolas"/>
                <a:ea typeface="Consolas"/>
                <a:cs typeface="Consolas"/>
                <a:sym typeface="Consolas"/>
              </a:rPr>
              <a:t>SELECT COUNT(</a:t>
            </a:r>
            <a:r>
              <a:rPr lang="en">
                <a:solidFill>
                  <a:schemeClr val="accent4"/>
                </a:solidFill>
                <a:latin typeface="Consolas"/>
                <a:ea typeface="Consolas"/>
                <a:cs typeface="Consolas"/>
                <a:sym typeface="Consolas"/>
              </a:rPr>
              <a:t>*</a:t>
            </a:r>
            <a:r>
              <a:rPr lang="en">
                <a:solidFill>
                  <a:schemeClr val="dk2"/>
                </a:solidFill>
                <a:latin typeface="Consolas"/>
                <a:ea typeface="Consolas"/>
                <a:cs typeface="Consolas"/>
                <a:sym typeface="Consolas"/>
              </a:rPr>
              <a:t>)</a:t>
            </a:r>
            <a:endParaRPr>
              <a:solidFill>
                <a:schemeClr val="dk2"/>
              </a:solidFill>
              <a:latin typeface="Consolas"/>
              <a:ea typeface="Consolas"/>
              <a:cs typeface="Consolas"/>
              <a:sym typeface="Consolas"/>
            </a:endParaRPr>
          </a:p>
          <a:p>
            <a:pPr indent="0" lvl="0" marL="320040" rtl="0" algn="l">
              <a:lnSpc>
                <a:spcPct val="104000"/>
              </a:lnSpc>
              <a:spcBef>
                <a:spcPts val="0"/>
              </a:spcBef>
              <a:spcAft>
                <a:spcPts val="0"/>
              </a:spcAft>
              <a:buClr>
                <a:srgbClr val="000000"/>
              </a:buClr>
              <a:buSzPts val="1100"/>
              <a:buFont typeface="Arial"/>
              <a:buNone/>
            </a:pPr>
            <a:r>
              <a:rPr lang="en">
                <a:solidFill>
                  <a:schemeClr val="dk2"/>
                </a:solidFill>
                <a:latin typeface="Consolas"/>
                <a:ea typeface="Consolas"/>
                <a:cs typeface="Consolas"/>
                <a:sym typeface="Consolas"/>
              </a:rPr>
              <a:t>FROM </a:t>
            </a:r>
            <a:r>
              <a:rPr lang="en">
                <a:solidFill>
                  <a:schemeClr val="accent4"/>
                </a:solidFill>
                <a:latin typeface="Consolas"/>
                <a:ea typeface="Consolas"/>
                <a:cs typeface="Consolas"/>
                <a:sym typeface="Consolas"/>
              </a:rPr>
              <a:t>orders</a:t>
            </a:r>
            <a:endParaRPr>
              <a:solidFill>
                <a:schemeClr val="accent4"/>
              </a:solidFill>
              <a:latin typeface="Consolas"/>
              <a:ea typeface="Consolas"/>
              <a:cs typeface="Consolas"/>
              <a:sym typeface="Consolas"/>
            </a:endParaRPr>
          </a:p>
          <a:p>
            <a:pPr indent="0" lvl="0" marL="320040" rtl="0" algn="l">
              <a:lnSpc>
                <a:spcPct val="104000"/>
              </a:lnSpc>
              <a:spcBef>
                <a:spcPts val="0"/>
              </a:spcBef>
              <a:spcAft>
                <a:spcPts val="0"/>
              </a:spcAft>
              <a:buClr>
                <a:srgbClr val="000000"/>
              </a:buClr>
              <a:buSzPts val="1100"/>
              <a:buFont typeface="Arial"/>
              <a:buNone/>
            </a:pPr>
            <a:r>
              <a:rPr lang="en">
                <a:solidFill>
                  <a:schemeClr val="dk2"/>
                </a:solidFill>
                <a:latin typeface="Consolas"/>
                <a:ea typeface="Consolas"/>
                <a:cs typeface="Consolas"/>
                <a:sym typeface="Consolas"/>
              </a:rPr>
              <a:t>WHERE </a:t>
            </a:r>
            <a:r>
              <a:rPr lang="en">
                <a:solidFill>
                  <a:schemeClr val="accent4"/>
                </a:solidFill>
                <a:latin typeface="Consolas"/>
                <a:ea typeface="Consolas"/>
                <a:cs typeface="Consolas"/>
                <a:sym typeface="Consolas"/>
              </a:rPr>
              <a:t>sales &gt; 100;</a:t>
            </a:r>
            <a:endParaRPr>
              <a:solidFill>
                <a:schemeClr val="accent4"/>
              </a:solidFill>
              <a:latin typeface="Consolas"/>
              <a:ea typeface="Consolas"/>
              <a:cs typeface="Consolas"/>
              <a:sym typeface="Consolas"/>
            </a:endParaRPr>
          </a:p>
        </p:txBody>
      </p:sp>
      <p:sp>
        <p:nvSpPr>
          <p:cNvPr id="1072" name="Google Shape;1072;p118"/>
          <p:cNvSpPr txBox="1"/>
          <p:nvPr/>
        </p:nvSpPr>
        <p:spPr>
          <a:xfrm>
            <a:off x="5847778" y="3083200"/>
            <a:ext cx="2696100" cy="987900"/>
          </a:xfrm>
          <a:prstGeom prst="rect">
            <a:avLst/>
          </a:prstGeom>
          <a:noFill/>
          <a:ln>
            <a:noFill/>
          </a:ln>
        </p:spPr>
        <p:txBody>
          <a:bodyPr anchorCtr="0" anchor="t" bIns="64325" lIns="64325" spcFirstLastPara="1" rIns="64325" wrap="square" tIns="64325">
            <a:noAutofit/>
          </a:bodyPr>
          <a:lstStyle/>
          <a:p>
            <a:pPr indent="0" lvl="0" marL="0" rtl="0" algn="l">
              <a:spcBef>
                <a:spcPts val="0"/>
              </a:spcBef>
              <a:spcAft>
                <a:spcPts val="0"/>
              </a:spcAft>
              <a:buNone/>
            </a:pPr>
            <a:r>
              <a:rPr lang="en" sz="1800">
                <a:latin typeface="Proxima Nova"/>
                <a:ea typeface="Proxima Nova"/>
                <a:cs typeface="Proxima Nova"/>
                <a:sym typeface="Proxima Nova"/>
              </a:rPr>
              <a:t>Counts all rows of orders more than $100.</a:t>
            </a:r>
            <a:endParaRPr sz="1800">
              <a:latin typeface="Proxima Nova"/>
              <a:ea typeface="Proxima Nova"/>
              <a:cs typeface="Proxima Nova"/>
              <a:sym typeface="Proxima Nova"/>
            </a:endParaRPr>
          </a:p>
        </p:txBody>
      </p:sp>
      <p:cxnSp>
        <p:nvCxnSpPr>
          <p:cNvPr id="1073" name="Google Shape;1073;p118"/>
          <p:cNvCxnSpPr/>
          <p:nvPr/>
        </p:nvCxnSpPr>
        <p:spPr>
          <a:xfrm rot="10800000">
            <a:off x="4675925" y="3376800"/>
            <a:ext cx="1013100" cy="0"/>
          </a:xfrm>
          <a:prstGeom prst="straightConnector1">
            <a:avLst/>
          </a:prstGeom>
          <a:noFill/>
          <a:ln cap="flat" cmpd="sng" w="9525">
            <a:solidFill>
              <a:schemeClr val="dk2"/>
            </a:solidFill>
            <a:prstDash val="solid"/>
            <a:round/>
            <a:headEnd len="med" w="med" type="none"/>
            <a:tailEnd len="med" w="med" type="triangle"/>
          </a:ln>
        </p:spPr>
      </p:cxnSp>
      <p:sp>
        <p:nvSpPr>
          <p:cNvPr id="1074" name="Google Shape;1074;p1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19"/>
          <p:cNvSpPr txBox="1"/>
          <p:nvPr>
            <p:ph type="title"/>
          </p:nvPr>
        </p:nvSpPr>
        <p:spPr>
          <a:xfrm>
            <a:off x="908850" y="237050"/>
            <a:ext cx="5967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Aggregate Functions Matchmaking</a:t>
            </a:r>
            <a:endParaRPr/>
          </a:p>
        </p:txBody>
      </p:sp>
      <p:sp>
        <p:nvSpPr>
          <p:cNvPr id="1080" name="Google Shape;1080;p1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81" name="Google Shape;1081;p119"/>
          <p:cNvSpPr txBox="1"/>
          <p:nvPr>
            <p:ph idx="1" type="body"/>
          </p:nvPr>
        </p:nvSpPr>
        <p:spPr>
          <a:xfrm>
            <a:off x="4837650" y="1883400"/>
            <a:ext cx="3849300" cy="2779200"/>
          </a:xfrm>
          <a:prstGeom prst="rect">
            <a:avLst/>
          </a:prstGeom>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solidFill>
                  <a:schemeClr val="lt2"/>
                </a:solidFill>
              </a:rPr>
              <a:t>COUNT:</a:t>
            </a:r>
            <a:r>
              <a:rPr b="1" lang="en" sz="1400">
                <a:solidFill>
                  <a:srgbClr val="7A1743"/>
                </a:solidFill>
              </a:rPr>
              <a:t> </a:t>
            </a:r>
            <a:r>
              <a:rPr lang="en" sz="1400">
                <a:solidFill>
                  <a:srgbClr val="191925"/>
                </a:solidFill>
              </a:rPr>
              <a:t>Counts how many values are in a particular column.</a:t>
            </a:r>
            <a:endParaRPr sz="1400">
              <a:solidFill>
                <a:srgbClr val="191925"/>
              </a:solidFill>
            </a:endParaRPr>
          </a:p>
          <a:p>
            <a:pPr indent="0" lvl="0" marL="0" rtl="0" algn="l">
              <a:lnSpc>
                <a:spcPct val="100000"/>
              </a:lnSpc>
              <a:spcBef>
                <a:spcPts val="1000"/>
              </a:spcBef>
              <a:spcAft>
                <a:spcPts val="0"/>
              </a:spcAft>
              <a:buNone/>
            </a:pPr>
            <a:r>
              <a:rPr b="1" lang="en" sz="1400">
                <a:solidFill>
                  <a:schemeClr val="lt2"/>
                </a:solidFill>
              </a:rPr>
              <a:t>COUNT DISTINCT:</a:t>
            </a:r>
            <a:r>
              <a:rPr b="1" lang="en" sz="1400">
                <a:solidFill>
                  <a:srgbClr val="7A1743"/>
                </a:solidFill>
              </a:rPr>
              <a:t> </a:t>
            </a:r>
            <a:r>
              <a:rPr lang="en" sz="1400">
                <a:solidFill>
                  <a:srgbClr val="191925"/>
                </a:solidFill>
              </a:rPr>
              <a:t>Counts how many unique values are in a particular column.</a:t>
            </a:r>
            <a:endParaRPr sz="1400">
              <a:solidFill>
                <a:srgbClr val="191925"/>
              </a:solidFill>
            </a:endParaRPr>
          </a:p>
          <a:p>
            <a:pPr indent="0" lvl="0" marL="0" rtl="0" algn="l">
              <a:lnSpc>
                <a:spcPct val="100000"/>
              </a:lnSpc>
              <a:spcBef>
                <a:spcPts val="1000"/>
              </a:spcBef>
              <a:spcAft>
                <a:spcPts val="0"/>
              </a:spcAft>
              <a:buClr>
                <a:schemeClr val="dk1"/>
              </a:buClr>
              <a:buSzPts val="1100"/>
              <a:buFont typeface="Arial"/>
              <a:buNone/>
            </a:pPr>
            <a:r>
              <a:rPr b="1" lang="en" sz="1400">
                <a:solidFill>
                  <a:schemeClr val="lt2"/>
                </a:solidFill>
              </a:rPr>
              <a:t>SUM:</a:t>
            </a:r>
            <a:r>
              <a:rPr lang="en" sz="1400">
                <a:solidFill>
                  <a:srgbClr val="222222"/>
                </a:solidFill>
              </a:rPr>
              <a:t> Adds together all of the values in a particular column.</a:t>
            </a:r>
            <a:endParaRPr sz="1400">
              <a:solidFill>
                <a:srgbClr val="191925"/>
              </a:solidFill>
            </a:endParaRPr>
          </a:p>
          <a:p>
            <a:pPr indent="0" lvl="0" marL="0" rtl="0" algn="l">
              <a:lnSpc>
                <a:spcPct val="100000"/>
              </a:lnSpc>
              <a:spcBef>
                <a:spcPts val="1000"/>
              </a:spcBef>
              <a:spcAft>
                <a:spcPts val="0"/>
              </a:spcAft>
              <a:buNone/>
            </a:pPr>
            <a:r>
              <a:rPr b="1" lang="en" sz="1400">
                <a:solidFill>
                  <a:schemeClr val="lt2"/>
                </a:solidFill>
              </a:rPr>
              <a:t>AVG:</a:t>
            </a:r>
            <a:r>
              <a:rPr lang="en" sz="1400">
                <a:solidFill>
                  <a:srgbClr val="222222"/>
                </a:solidFill>
              </a:rPr>
              <a:t> </a:t>
            </a:r>
            <a:r>
              <a:rPr lang="en" sz="1400">
                <a:solidFill>
                  <a:srgbClr val="191925"/>
                </a:solidFill>
              </a:rPr>
              <a:t>Calculates the average of a group of selected values. </a:t>
            </a:r>
            <a:endParaRPr sz="1400">
              <a:solidFill>
                <a:srgbClr val="191925"/>
              </a:solidFill>
            </a:endParaRPr>
          </a:p>
          <a:p>
            <a:pPr indent="0" lvl="0" marL="0" rtl="0" algn="l">
              <a:lnSpc>
                <a:spcPct val="100000"/>
              </a:lnSpc>
              <a:spcBef>
                <a:spcPts val="1000"/>
              </a:spcBef>
              <a:spcAft>
                <a:spcPts val="1000"/>
              </a:spcAft>
              <a:buNone/>
            </a:pPr>
            <a:r>
              <a:rPr b="1" lang="en" sz="1400">
                <a:solidFill>
                  <a:schemeClr val="lt2"/>
                </a:solidFill>
              </a:rPr>
              <a:t>MIN/MAX:</a:t>
            </a:r>
            <a:r>
              <a:rPr lang="en" sz="1400">
                <a:solidFill>
                  <a:srgbClr val="222222"/>
                </a:solidFill>
              </a:rPr>
              <a:t> Return the lowest and highest values in a particular column, respectively.</a:t>
            </a:r>
            <a:endParaRPr sz="1400"/>
          </a:p>
        </p:txBody>
      </p:sp>
      <p:sp>
        <p:nvSpPr>
          <p:cNvPr id="1082" name="Google Shape;1082;p119"/>
          <p:cNvSpPr txBox="1"/>
          <p:nvPr/>
        </p:nvSpPr>
        <p:spPr>
          <a:xfrm>
            <a:off x="419550" y="1119900"/>
            <a:ext cx="82671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With your partner, refer to the scenarios on the left and connect them to the aggregate functions on the right that will return the results you need. </a:t>
            </a:r>
            <a:endParaRPr sz="1600">
              <a:latin typeface="Proxima Nova"/>
              <a:ea typeface="Proxima Nova"/>
              <a:cs typeface="Proxima Nova"/>
              <a:sym typeface="Proxima Nova"/>
            </a:endParaRPr>
          </a:p>
        </p:txBody>
      </p:sp>
      <p:sp>
        <p:nvSpPr>
          <p:cNvPr id="1083" name="Google Shape;1083;p119"/>
          <p:cNvSpPr txBox="1"/>
          <p:nvPr/>
        </p:nvSpPr>
        <p:spPr>
          <a:xfrm>
            <a:off x="419550" y="1883400"/>
            <a:ext cx="4376100" cy="274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Proxima Nova"/>
              <a:buAutoNum type="arabicPeriod"/>
            </a:pPr>
            <a:r>
              <a:rPr lang="en">
                <a:latin typeface="Proxima Nova"/>
                <a:ea typeface="Proxima Nova"/>
                <a:cs typeface="Proxima Nova"/>
                <a:sym typeface="Proxima Nova"/>
              </a:rPr>
              <a:t>The number of orders placed on a specific date. </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eriod"/>
            </a:pPr>
            <a:r>
              <a:rPr lang="en">
                <a:latin typeface="Proxima Nova"/>
                <a:ea typeface="Proxima Nova"/>
                <a:cs typeface="Proxima Nova"/>
                <a:sym typeface="Proxima Nova"/>
              </a:rPr>
              <a:t>The highest profit margin in the consumer segment.</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eriod"/>
            </a:pPr>
            <a:r>
              <a:rPr lang="en">
                <a:latin typeface="Proxima Nova"/>
                <a:ea typeface="Proxima Nova"/>
                <a:cs typeface="Proxima Nova"/>
                <a:sym typeface="Proxima Nova"/>
              </a:rPr>
              <a:t>The typical quantity of copiers sold in the Central region.</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AutoNum type="arabicPeriod"/>
            </a:pPr>
            <a:r>
              <a:rPr lang="en">
                <a:latin typeface="Proxima Nova"/>
                <a:ea typeface="Proxima Nova"/>
                <a:cs typeface="Proxima Nova"/>
                <a:sym typeface="Proxima Nova"/>
              </a:rPr>
              <a:t>The number of customers placing orders from Madhya Pradesh, India.</a:t>
            </a:r>
            <a:endParaRPr>
              <a:latin typeface="Proxima Nova"/>
              <a:ea typeface="Proxima Nova"/>
              <a:cs typeface="Proxima Nova"/>
              <a:sym typeface="Proxima Nova"/>
            </a:endParaRPr>
          </a:p>
          <a:p>
            <a:pPr indent="-317500" lvl="0" marL="457200" rtl="0" algn="l">
              <a:spcBef>
                <a:spcPts val="1000"/>
              </a:spcBef>
              <a:spcAft>
                <a:spcPts val="1000"/>
              </a:spcAft>
              <a:buSzPts val="1400"/>
              <a:buFont typeface="Proxima Nova"/>
              <a:buAutoNum type="arabicPeriod"/>
            </a:pPr>
            <a:r>
              <a:rPr lang="en">
                <a:latin typeface="Proxima Nova"/>
                <a:ea typeface="Proxima Nova"/>
                <a:cs typeface="Proxima Nova"/>
                <a:sym typeface="Proxima Nova"/>
              </a:rPr>
              <a:t>The lowest discount given in the furniture category. </a:t>
            </a:r>
            <a:endParaRPr>
              <a:latin typeface="Proxima Nova"/>
              <a:ea typeface="Proxima Nova"/>
              <a:cs typeface="Proxima Nova"/>
              <a:sym typeface="Proxima Nova"/>
            </a:endParaRPr>
          </a:p>
        </p:txBody>
      </p:sp>
      <p:sp>
        <p:nvSpPr>
          <p:cNvPr id="1084" name="Google Shape;1084;p1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Try It! </a:t>
            </a:r>
            <a:endParaRPr/>
          </a:p>
        </p:txBody>
      </p:sp>
      <p:sp>
        <p:nvSpPr>
          <p:cNvPr id="1090" name="Google Shape;1090;p1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you have a good sense of what each aggregate function does, select 2–3 prompts from the previous slide and try writing out the query for each. </a:t>
            </a:r>
            <a:endParaRPr/>
          </a:p>
          <a:p>
            <a:pPr indent="0" lvl="0" marL="0" rtl="0" algn="l">
              <a:spcBef>
                <a:spcPts val="1600"/>
              </a:spcBef>
              <a:spcAft>
                <a:spcPts val="0"/>
              </a:spcAft>
              <a:buNone/>
            </a:pPr>
            <a:r>
              <a:rPr lang="en"/>
              <a:t>At a minimum, your queries should include SELECT and FROM and an aggregate function. For example: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ctr">
              <a:spcBef>
                <a:spcPts val="1600"/>
              </a:spcBef>
              <a:spcAft>
                <a:spcPts val="1600"/>
              </a:spcAft>
              <a:buNone/>
            </a:pPr>
            <a:r>
              <a:rPr lang="en"/>
              <a:t>Ready, set, go!  </a:t>
            </a:r>
            <a:endParaRPr/>
          </a:p>
        </p:txBody>
      </p:sp>
      <p:sp>
        <p:nvSpPr>
          <p:cNvPr id="1091" name="Google Shape;1091;p1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92" name="Google Shape;1092;p12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a:t>
            </a:r>
            <a:r>
              <a:rPr lang="en"/>
              <a:t>inutes</a:t>
            </a:r>
            <a:endParaRPr/>
          </a:p>
        </p:txBody>
      </p:sp>
      <p:sp>
        <p:nvSpPr>
          <p:cNvPr id="1093" name="Google Shape;1093;p120"/>
          <p:cNvSpPr txBox="1"/>
          <p:nvPr/>
        </p:nvSpPr>
        <p:spPr>
          <a:xfrm>
            <a:off x="3110700" y="2892250"/>
            <a:ext cx="2922600" cy="854700"/>
          </a:xfrm>
          <a:prstGeom prst="rect">
            <a:avLst/>
          </a:prstGeom>
          <a:noFill/>
          <a:ln cap="flat" cmpd="sng" w="9525">
            <a:solidFill>
              <a:srgbClr val="666666"/>
            </a:solidFill>
            <a:prstDash val="dash"/>
            <a:round/>
            <a:headEnd len="sm" w="sm" type="none"/>
            <a:tailEnd len="sm" w="sm" type="none"/>
          </a:ln>
        </p:spPr>
        <p:txBody>
          <a:bodyPr anchorCtr="0" anchor="ctr" bIns="91425" lIns="91425" spcFirstLastPara="1" rIns="91425" wrap="square" tIns="91425">
            <a:noAutofit/>
          </a:bodyPr>
          <a:lstStyle/>
          <a:p>
            <a:pPr indent="0" lvl="0" marL="0" marR="50800" rtl="0" algn="l">
              <a:lnSpc>
                <a:spcPct val="115000"/>
              </a:lnSpc>
              <a:spcBef>
                <a:spcPts val="0"/>
              </a:spcBef>
              <a:spcAft>
                <a:spcPts val="0"/>
              </a:spcAft>
              <a:buNone/>
            </a:pPr>
            <a:r>
              <a:rPr b="1" lang="en" sz="1800">
                <a:latin typeface="Inconsolata"/>
                <a:ea typeface="Inconsolata"/>
                <a:cs typeface="Inconsolata"/>
                <a:sym typeface="Inconsolata"/>
              </a:rPr>
              <a:t>SELECT</a:t>
            </a:r>
            <a:r>
              <a:rPr lang="en" sz="1800">
                <a:latin typeface="Inconsolata"/>
                <a:ea typeface="Inconsolata"/>
                <a:cs typeface="Inconsolata"/>
                <a:sym typeface="Inconsolata"/>
              </a:rPr>
              <a:t> SUM(sales)</a:t>
            </a:r>
            <a:br>
              <a:rPr lang="en" sz="1800">
                <a:latin typeface="Inconsolata"/>
                <a:ea typeface="Inconsolata"/>
                <a:cs typeface="Inconsolata"/>
                <a:sym typeface="Inconsolata"/>
              </a:rPr>
            </a:br>
            <a:r>
              <a:rPr b="1" lang="en" sz="1800">
                <a:latin typeface="Inconsolata"/>
                <a:ea typeface="Inconsolata"/>
                <a:cs typeface="Inconsolata"/>
                <a:sym typeface="Inconsolata"/>
              </a:rPr>
              <a:t>FROM</a:t>
            </a:r>
            <a:r>
              <a:rPr lang="en" sz="1800">
                <a:latin typeface="Inconsolata"/>
                <a:ea typeface="Inconsolata"/>
                <a:cs typeface="Inconsolata"/>
                <a:sym typeface="Inconsolata"/>
              </a:rPr>
              <a:t> orders;</a:t>
            </a:r>
            <a:endParaRPr sz="1800">
              <a:latin typeface="Inconsolata"/>
              <a:ea typeface="Inconsolata"/>
              <a:cs typeface="Inconsolata"/>
              <a:sym typeface="Inconsolata"/>
            </a:endParaRPr>
          </a:p>
        </p:txBody>
      </p:sp>
      <p:sp>
        <p:nvSpPr>
          <p:cNvPr id="1094" name="Google Shape;1094;p12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121"/>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BY and HAVING </a:t>
            </a:r>
            <a:endParaRPr/>
          </a:p>
        </p:txBody>
      </p:sp>
      <p:sp>
        <p:nvSpPr>
          <p:cNvPr id="1100" name="Google Shape;1100;p12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Filtering and Aggregating Data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45" name="Google Shape;345;p41"/>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Info}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picture}</a:t>
            </a:r>
            <a:endParaRPr sz="1600">
              <a:solidFill>
                <a:srgbClr val="000000"/>
              </a:solidFill>
              <a:latin typeface="Proxima Nova"/>
              <a:ea typeface="Proxima Nova"/>
              <a:cs typeface="Proxima Nova"/>
              <a:sym typeface="Proxima Nova"/>
            </a:endParaRPr>
          </a:p>
        </p:txBody>
      </p:sp>
      <p:cxnSp>
        <p:nvCxnSpPr>
          <p:cNvPr id="346" name="Google Shape;346;p41"/>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47" name="Google Shape;347;p41"/>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48" name="Google Shape;348;p41"/>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49" name="Google Shape;349;p41"/>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grpSp>
        <p:nvGrpSpPr>
          <p:cNvPr id="350" name="Google Shape;350;p41"/>
          <p:cNvGrpSpPr/>
          <p:nvPr/>
        </p:nvGrpSpPr>
        <p:grpSpPr>
          <a:xfrm>
            <a:off x="7587600" y="280375"/>
            <a:ext cx="927000" cy="927000"/>
            <a:chOff x="916150" y="2075225"/>
            <a:chExt cx="927000" cy="927000"/>
          </a:xfrm>
        </p:grpSpPr>
        <p:sp>
          <p:nvSpPr>
            <p:cNvPr id="351" name="Google Shape;351;p4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52" name="Google Shape;352;p4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
        <p:nvSpPr>
          <p:cNvPr id="353" name="Google Shape;353;p4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54" name="Google Shape;354;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2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Clauses for Aggregate Functions</a:t>
            </a:r>
            <a:endParaRPr b="0">
              <a:solidFill>
                <a:srgbClr val="000000"/>
              </a:solidFill>
            </a:endParaRPr>
          </a:p>
        </p:txBody>
      </p:sp>
      <p:sp>
        <p:nvSpPr>
          <p:cNvPr id="1106" name="Google Shape;1106;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07" name="Google Shape;1107;p122"/>
          <p:cNvSpPr txBox="1"/>
          <p:nvPr>
            <p:ph idx="4294967295" type="body"/>
          </p:nvPr>
        </p:nvSpPr>
        <p:spPr>
          <a:xfrm>
            <a:off x="457200" y="1143000"/>
            <a:ext cx="80325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Aggregate functions are also used in these clauses:</a:t>
            </a:r>
            <a:endParaRPr/>
          </a:p>
          <a:p>
            <a:pPr indent="-342900" lvl="0" marL="457200" rtl="0" algn="l">
              <a:lnSpc>
                <a:spcPct val="115000"/>
              </a:lnSpc>
              <a:spcBef>
                <a:spcPts val="1000"/>
              </a:spcBef>
              <a:spcAft>
                <a:spcPts val="0"/>
              </a:spcAft>
              <a:buClr>
                <a:srgbClr val="000000"/>
              </a:buClr>
              <a:buSzPts val="1800"/>
              <a:buChar char="●"/>
            </a:pPr>
            <a:r>
              <a:rPr b="1" lang="en">
                <a:highlight>
                  <a:schemeClr val="accent2"/>
                </a:highlight>
              </a:rPr>
              <a:t>GROUP BY</a:t>
            </a:r>
            <a:r>
              <a:rPr lang="en"/>
              <a:t> indicates the dimensions by which you want to group your data (e.g., a category that you want to sort into subgroups).</a:t>
            </a:r>
            <a:endParaRPr/>
          </a:p>
          <a:p>
            <a:pPr indent="-342900" lvl="0" marL="457200" rtl="0" algn="l">
              <a:lnSpc>
                <a:spcPct val="115000"/>
              </a:lnSpc>
              <a:spcBef>
                <a:spcPts val="1000"/>
              </a:spcBef>
              <a:spcAft>
                <a:spcPts val="0"/>
              </a:spcAft>
              <a:buClr>
                <a:srgbClr val="000000"/>
              </a:buClr>
              <a:buSzPts val="1800"/>
              <a:buChar char="●"/>
            </a:pPr>
            <a:r>
              <a:rPr b="1" lang="en">
                <a:highlight>
                  <a:schemeClr val="accent2"/>
                </a:highlight>
              </a:rPr>
              <a:t>HAVING</a:t>
            </a:r>
            <a:r>
              <a:rPr lang="en"/>
              <a:t> is used to filter measures you’ve aggregated (e.g., to filter a SUM of more than a certain value).</a:t>
            </a:r>
            <a:endParaRPr/>
          </a:p>
          <a:p>
            <a:pPr indent="0" lvl="0" marL="0" rtl="0" algn="l">
              <a:lnSpc>
                <a:spcPct val="115000"/>
              </a:lnSpc>
              <a:spcBef>
                <a:spcPts val="1000"/>
              </a:spcBef>
              <a:spcAft>
                <a:spcPts val="0"/>
              </a:spcAft>
              <a:buClr>
                <a:schemeClr val="dk1"/>
              </a:buClr>
              <a:buSzPts val="1100"/>
              <a:buFont typeface="Arial"/>
              <a:buNone/>
            </a:pPr>
            <a:r>
              <a:t/>
            </a:r>
            <a:endParaRPr/>
          </a:p>
          <a:p>
            <a:pPr indent="0" lvl="0" marL="0" rtl="0" algn="l">
              <a:lnSpc>
                <a:spcPct val="115000"/>
              </a:lnSpc>
              <a:spcBef>
                <a:spcPts val="1000"/>
              </a:spcBef>
              <a:spcAft>
                <a:spcPts val="1000"/>
              </a:spcAft>
              <a:buNone/>
            </a:pPr>
            <a:r>
              <a:t/>
            </a:r>
            <a:endParaRPr/>
          </a:p>
        </p:txBody>
      </p:sp>
      <p:sp>
        <p:nvSpPr>
          <p:cNvPr id="1108" name="Google Shape;1108;p12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23"/>
          <p:cNvSpPr txBox="1"/>
          <p:nvPr>
            <p:ph idx="1" type="body"/>
          </p:nvPr>
        </p:nvSpPr>
        <p:spPr>
          <a:xfrm>
            <a:off x="457200" y="866275"/>
            <a:ext cx="5376900" cy="35679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a:solidFill>
                  <a:srgbClr val="B7B7B7"/>
                </a:solidFill>
              </a:rPr>
              <a:t>SELECT</a:t>
            </a:r>
            <a:r>
              <a:rPr lang="en">
                <a:solidFill>
                  <a:srgbClr val="B7B7B7"/>
                </a:solidFill>
              </a:rPr>
              <a:t> picks the columns.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FROM</a:t>
            </a:r>
            <a:r>
              <a:rPr lang="en">
                <a:solidFill>
                  <a:srgbClr val="B7B7B7"/>
                </a:solidFill>
              </a:rPr>
              <a:t> points to the table.</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WHERE</a:t>
            </a:r>
            <a:r>
              <a:rPr lang="en">
                <a:solidFill>
                  <a:srgbClr val="B7B7B7"/>
                </a:solidFill>
              </a:rPr>
              <a:t> puts filters on rows.</a:t>
            </a:r>
            <a:endParaRPr>
              <a:solidFill>
                <a:srgbClr val="B7B7B7"/>
              </a:solidFill>
            </a:endParaRPr>
          </a:p>
          <a:p>
            <a:pPr indent="0" lvl="0" marL="0" rtl="0" algn="l">
              <a:lnSpc>
                <a:spcPct val="120000"/>
              </a:lnSpc>
              <a:spcBef>
                <a:spcPts val="1100"/>
              </a:spcBef>
              <a:spcAft>
                <a:spcPts val="0"/>
              </a:spcAft>
              <a:buNone/>
            </a:pPr>
            <a:r>
              <a:rPr b="1" lang="en">
                <a:solidFill>
                  <a:schemeClr val="dk1"/>
                </a:solidFill>
              </a:rPr>
              <a:t>GROUP BY</a:t>
            </a:r>
            <a:r>
              <a:rPr lang="en">
                <a:solidFill>
                  <a:schemeClr val="dk1"/>
                </a:solidFill>
              </a:rPr>
              <a:t> aggregates multiple rows, based on one or more aggregate functions (MIN, AVG, etc.).   </a:t>
            </a:r>
            <a:endParaRPr>
              <a:solidFill>
                <a:schemeClr val="dk1"/>
              </a:solidFill>
            </a:endParaRPr>
          </a:p>
          <a:p>
            <a:pPr indent="0" lvl="0" marL="0" rtl="0" algn="l">
              <a:lnSpc>
                <a:spcPct val="120000"/>
              </a:lnSpc>
              <a:spcBef>
                <a:spcPts val="1100"/>
              </a:spcBef>
              <a:spcAft>
                <a:spcPts val="0"/>
              </a:spcAft>
              <a:buNone/>
            </a:pPr>
            <a:r>
              <a:rPr b="1" lang="en">
                <a:solidFill>
                  <a:schemeClr val="dk1"/>
                </a:solidFill>
              </a:rPr>
              <a:t>HAVING</a:t>
            </a:r>
            <a:r>
              <a:rPr lang="en">
                <a:solidFill>
                  <a:schemeClr val="dk1"/>
                </a:solidFill>
              </a:rPr>
              <a:t> filters aggregated values </a:t>
            </a:r>
            <a:r>
              <a:rPr b="1" i="1" lang="en">
                <a:solidFill>
                  <a:schemeClr val="dk1"/>
                </a:solidFill>
              </a:rPr>
              <a:t>after</a:t>
            </a:r>
            <a:r>
              <a:rPr lang="en">
                <a:solidFill>
                  <a:schemeClr val="dk1"/>
                </a:solidFill>
              </a:rPr>
              <a:t> they have been grouped. </a:t>
            </a:r>
            <a:endParaRPr>
              <a:solidFill>
                <a:schemeClr val="dk1"/>
              </a:solidFill>
            </a:endParaRPr>
          </a:p>
          <a:p>
            <a:pPr indent="0" lvl="0" marL="0" rtl="0" algn="l">
              <a:lnSpc>
                <a:spcPct val="120000"/>
              </a:lnSpc>
              <a:spcBef>
                <a:spcPts val="1100"/>
              </a:spcBef>
              <a:spcAft>
                <a:spcPts val="0"/>
              </a:spcAft>
              <a:buNone/>
            </a:pPr>
            <a:r>
              <a:rPr b="1" lang="en">
                <a:solidFill>
                  <a:srgbClr val="B7B7B7"/>
                </a:solidFill>
              </a:rPr>
              <a:t>ORDER BY</a:t>
            </a:r>
            <a:r>
              <a:rPr lang="en">
                <a:solidFill>
                  <a:srgbClr val="B7B7B7"/>
                </a:solidFill>
              </a:rPr>
              <a:t> sorts the results. </a:t>
            </a:r>
            <a:endParaRPr>
              <a:solidFill>
                <a:srgbClr val="B7B7B7"/>
              </a:solidFill>
            </a:endParaRPr>
          </a:p>
          <a:p>
            <a:pPr indent="0" lvl="0" marL="0" rtl="0" algn="l">
              <a:lnSpc>
                <a:spcPct val="120000"/>
              </a:lnSpc>
              <a:spcBef>
                <a:spcPts val="1100"/>
              </a:spcBef>
              <a:spcAft>
                <a:spcPts val="0"/>
              </a:spcAft>
              <a:buNone/>
            </a:pPr>
            <a:r>
              <a:rPr b="1" lang="en">
                <a:solidFill>
                  <a:srgbClr val="B7B7B7"/>
                </a:solidFill>
              </a:rPr>
              <a:t>LIMIT</a:t>
            </a:r>
            <a:r>
              <a:rPr lang="en">
                <a:solidFill>
                  <a:srgbClr val="B7B7B7"/>
                </a:solidFill>
              </a:rPr>
              <a:t> limits results to the first </a:t>
            </a:r>
            <a:r>
              <a:rPr b="1" lang="en">
                <a:solidFill>
                  <a:srgbClr val="B7B7B7"/>
                </a:solidFill>
              </a:rPr>
              <a:t>n</a:t>
            </a:r>
            <a:r>
              <a:rPr lang="en">
                <a:solidFill>
                  <a:srgbClr val="B7B7B7"/>
                </a:solidFill>
              </a:rPr>
              <a:t> rows.</a:t>
            </a:r>
            <a:endParaRPr>
              <a:solidFill>
                <a:srgbClr val="B7B7B7"/>
              </a:solidFill>
            </a:endParaRPr>
          </a:p>
          <a:p>
            <a:pPr indent="0" lvl="0" marL="0" rtl="0" algn="l">
              <a:spcBef>
                <a:spcPts val="0"/>
              </a:spcBef>
              <a:spcAft>
                <a:spcPts val="1600"/>
              </a:spcAft>
              <a:buNone/>
            </a:pPr>
            <a:r>
              <a:t/>
            </a:r>
            <a:endParaRPr/>
          </a:p>
        </p:txBody>
      </p:sp>
      <p:sp>
        <p:nvSpPr>
          <p:cNvPr id="1114" name="Google Shape;1114;p123"/>
          <p:cNvSpPr/>
          <p:nvPr/>
        </p:nvSpPr>
        <p:spPr>
          <a:xfrm>
            <a:off x="457200" y="2318700"/>
            <a:ext cx="5246400" cy="1546500"/>
          </a:xfrm>
          <a:prstGeom prst="roundRect">
            <a:avLst>
              <a:gd fmla="val 16667" name="adj"/>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2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They Live in a Query</a:t>
            </a:r>
            <a:endParaRPr/>
          </a:p>
        </p:txBody>
      </p:sp>
      <p:pic>
        <p:nvPicPr>
          <p:cNvPr id="1116" name="Google Shape;1116;p123"/>
          <p:cNvPicPr preferRelativeResize="0"/>
          <p:nvPr/>
        </p:nvPicPr>
        <p:blipFill rotWithShape="1">
          <a:blip r:embed="rId3">
            <a:alphaModFix/>
          </a:blip>
          <a:srcRect b="0" l="0" r="0" t="0"/>
          <a:stretch/>
        </p:blipFill>
        <p:spPr>
          <a:xfrm>
            <a:off x="5834100" y="994575"/>
            <a:ext cx="3071398" cy="3071500"/>
          </a:xfrm>
          <a:prstGeom prst="rect">
            <a:avLst/>
          </a:prstGeom>
          <a:noFill/>
          <a:ln>
            <a:noFill/>
          </a:ln>
        </p:spPr>
      </p:pic>
      <p:sp>
        <p:nvSpPr>
          <p:cNvPr id="1117" name="Google Shape;1117;p123"/>
          <p:cNvSpPr txBox="1"/>
          <p:nvPr/>
        </p:nvSpPr>
        <p:spPr>
          <a:xfrm>
            <a:off x="6523325" y="1307925"/>
            <a:ext cx="2017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The Query Building</a:t>
            </a:r>
            <a:endParaRPr>
              <a:latin typeface="Proxima Nova"/>
              <a:ea typeface="Proxima Nova"/>
              <a:cs typeface="Proxima Nova"/>
              <a:sym typeface="Proxima Nova"/>
            </a:endParaRPr>
          </a:p>
        </p:txBody>
      </p:sp>
      <p:sp>
        <p:nvSpPr>
          <p:cNvPr id="1118" name="Google Shape;1118;p1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24"/>
          <p:cNvSpPr txBox="1"/>
          <p:nvPr>
            <p:ph idx="1" type="body"/>
          </p:nvPr>
        </p:nvSpPr>
        <p:spPr>
          <a:xfrm>
            <a:off x="457200" y="1143000"/>
            <a:ext cx="59763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Let’s look at an example using a table called “People” with the columns “Sex” and “Height.” From this table, we want to: </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Find the average height of people by sex.</a:t>
            </a:r>
            <a:endParaRPr>
              <a:solidFill>
                <a:schemeClr val="dk1"/>
              </a:solidFill>
            </a:endParaRPr>
          </a:p>
          <a:p>
            <a:pPr indent="0" lvl="0" marL="0" rtl="0" algn="l">
              <a:lnSpc>
                <a:spcPct val="115000"/>
              </a:lnSpc>
              <a:spcBef>
                <a:spcPts val="1000"/>
              </a:spcBef>
              <a:spcAft>
                <a:spcPts val="0"/>
              </a:spcAft>
              <a:buNone/>
            </a:pPr>
            <a:r>
              <a:rPr lang="en"/>
              <a:t>What will our query look like? </a:t>
            </a:r>
            <a:endParaRPr/>
          </a:p>
          <a:p>
            <a:pPr indent="0" lvl="0" marL="0" rtl="0" algn="l">
              <a:lnSpc>
                <a:spcPct val="115000"/>
              </a:lnSpc>
              <a:spcBef>
                <a:spcPts val="1000"/>
              </a:spcBef>
              <a:spcAft>
                <a:spcPts val="1000"/>
              </a:spcAft>
              <a:buNone/>
            </a:pPr>
            <a:r>
              <a:t/>
            </a:r>
            <a:endParaRPr/>
          </a:p>
        </p:txBody>
      </p:sp>
      <p:sp>
        <p:nvSpPr>
          <p:cNvPr id="1124" name="Google Shape;1124;p12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25" name="Google Shape;1125;p1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Code Look Like?</a:t>
            </a:r>
            <a:endParaRPr/>
          </a:p>
        </p:txBody>
      </p:sp>
      <p:sp>
        <p:nvSpPr>
          <p:cNvPr id="1126" name="Google Shape;1126;p12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graphicFrame>
        <p:nvGraphicFramePr>
          <p:cNvPr id="1127" name="Google Shape;1127;p124"/>
          <p:cNvGraphicFramePr/>
          <p:nvPr/>
        </p:nvGraphicFramePr>
        <p:xfrm>
          <a:off x="6673950" y="1160475"/>
          <a:ext cx="3000000" cy="3000000"/>
        </p:xfrm>
        <a:graphic>
          <a:graphicData uri="http://schemas.openxmlformats.org/drawingml/2006/table">
            <a:tbl>
              <a:tblPr>
                <a:noFill/>
                <a:tableStyleId>{71F5D8EB-CC8D-49F7-8EE7-3C9506985A6B}</a:tableStyleId>
              </a:tblPr>
              <a:tblGrid>
                <a:gridCol w="1006425"/>
                <a:gridCol w="1006425"/>
              </a:tblGrid>
              <a:tr h="391400">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People</a:t>
                      </a:r>
                      <a:endParaRPr b="1">
                        <a:latin typeface="Proxima Nova"/>
                        <a:ea typeface="Proxima Nova"/>
                        <a:cs typeface="Proxima Nova"/>
                        <a:sym typeface="Proxima Nova"/>
                      </a:endParaRPr>
                    </a:p>
                  </a:txBody>
                  <a:tcPr marT="91425" marB="91425" marR="91425" marL="91425">
                    <a:solidFill>
                      <a:srgbClr val="FFDD00"/>
                    </a:solidFill>
                  </a:tcPr>
                </a:tc>
                <a:tc hMerge="1"/>
              </a:tr>
              <a:tr h="391400">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Sex</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Height</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5.8</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5.9</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5.5</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5.3</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bl>
          </a:graphicData>
        </a:graphic>
      </p:graphicFrame>
      <p:sp>
        <p:nvSpPr>
          <p:cNvPr id="1128" name="Google Shape;1128;p1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29" name="Google Shape;1129;p124"/>
          <p:cNvSpPr txBox="1"/>
          <p:nvPr/>
        </p:nvSpPr>
        <p:spPr>
          <a:xfrm>
            <a:off x="606450" y="3181900"/>
            <a:ext cx="5182200" cy="1013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consolata"/>
                <a:ea typeface="Inconsolata"/>
                <a:cs typeface="Inconsolata"/>
                <a:sym typeface="Inconsolata"/>
              </a:rPr>
              <a:t>SELECT sex, AVG(height) AS avg_height</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FROM people</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GROUP BY sex;</a:t>
            </a:r>
            <a:endParaRPr sz="1800">
              <a:latin typeface="Inconsolata"/>
              <a:ea typeface="Inconsolata"/>
              <a:cs typeface="Inconsolata"/>
              <a:sym typeface="Inconsolata"/>
            </a:endParaRPr>
          </a:p>
        </p:txBody>
      </p:sp>
      <p:grpSp>
        <p:nvGrpSpPr>
          <p:cNvPr id="1130" name="Google Shape;1130;p124"/>
          <p:cNvGrpSpPr/>
          <p:nvPr/>
        </p:nvGrpSpPr>
        <p:grpSpPr>
          <a:xfrm>
            <a:off x="8028275" y="91300"/>
            <a:ext cx="927000" cy="927000"/>
            <a:chOff x="916150" y="2075225"/>
            <a:chExt cx="927000" cy="927000"/>
          </a:xfrm>
        </p:grpSpPr>
        <p:sp>
          <p:nvSpPr>
            <p:cNvPr id="1131" name="Google Shape;1131;p124"/>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32" name="Google Shape;1132;p124"/>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25"/>
          <p:cNvSpPr txBox="1"/>
          <p:nvPr>
            <p:ph idx="1" type="body"/>
          </p:nvPr>
        </p:nvSpPr>
        <p:spPr>
          <a:xfrm>
            <a:off x="457200" y="1143000"/>
            <a:ext cx="59763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Now, we want to limit our analysis to only those people who are taller than three feet:</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Find the average height of people taller than three feet by sex. </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What will our query look like? </a:t>
            </a:r>
            <a:endParaRPr>
              <a:solidFill>
                <a:schemeClr val="dk1"/>
              </a:solidFill>
            </a:endParaRPr>
          </a:p>
        </p:txBody>
      </p:sp>
      <p:sp>
        <p:nvSpPr>
          <p:cNvPr id="1138" name="Google Shape;1138;p125"/>
          <p:cNvSpPr txBox="1"/>
          <p:nvPr/>
        </p:nvSpPr>
        <p:spPr>
          <a:xfrm>
            <a:off x="606450" y="3181900"/>
            <a:ext cx="5182200" cy="12996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Inconsolata"/>
                <a:ea typeface="Inconsolata"/>
                <a:cs typeface="Inconsolata"/>
                <a:sym typeface="Inconsolata"/>
              </a:rPr>
              <a:t>SELECT sex, AVG(height) AS avg_height</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FROM people</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WHERE height &gt; 3</a:t>
            </a:r>
            <a:endParaRPr sz="1800">
              <a:latin typeface="Inconsolata"/>
              <a:ea typeface="Inconsolata"/>
              <a:cs typeface="Inconsolata"/>
              <a:sym typeface="Inconsolata"/>
            </a:endParaRPr>
          </a:p>
          <a:p>
            <a:pPr indent="0" lvl="0" marL="0" rtl="0" algn="l">
              <a:spcBef>
                <a:spcPts val="0"/>
              </a:spcBef>
              <a:spcAft>
                <a:spcPts val="0"/>
              </a:spcAft>
              <a:buNone/>
            </a:pPr>
            <a:r>
              <a:rPr lang="en" sz="1800">
                <a:latin typeface="Inconsolata"/>
                <a:ea typeface="Inconsolata"/>
                <a:cs typeface="Inconsolata"/>
                <a:sym typeface="Inconsolata"/>
              </a:rPr>
              <a:t>GROUP BY sex;</a:t>
            </a:r>
            <a:endParaRPr sz="1800">
              <a:latin typeface="Inconsolata"/>
              <a:ea typeface="Inconsolata"/>
              <a:cs typeface="Inconsolata"/>
              <a:sym typeface="Inconsolata"/>
            </a:endParaRPr>
          </a:p>
        </p:txBody>
      </p:sp>
      <p:sp>
        <p:nvSpPr>
          <p:cNvPr id="1139" name="Google Shape;1139;p1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40" name="Google Shape;1140;p125"/>
          <p:cNvSpPr txBox="1"/>
          <p:nvPr>
            <p:ph type="title"/>
          </p:nvPr>
        </p:nvSpPr>
        <p:spPr>
          <a:xfrm>
            <a:off x="908850" y="237050"/>
            <a:ext cx="59763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Code Look Like? (Cont.)</a:t>
            </a:r>
            <a:endParaRPr/>
          </a:p>
        </p:txBody>
      </p:sp>
      <p:sp>
        <p:nvSpPr>
          <p:cNvPr id="1141" name="Google Shape;1141;p1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42" name="Google Shape;1142;p1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1143" name="Google Shape;1143;p125"/>
          <p:cNvGraphicFramePr/>
          <p:nvPr/>
        </p:nvGraphicFramePr>
        <p:xfrm>
          <a:off x="6673950" y="1160475"/>
          <a:ext cx="3000000" cy="3000000"/>
        </p:xfrm>
        <a:graphic>
          <a:graphicData uri="http://schemas.openxmlformats.org/drawingml/2006/table">
            <a:tbl>
              <a:tblPr>
                <a:noFill/>
                <a:tableStyleId>{71F5D8EB-CC8D-49F7-8EE7-3C9506985A6B}</a:tableStyleId>
              </a:tblPr>
              <a:tblGrid>
                <a:gridCol w="1006425"/>
                <a:gridCol w="1006425"/>
              </a:tblGrid>
              <a:tr h="391400">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People</a:t>
                      </a:r>
                      <a:endParaRPr b="1">
                        <a:latin typeface="Proxima Nova"/>
                        <a:ea typeface="Proxima Nova"/>
                        <a:cs typeface="Proxima Nova"/>
                        <a:sym typeface="Proxima Nova"/>
                      </a:endParaRPr>
                    </a:p>
                  </a:txBody>
                  <a:tcPr marT="91425" marB="91425" marR="91425" marL="91425">
                    <a:solidFill>
                      <a:srgbClr val="FFDD00"/>
                    </a:solidFill>
                  </a:tcPr>
                </a:tc>
                <a:tc hMerge="1"/>
              </a:tr>
              <a:tr h="391400">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Sex</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Height</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5.8</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5.9</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5.5</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5.3</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bl>
          </a:graphicData>
        </a:graphic>
      </p:graphicFrame>
      <p:grpSp>
        <p:nvGrpSpPr>
          <p:cNvPr id="1144" name="Google Shape;1144;p125"/>
          <p:cNvGrpSpPr/>
          <p:nvPr/>
        </p:nvGrpSpPr>
        <p:grpSpPr>
          <a:xfrm>
            <a:off x="8028275" y="91300"/>
            <a:ext cx="927000" cy="927000"/>
            <a:chOff x="916150" y="2075225"/>
            <a:chExt cx="927000" cy="927000"/>
          </a:xfrm>
        </p:grpSpPr>
        <p:sp>
          <p:nvSpPr>
            <p:cNvPr id="1145" name="Google Shape;1145;p125"/>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46" name="Google Shape;1146;p125"/>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126"/>
          <p:cNvSpPr txBox="1"/>
          <p:nvPr/>
        </p:nvSpPr>
        <p:spPr>
          <a:xfrm>
            <a:off x="606450" y="3122475"/>
            <a:ext cx="5182200" cy="15309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SELECT sex, AVG(height) AS avg_height</a:t>
            </a:r>
            <a:endParaRPr sz="18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FROM people</a:t>
            </a:r>
            <a:endParaRPr sz="18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WHERE height &gt; 3</a:t>
            </a:r>
            <a:endParaRPr sz="1800">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GROUP BY sex</a:t>
            </a:r>
            <a:endParaRPr sz="1800">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sz="1800">
                <a:solidFill>
                  <a:schemeClr val="dk1"/>
                </a:solidFill>
                <a:latin typeface="Inconsolata"/>
                <a:ea typeface="Inconsolata"/>
                <a:cs typeface="Inconsolata"/>
                <a:sym typeface="Inconsolata"/>
              </a:rPr>
              <a:t>HAVING AVG(height)&gt;5.5;</a:t>
            </a:r>
            <a:endParaRPr sz="1800">
              <a:latin typeface="Inconsolata"/>
              <a:ea typeface="Inconsolata"/>
              <a:cs typeface="Inconsolata"/>
              <a:sym typeface="Inconsolata"/>
            </a:endParaRPr>
          </a:p>
        </p:txBody>
      </p:sp>
      <p:sp>
        <p:nvSpPr>
          <p:cNvPr id="1152" name="Google Shape;1152;p126"/>
          <p:cNvSpPr txBox="1"/>
          <p:nvPr>
            <p:ph idx="1" type="body"/>
          </p:nvPr>
        </p:nvSpPr>
        <p:spPr>
          <a:xfrm>
            <a:off x="457200" y="1143000"/>
            <a:ext cx="5976300" cy="192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Finally, we want to only return the sexes that have an average height of greater than 5.5 feet.</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Determine which of those people have an average height greater than 5.5 feet tall, sorted by sex.</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What will our query look like? </a:t>
            </a:r>
            <a:endParaRPr>
              <a:solidFill>
                <a:schemeClr val="dk1"/>
              </a:solidFill>
            </a:endParaRPr>
          </a:p>
        </p:txBody>
      </p:sp>
      <p:sp>
        <p:nvSpPr>
          <p:cNvPr id="1153" name="Google Shape;1153;p1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54" name="Google Shape;1154;p126"/>
          <p:cNvSpPr txBox="1"/>
          <p:nvPr>
            <p:ph type="title"/>
          </p:nvPr>
        </p:nvSpPr>
        <p:spPr>
          <a:xfrm>
            <a:off x="908850" y="237050"/>
            <a:ext cx="66741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Code Look Like? (Cont.)</a:t>
            </a:r>
            <a:endParaRPr/>
          </a:p>
        </p:txBody>
      </p:sp>
      <p:sp>
        <p:nvSpPr>
          <p:cNvPr id="1155" name="Google Shape;1155;p1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56" name="Google Shape;1156;p1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1157" name="Google Shape;1157;p126"/>
          <p:cNvGraphicFramePr/>
          <p:nvPr/>
        </p:nvGraphicFramePr>
        <p:xfrm>
          <a:off x="6673950" y="1160475"/>
          <a:ext cx="3000000" cy="3000000"/>
        </p:xfrm>
        <a:graphic>
          <a:graphicData uri="http://schemas.openxmlformats.org/drawingml/2006/table">
            <a:tbl>
              <a:tblPr>
                <a:noFill/>
                <a:tableStyleId>{71F5D8EB-CC8D-49F7-8EE7-3C9506985A6B}</a:tableStyleId>
              </a:tblPr>
              <a:tblGrid>
                <a:gridCol w="1006425"/>
                <a:gridCol w="1006425"/>
              </a:tblGrid>
              <a:tr h="391400">
                <a:tc gridSpan="2">
                  <a:txBody>
                    <a:bodyPr/>
                    <a:lstStyle/>
                    <a:p>
                      <a:pPr indent="0" lvl="0" marL="0" rtl="0" algn="ctr">
                        <a:spcBef>
                          <a:spcPts val="0"/>
                        </a:spcBef>
                        <a:spcAft>
                          <a:spcPts val="0"/>
                        </a:spcAft>
                        <a:buNone/>
                      </a:pPr>
                      <a:r>
                        <a:rPr b="1" lang="en">
                          <a:latin typeface="Proxima Nova"/>
                          <a:ea typeface="Proxima Nova"/>
                          <a:cs typeface="Proxima Nova"/>
                          <a:sym typeface="Proxima Nova"/>
                        </a:rPr>
                        <a:t>People</a:t>
                      </a:r>
                      <a:endParaRPr b="1">
                        <a:latin typeface="Proxima Nova"/>
                        <a:ea typeface="Proxima Nova"/>
                        <a:cs typeface="Proxima Nova"/>
                        <a:sym typeface="Proxima Nova"/>
                      </a:endParaRPr>
                    </a:p>
                  </a:txBody>
                  <a:tcPr marT="91425" marB="91425" marR="91425" marL="91425">
                    <a:solidFill>
                      <a:srgbClr val="FFDD00"/>
                    </a:solidFill>
                  </a:tcPr>
                </a:tc>
                <a:tc hMerge="1"/>
              </a:tr>
              <a:tr h="391400">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Sex</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Height</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5.8</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5.9</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5.5</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Female</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5.3</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r h="3914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tc>
              </a:tr>
            </a:tbl>
          </a:graphicData>
        </a:graphic>
      </p:graphicFrame>
      <p:grpSp>
        <p:nvGrpSpPr>
          <p:cNvPr id="1158" name="Google Shape;1158;p126"/>
          <p:cNvGrpSpPr/>
          <p:nvPr/>
        </p:nvGrpSpPr>
        <p:grpSpPr>
          <a:xfrm>
            <a:off x="8028275" y="91300"/>
            <a:ext cx="927000" cy="927000"/>
            <a:chOff x="916150" y="2075225"/>
            <a:chExt cx="927000" cy="927000"/>
          </a:xfrm>
        </p:grpSpPr>
        <p:sp>
          <p:nvSpPr>
            <p:cNvPr id="1159" name="Google Shape;1159;p12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60" name="Google Shape;1160;p12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2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66" name="Google Shape;1166;p127"/>
          <p:cNvSpPr txBox="1"/>
          <p:nvPr>
            <p:ph type="title"/>
          </p:nvPr>
        </p:nvSpPr>
        <p:spPr>
          <a:xfrm>
            <a:off x="908850" y="237050"/>
            <a:ext cx="62631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Will the Code Look Like? | </a:t>
            </a:r>
            <a:r>
              <a:rPr lang="en"/>
              <a:t>Solution</a:t>
            </a:r>
            <a:endParaRPr/>
          </a:p>
        </p:txBody>
      </p:sp>
      <p:sp>
        <p:nvSpPr>
          <p:cNvPr id="1167" name="Google Shape;1167;p12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68" name="Google Shape;1168;p127"/>
          <p:cNvSpPr txBox="1"/>
          <p:nvPr/>
        </p:nvSpPr>
        <p:spPr>
          <a:xfrm>
            <a:off x="457200" y="1607725"/>
            <a:ext cx="3438600" cy="2483400"/>
          </a:xfrm>
          <a:prstGeom prst="rect">
            <a:avLst/>
          </a:prstGeom>
          <a:noFill/>
          <a:ln cap="flat" cmpd="sng" w="9525">
            <a:solidFill>
              <a:srgbClr val="666666"/>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94000"/>
              </a:lnSpc>
              <a:spcBef>
                <a:spcPts val="0"/>
              </a:spcBef>
              <a:spcAft>
                <a:spcPts val="0"/>
              </a:spcAft>
              <a:buClr>
                <a:schemeClr val="dk1"/>
              </a:buClr>
              <a:buFont typeface="Georgia"/>
              <a:buNone/>
            </a:pPr>
            <a:r>
              <a:rPr lang="en" sz="1800">
                <a:latin typeface="Inconsolata"/>
                <a:ea typeface="Inconsolata"/>
                <a:cs typeface="Inconsolata"/>
                <a:sym typeface="Inconsolata"/>
              </a:rPr>
              <a:t>SELECT sex, AVG(height)</a:t>
            </a:r>
            <a:endParaRPr sz="1800">
              <a:latin typeface="Inconsolata"/>
              <a:ea typeface="Inconsolata"/>
              <a:cs typeface="Inconsolata"/>
              <a:sym typeface="Inconsolata"/>
            </a:endParaRPr>
          </a:p>
          <a:p>
            <a:pPr indent="0" lvl="0" marL="0" rtl="0" algn="l">
              <a:lnSpc>
                <a:spcPct val="94000"/>
              </a:lnSpc>
              <a:spcBef>
                <a:spcPts val="1000"/>
              </a:spcBef>
              <a:spcAft>
                <a:spcPts val="0"/>
              </a:spcAft>
              <a:buClr>
                <a:schemeClr val="dk1"/>
              </a:buClr>
              <a:buFont typeface="Georgia"/>
              <a:buNone/>
            </a:pPr>
            <a:r>
              <a:rPr lang="en" sz="1800">
                <a:latin typeface="Inconsolata"/>
                <a:ea typeface="Inconsolata"/>
                <a:cs typeface="Inconsolata"/>
                <a:sym typeface="Inconsolata"/>
              </a:rPr>
              <a:t>FROM people </a:t>
            </a:r>
            <a:endParaRPr sz="1800">
              <a:latin typeface="Inconsolata"/>
              <a:ea typeface="Inconsolata"/>
              <a:cs typeface="Inconsolata"/>
              <a:sym typeface="Inconsolata"/>
            </a:endParaRPr>
          </a:p>
          <a:p>
            <a:pPr indent="0" lvl="0" marL="0" rtl="0" algn="l">
              <a:lnSpc>
                <a:spcPct val="94000"/>
              </a:lnSpc>
              <a:spcBef>
                <a:spcPts val="1000"/>
              </a:spcBef>
              <a:spcAft>
                <a:spcPts val="0"/>
              </a:spcAft>
              <a:buClr>
                <a:schemeClr val="dk1"/>
              </a:buClr>
              <a:buFont typeface="Georgia"/>
              <a:buNone/>
            </a:pPr>
            <a:r>
              <a:rPr lang="en" sz="1800">
                <a:latin typeface="Inconsolata"/>
                <a:ea typeface="Inconsolata"/>
                <a:cs typeface="Inconsolata"/>
                <a:sym typeface="Inconsolata"/>
              </a:rPr>
              <a:t>WHERE height &gt;3</a:t>
            </a:r>
            <a:endParaRPr sz="1800">
              <a:latin typeface="Inconsolata"/>
              <a:ea typeface="Inconsolata"/>
              <a:cs typeface="Inconsolata"/>
              <a:sym typeface="Inconsolata"/>
            </a:endParaRPr>
          </a:p>
          <a:p>
            <a:pPr indent="0" lvl="0" marL="0" rtl="0" algn="l">
              <a:lnSpc>
                <a:spcPct val="94000"/>
              </a:lnSpc>
              <a:spcBef>
                <a:spcPts val="1000"/>
              </a:spcBef>
              <a:spcAft>
                <a:spcPts val="0"/>
              </a:spcAft>
              <a:buClr>
                <a:schemeClr val="dk1"/>
              </a:buClr>
              <a:buFont typeface="Georgia"/>
              <a:buNone/>
            </a:pPr>
            <a:r>
              <a:rPr b="1" lang="en" sz="1800">
                <a:solidFill>
                  <a:srgbClr val="ED332F"/>
                </a:solidFill>
                <a:latin typeface="Inconsolata"/>
                <a:ea typeface="Inconsolata"/>
                <a:cs typeface="Inconsolata"/>
                <a:sym typeface="Inconsolata"/>
              </a:rPr>
              <a:t>GROUP BY</a:t>
            </a:r>
            <a:r>
              <a:rPr lang="en" sz="1800">
                <a:latin typeface="Inconsolata"/>
                <a:ea typeface="Inconsolata"/>
                <a:cs typeface="Inconsolata"/>
                <a:sym typeface="Inconsolata"/>
              </a:rPr>
              <a:t> sex</a:t>
            </a:r>
            <a:endParaRPr sz="1800">
              <a:latin typeface="Inconsolata"/>
              <a:ea typeface="Inconsolata"/>
              <a:cs typeface="Inconsolata"/>
              <a:sym typeface="Inconsolata"/>
            </a:endParaRPr>
          </a:p>
          <a:p>
            <a:pPr indent="0" lvl="0" marL="0" rtl="0" algn="l">
              <a:lnSpc>
                <a:spcPct val="94000"/>
              </a:lnSpc>
              <a:spcBef>
                <a:spcPts val="1000"/>
              </a:spcBef>
              <a:spcAft>
                <a:spcPts val="0"/>
              </a:spcAft>
              <a:buClr>
                <a:schemeClr val="dk1"/>
              </a:buClr>
              <a:buFont typeface="Georgia"/>
              <a:buNone/>
            </a:pPr>
            <a:r>
              <a:rPr b="1" lang="en" sz="1800">
                <a:solidFill>
                  <a:srgbClr val="ED332F"/>
                </a:solidFill>
                <a:latin typeface="Inconsolata"/>
                <a:ea typeface="Inconsolata"/>
                <a:cs typeface="Inconsolata"/>
                <a:sym typeface="Inconsolata"/>
              </a:rPr>
              <a:t>HAVING</a:t>
            </a:r>
            <a:r>
              <a:rPr lang="en" sz="1800">
                <a:solidFill>
                  <a:srgbClr val="ED332F"/>
                </a:solidFill>
                <a:latin typeface="Inconsolata"/>
                <a:ea typeface="Inconsolata"/>
                <a:cs typeface="Inconsolata"/>
                <a:sym typeface="Inconsolata"/>
              </a:rPr>
              <a:t> </a:t>
            </a:r>
            <a:r>
              <a:rPr lang="en" sz="1800">
                <a:latin typeface="Inconsolata"/>
                <a:ea typeface="Inconsolata"/>
                <a:cs typeface="Inconsolata"/>
                <a:sym typeface="Inconsolata"/>
              </a:rPr>
              <a:t>AVG(height) &gt;5.5</a:t>
            </a:r>
            <a:endParaRPr sz="1800">
              <a:latin typeface="Inconsolata"/>
              <a:ea typeface="Inconsolata"/>
              <a:cs typeface="Inconsolata"/>
              <a:sym typeface="Inconsolata"/>
            </a:endParaRPr>
          </a:p>
          <a:p>
            <a:pPr indent="0" lvl="0" marL="0" rtl="0" algn="l">
              <a:lnSpc>
                <a:spcPct val="94000"/>
              </a:lnSpc>
              <a:spcBef>
                <a:spcPts val="1000"/>
              </a:spcBef>
              <a:spcAft>
                <a:spcPts val="0"/>
              </a:spcAft>
              <a:buClr>
                <a:schemeClr val="dk1"/>
              </a:buClr>
              <a:buFont typeface="Georgia"/>
              <a:buNone/>
            </a:pPr>
            <a:r>
              <a:rPr lang="en" sz="1800">
                <a:latin typeface="Inconsolata"/>
                <a:ea typeface="Inconsolata"/>
                <a:cs typeface="Inconsolata"/>
                <a:sym typeface="Inconsolata"/>
              </a:rPr>
              <a:t>ORDER BY sex;</a:t>
            </a:r>
            <a:endParaRPr sz="1800">
              <a:latin typeface="Inconsolata"/>
              <a:ea typeface="Inconsolata"/>
              <a:cs typeface="Inconsolata"/>
              <a:sym typeface="Inconsolata"/>
            </a:endParaRPr>
          </a:p>
          <a:p>
            <a:pPr indent="0" lvl="0" marL="0" rtl="0" algn="l">
              <a:spcBef>
                <a:spcPts val="1000"/>
              </a:spcBef>
              <a:spcAft>
                <a:spcPts val="1000"/>
              </a:spcAft>
              <a:buNone/>
            </a:pPr>
            <a:r>
              <a:t/>
            </a:r>
            <a:endParaRPr>
              <a:latin typeface="Inconsolata"/>
              <a:ea typeface="Inconsolata"/>
              <a:cs typeface="Inconsolata"/>
              <a:sym typeface="Inconsolata"/>
            </a:endParaRPr>
          </a:p>
        </p:txBody>
      </p:sp>
      <p:sp>
        <p:nvSpPr>
          <p:cNvPr id="1169" name="Google Shape;1169;p127"/>
          <p:cNvSpPr txBox="1"/>
          <p:nvPr/>
        </p:nvSpPr>
        <p:spPr>
          <a:xfrm>
            <a:off x="4014650" y="1101600"/>
            <a:ext cx="4843200" cy="364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What each part of the query does: </a:t>
            </a:r>
            <a:endParaRPr sz="18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SELECT picks the columns</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FROM determines and filters rows.</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WHERE adds more filters on those rows.</a:t>
            </a:r>
            <a:endParaRPr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b="1" lang="en" sz="1600">
                <a:solidFill>
                  <a:srgbClr val="ED332F"/>
                </a:solidFill>
                <a:latin typeface="Proxima Nova"/>
                <a:ea typeface="Proxima Nova"/>
                <a:cs typeface="Proxima Nova"/>
                <a:sym typeface="Proxima Nova"/>
              </a:rPr>
              <a:t>GROUP BY</a:t>
            </a:r>
            <a:r>
              <a:rPr b="1" lang="en" sz="1600">
                <a:solidFill>
                  <a:schemeClr val="dk1"/>
                </a:solidFill>
                <a:latin typeface="Proxima Nova"/>
                <a:ea typeface="Proxima Nova"/>
                <a:cs typeface="Proxima Nova"/>
                <a:sym typeface="Proxima Nova"/>
              </a:rPr>
              <a:t> combines those rows into groups.</a:t>
            </a:r>
            <a:endParaRPr b="1" sz="1600">
              <a:solidFill>
                <a:schemeClr val="dk1"/>
              </a:solidFill>
              <a:latin typeface="Proxima Nova"/>
              <a:ea typeface="Proxima Nova"/>
              <a:cs typeface="Proxima Nova"/>
              <a:sym typeface="Proxima Nova"/>
            </a:endParaRPr>
          </a:p>
          <a:p>
            <a:pPr indent="-330200" lvl="0" marL="457200" rtl="0" algn="l">
              <a:spcBef>
                <a:spcPts val="1000"/>
              </a:spcBef>
              <a:spcAft>
                <a:spcPts val="0"/>
              </a:spcAft>
              <a:buClr>
                <a:schemeClr val="dk1"/>
              </a:buClr>
              <a:buSzPts val="1600"/>
              <a:buFont typeface="Proxima Nova"/>
              <a:buChar char="●"/>
            </a:pPr>
            <a:r>
              <a:rPr b="1" lang="en" sz="1600">
                <a:solidFill>
                  <a:srgbClr val="ED332F"/>
                </a:solidFill>
                <a:latin typeface="Proxima Nova"/>
                <a:ea typeface="Proxima Nova"/>
                <a:cs typeface="Proxima Nova"/>
                <a:sym typeface="Proxima Nova"/>
              </a:rPr>
              <a:t>HAVING</a:t>
            </a:r>
            <a:r>
              <a:rPr b="1" lang="en" sz="1600">
                <a:solidFill>
                  <a:schemeClr val="dk1"/>
                </a:solidFill>
                <a:latin typeface="Proxima Nova"/>
                <a:ea typeface="Proxima Nova"/>
                <a:cs typeface="Proxima Nova"/>
                <a:sym typeface="Proxima Nova"/>
              </a:rPr>
              <a:t> filters groups.</a:t>
            </a:r>
            <a:endParaRPr b="1" sz="1600">
              <a:solidFill>
                <a:schemeClr val="dk1"/>
              </a:solidFill>
              <a:latin typeface="Proxima Nova"/>
              <a:ea typeface="Proxima Nova"/>
              <a:cs typeface="Proxima Nova"/>
              <a:sym typeface="Proxima Nova"/>
            </a:endParaRPr>
          </a:p>
          <a:p>
            <a:pPr indent="-330200" lvl="0" marL="457200" rtl="0" algn="l">
              <a:spcBef>
                <a:spcPts val="1000"/>
              </a:spcBef>
              <a:spcAft>
                <a:spcPts val="1000"/>
              </a:spcAft>
              <a:buClr>
                <a:schemeClr val="dk1"/>
              </a:buClr>
              <a:buSzPts val="1600"/>
              <a:buFont typeface="Proxima Nova"/>
              <a:buChar char="●"/>
            </a:pPr>
            <a:r>
              <a:rPr lang="en" sz="1600">
                <a:solidFill>
                  <a:schemeClr val="dk1"/>
                </a:solidFill>
                <a:latin typeface="Proxima Nova"/>
                <a:ea typeface="Proxima Nova"/>
                <a:cs typeface="Proxima Nova"/>
                <a:sym typeface="Proxima Nova"/>
              </a:rPr>
              <a:t>ORDER BY arranges the remaining rows/groups.</a:t>
            </a:r>
            <a:endParaRPr sz="1200">
              <a:latin typeface="Proxima Nova"/>
              <a:ea typeface="Proxima Nova"/>
              <a:cs typeface="Proxima Nova"/>
              <a:sym typeface="Proxima Nova"/>
            </a:endParaRPr>
          </a:p>
        </p:txBody>
      </p:sp>
      <p:sp>
        <p:nvSpPr>
          <p:cNvPr id="1170" name="Google Shape;1170;p1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1171" name="Google Shape;1171;p127"/>
          <p:cNvGrpSpPr/>
          <p:nvPr/>
        </p:nvGrpSpPr>
        <p:grpSpPr>
          <a:xfrm>
            <a:off x="8028275" y="91300"/>
            <a:ext cx="927000" cy="927000"/>
            <a:chOff x="916150" y="2075225"/>
            <a:chExt cx="927000" cy="927000"/>
          </a:xfrm>
        </p:grpSpPr>
        <p:sp>
          <p:nvSpPr>
            <p:cNvPr id="1172" name="Google Shape;1172;p127"/>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173" name="Google Shape;1173;p127"/>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77" name="Shape 1177"/>
        <p:cNvGrpSpPr/>
        <p:nvPr/>
      </p:nvGrpSpPr>
      <p:grpSpPr>
        <a:xfrm>
          <a:off x="0" y="0"/>
          <a:ext cx="0" cy="0"/>
          <a:chOff x="0" y="0"/>
          <a:chExt cx="0" cy="0"/>
        </a:xfrm>
      </p:grpSpPr>
      <p:sp>
        <p:nvSpPr>
          <p:cNvPr id="1178" name="Google Shape;1178;p128"/>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By and Having Pairs Activity</a:t>
            </a:r>
            <a:endParaRPr/>
          </a:p>
        </p:txBody>
      </p:sp>
      <p:sp>
        <p:nvSpPr>
          <p:cNvPr id="1179" name="Google Shape;1179;p12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80" name="Google Shape;1180;p128"/>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Activity</a:t>
            </a:r>
            <a:endParaRPr b="1" sz="1400"/>
          </a:p>
          <a:p>
            <a:pPr indent="0" lvl="0" marL="0" rtl="0" algn="l">
              <a:spcBef>
                <a:spcPts val="0"/>
              </a:spcBef>
              <a:spcAft>
                <a:spcPts val="0"/>
              </a:spcAft>
              <a:buNone/>
            </a:pPr>
            <a:r>
              <a:rPr lang="en" sz="1400"/>
              <a:t>Give pairs </a:t>
            </a:r>
            <a:r>
              <a:rPr b="1" lang="en" sz="1400"/>
              <a:t>10 minutes</a:t>
            </a:r>
            <a:r>
              <a:rPr lang="en" sz="1400"/>
              <a:t> to complete the activity. </a:t>
            </a:r>
            <a:endParaRPr sz="1400"/>
          </a:p>
          <a:p>
            <a:pPr indent="0" lvl="0" marL="0" rtl="0" algn="l">
              <a:spcBef>
                <a:spcPts val="1600"/>
              </a:spcBef>
              <a:spcAft>
                <a:spcPts val="0"/>
              </a:spcAft>
              <a:buNone/>
            </a:pPr>
            <a:r>
              <a:rPr b="1" lang="en" sz="1400"/>
              <a:t>Debrief</a:t>
            </a:r>
            <a:endParaRPr b="1" sz="1400"/>
          </a:p>
          <a:p>
            <a:pPr indent="0" lvl="0" marL="0" rtl="0" algn="l">
              <a:spcBef>
                <a:spcPts val="0"/>
              </a:spcBef>
              <a:spcAft>
                <a:spcPts val="0"/>
              </a:spcAft>
              <a:buNone/>
            </a:pPr>
            <a:r>
              <a:rPr lang="en" sz="1400"/>
              <a:t>Bring the class back together and ask for volunteers to come off of mute and share what they discovered.</a:t>
            </a:r>
            <a:endParaRPr sz="1400"/>
          </a:p>
          <a:p>
            <a:pPr indent="0" lvl="0" marL="0" rtl="0" algn="l">
              <a:spcBef>
                <a:spcPts val="1600"/>
              </a:spcBef>
              <a:spcAft>
                <a:spcPts val="1600"/>
              </a:spcAft>
              <a:buClr>
                <a:schemeClr val="dk1"/>
              </a:buClr>
              <a:buSzPts val="1100"/>
              <a:buFont typeface="Arial"/>
              <a:buNone/>
            </a:pPr>
            <a:r>
              <a:rPr b="1" lang="en" sz="1400"/>
              <a:t>Goal</a:t>
            </a:r>
            <a:r>
              <a:rPr lang="en" sz="1400"/>
              <a:t>:</a:t>
            </a:r>
            <a:r>
              <a:rPr lang="en" sz="1400"/>
              <a:t> We’re leading </a:t>
            </a:r>
            <a:r>
              <a:rPr lang="en" sz="1400"/>
              <a:t>students to conclude</a:t>
            </a:r>
            <a:r>
              <a:rPr lang="en" sz="1400"/>
              <a:t> that GROUP BY is effectively a SELECT DISTINCT against the target column, as </a:t>
            </a:r>
            <a:r>
              <a:rPr lang="en" sz="1400"/>
              <a:t>this wasn’t explicitly stated in the slides before. With this simple example, show how the HAVING verb does a filter after the GROUP BY. If you have extra time, demonstrate how WHERE can filter BEFORE the HAVING verb (or have students do it themselves if they’re up to the challenge).</a:t>
            </a:r>
            <a:endParaRPr sz="1400"/>
          </a:p>
        </p:txBody>
      </p:sp>
      <p:sp>
        <p:nvSpPr>
          <p:cNvPr id="1181" name="Google Shape;1181;p128"/>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2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With your partner, build the following queries with GROUP BY and HAVING:</a:t>
            </a:r>
            <a:br>
              <a:rPr lang="en">
                <a:solidFill>
                  <a:schemeClr val="dk1"/>
                </a:solidFill>
              </a:rPr>
            </a:br>
            <a:endParaRPr>
              <a:solidFill>
                <a:schemeClr val="dk1"/>
              </a:solidFill>
            </a:endParaRPr>
          </a:p>
          <a:p>
            <a:pPr indent="0" lvl="0" marL="457200" rtl="0" algn="l">
              <a:spcBef>
                <a:spcPts val="0"/>
              </a:spcBef>
              <a:spcAft>
                <a:spcPts val="0"/>
              </a:spcAft>
              <a:buNone/>
            </a:pPr>
            <a:br>
              <a:rPr lang="en">
                <a:solidFill>
                  <a:srgbClr val="7A1743"/>
                </a:solidFill>
              </a:rPr>
            </a:br>
            <a:br>
              <a:rPr lang="en">
                <a:solidFill>
                  <a:srgbClr val="7A1743"/>
                </a:solidFill>
              </a:rPr>
            </a:br>
            <a:br>
              <a:rPr lang="en">
                <a:solidFill>
                  <a:srgbClr val="7A1743"/>
                </a:solidFill>
              </a:rPr>
            </a:br>
            <a:br>
              <a:rPr lang="en">
                <a:solidFill>
                  <a:srgbClr val="7A1743"/>
                </a:solidFill>
              </a:rPr>
            </a:br>
            <a:endParaRPr>
              <a:solidFill>
                <a:srgbClr val="7A1743"/>
              </a:solidFill>
            </a:endParaRPr>
          </a:p>
          <a:p>
            <a:pPr indent="-342900" lvl="0" marL="457200" rtl="0" algn="l">
              <a:spcBef>
                <a:spcPts val="2400"/>
              </a:spcBef>
              <a:spcAft>
                <a:spcPts val="0"/>
              </a:spcAft>
              <a:buClr>
                <a:schemeClr val="dk1"/>
              </a:buClr>
              <a:buSzPts val="1800"/>
              <a:buFont typeface="Georgia"/>
              <a:buChar char="●"/>
            </a:pPr>
            <a:r>
              <a:rPr lang="en">
                <a:solidFill>
                  <a:schemeClr val="dk1"/>
                </a:solidFill>
              </a:rPr>
              <a:t>How many results do you get with the </a:t>
            </a:r>
            <a:r>
              <a:rPr b="1" lang="en">
                <a:solidFill>
                  <a:srgbClr val="7A1743"/>
                </a:solidFill>
              </a:rPr>
              <a:t>GROUP BY </a:t>
            </a:r>
            <a:r>
              <a:rPr lang="en">
                <a:solidFill>
                  <a:schemeClr val="dk1"/>
                </a:solidFill>
              </a:rPr>
              <a:t>statement?</a:t>
            </a:r>
            <a:endParaRPr>
              <a:solidFill>
                <a:schemeClr val="dk1"/>
              </a:solidFill>
            </a:endParaRPr>
          </a:p>
          <a:p>
            <a:pPr indent="-342900" lvl="0" marL="457200" rtl="0" algn="l">
              <a:spcBef>
                <a:spcPts val="0"/>
              </a:spcBef>
              <a:spcAft>
                <a:spcPts val="0"/>
              </a:spcAft>
              <a:buClr>
                <a:schemeClr val="dk1"/>
              </a:buClr>
              <a:buSzPts val="1800"/>
              <a:buFont typeface="Georgia"/>
              <a:buChar char="●"/>
            </a:pPr>
            <a:r>
              <a:rPr lang="en">
                <a:solidFill>
                  <a:schemeClr val="dk1"/>
                </a:solidFill>
              </a:rPr>
              <a:t>How many results do you get with the </a:t>
            </a:r>
            <a:r>
              <a:rPr b="1" lang="en">
                <a:solidFill>
                  <a:srgbClr val="7A1743"/>
                </a:solidFill>
              </a:rPr>
              <a:t>HAVING</a:t>
            </a:r>
            <a:r>
              <a:rPr lang="en">
                <a:solidFill>
                  <a:schemeClr val="dk1"/>
                </a:solidFill>
              </a:rPr>
              <a:t> statement included?</a:t>
            </a:r>
            <a:endParaRPr sz="1400">
              <a:solidFill>
                <a:schemeClr val="dk1"/>
              </a:solidFill>
            </a:endParaRPr>
          </a:p>
          <a:p>
            <a:pPr indent="0" lvl="0" marL="0" rtl="0" algn="l">
              <a:spcBef>
                <a:spcPts val="0"/>
              </a:spcBef>
              <a:spcAft>
                <a:spcPts val="1600"/>
              </a:spcAft>
              <a:buNone/>
            </a:pPr>
            <a:r>
              <a:t/>
            </a:r>
            <a:endParaRPr sz="1400"/>
          </a:p>
        </p:txBody>
      </p:sp>
      <p:sp>
        <p:nvSpPr>
          <p:cNvPr id="1187" name="Google Shape;1187;p12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Build a Few More Together! </a:t>
            </a:r>
            <a:endParaRPr/>
          </a:p>
        </p:txBody>
      </p:sp>
      <p:sp>
        <p:nvSpPr>
          <p:cNvPr id="1188" name="Google Shape;1188;p1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89" name="Google Shape;1189;p129"/>
          <p:cNvSpPr txBox="1"/>
          <p:nvPr/>
        </p:nvSpPr>
        <p:spPr>
          <a:xfrm>
            <a:off x="844775" y="1765975"/>
            <a:ext cx="3386400" cy="144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Inconsolata"/>
                <a:ea typeface="Inconsolata"/>
                <a:cs typeface="Inconsolata"/>
                <a:sym typeface="Inconsolata"/>
              </a:rPr>
              <a:t>SELECT segment, </a:t>
            </a:r>
            <a:br>
              <a:rPr lang="en" sz="1800">
                <a:latin typeface="Inconsolata"/>
                <a:ea typeface="Inconsolata"/>
                <a:cs typeface="Inconsolata"/>
                <a:sym typeface="Inconsolata"/>
              </a:rPr>
            </a:br>
            <a:r>
              <a:rPr lang="en" sz="1800">
                <a:latin typeface="Inconsolata"/>
                <a:ea typeface="Inconsolata"/>
                <a:cs typeface="Inconsolata"/>
                <a:sym typeface="Inconsolata"/>
              </a:rPr>
              <a:t>	COUNT(*) AS num_sales</a:t>
            </a:r>
            <a:endParaRPr sz="1800">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latin typeface="Inconsolata"/>
                <a:ea typeface="Inconsolata"/>
                <a:cs typeface="Inconsolata"/>
                <a:sym typeface="Inconsolata"/>
              </a:rPr>
              <a:t>FROM customers</a:t>
            </a:r>
            <a:endParaRPr sz="1800">
              <a:latin typeface="Inconsolata"/>
              <a:ea typeface="Inconsolata"/>
              <a:cs typeface="Inconsolata"/>
              <a:sym typeface="Inconsolata"/>
            </a:endParaRPr>
          </a:p>
          <a:p>
            <a:pPr indent="0" lvl="0" marL="0" rtl="0" algn="l">
              <a:lnSpc>
                <a:spcPct val="115000"/>
              </a:lnSpc>
              <a:spcBef>
                <a:spcPts val="0"/>
              </a:spcBef>
              <a:spcAft>
                <a:spcPts val="0"/>
              </a:spcAft>
              <a:buNone/>
            </a:pPr>
            <a:r>
              <a:rPr b="1" lang="en" sz="1800">
                <a:latin typeface="Inconsolata"/>
                <a:ea typeface="Inconsolata"/>
                <a:cs typeface="Inconsolata"/>
                <a:sym typeface="Inconsolata"/>
              </a:rPr>
              <a:t>GROUP BY</a:t>
            </a:r>
            <a:r>
              <a:rPr lang="en" sz="1800">
                <a:latin typeface="Inconsolata"/>
                <a:ea typeface="Inconsolata"/>
                <a:cs typeface="Inconsolata"/>
                <a:sym typeface="Inconsolata"/>
              </a:rPr>
              <a:t> segment</a:t>
            </a:r>
            <a:endParaRPr sz="1800">
              <a:latin typeface="Inconsolata"/>
              <a:ea typeface="Inconsolata"/>
              <a:cs typeface="Inconsolata"/>
              <a:sym typeface="Inconsolata"/>
            </a:endParaRPr>
          </a:p>
          <a:p>
            <a:pPr indent="0" lvl="0" marL="457200" rtl="0" algn="l">
              <a:lnSpc>
                <a:spcPct val="115000"/>
              </a:lnSpc>
              <a:spcBef>
                <a:spcPts val="0"/>
              </a:spcBef>
              <a:spcAft>
                <a:spcPts val="0"/>
              </a:spcAft>
              <a:buNone/>
            </a:pPr>
            <a:r>
              <a:t/>
            </a:r>
            <a:endParaRPr sz="1800">
              <a:latin typeface="Inconsolata"/>
              <a:ea typeface="Inconsolata"/>
              <a:cs typeface="Inconsolata"/>
              <a:sym typeface="Inconsolata"/>
            </a:endParaRPr>
          </a:p>
          <a:p>
            <a:pPr indent="0" lvl="0" marL="457200" rtl="0" algn="l">
              <a:lnSpc>
                <a:spcPct val="115000"/>
              </a:lnSpc>
              <a:spcBef>
                <a:spcPts val="0"/>
              </a:spcBef>
              <a:spcAft>
                <a:spcPts val="0"/>
              </a:spcAft>
              <a:buNone/>
            </a:pPr>
            <a:r>
              <a:t/>
            </a:r>
            <a:endParaRPr sz="1800">
              <a:latin typeface="Inconsolata"/>
              <a:ea typeface="Inconsolata"/>
              <a:cs typeface="Inconsolata"/>
              <a:sym typeface="Inconsolata"/>
            </a:endParaRPr>
          </a:p>
          <a:p>
            <a:pPr indent="0" lvl="0" marL="457200" rtl="0" algn="l">
              <a:lnSpc>
                <a:spcPct val="115000"/>
              </a:lnSpc>
              <a:spcBef>
                <a:spcPts val="0"/>
              </a:spcBef>
              <a:spcAft>
                <a:spcPts val="0"/>
              </a:spcAft>
              <a:buNone/>
            </a:pPr>
            <a:r>
              <a:t/>
            </a:r>
            <a:endParaRPr sz="1800">
              <a:latin typeface="Inconsolata"/>
              <a:ea typeface="Inconsolata"/>
              <a:cs typeface="Inconsolata"/>
              <a:sym typeface="Inconsolata"/>
            </a:endParaRPr>
          </a:p>
        </p:txBody>
      </p:sp>
      <p:sp>
        <p:nvSpPr>
          <p:cNvPr id="1190" name="Google Shape;1190;p129"/>
          <p:cNvSpPr txBox="1"/>
          <p:nvPr/>
        </p:nvSpPr>
        <p:spPr>
          <a:xfrm>
            <a:off x="4538100" y="1765975"/>
            <a:ext cx="3528600" cy="1748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Inconsolata"/>
                <a:ea typeface="Inconsolata"/>
                <a:cs typeface="Inconsolata"/>
                <a:sym typeface="Inconsolata"/>
              </a:rPr>
              <a:t>SELECT segment, </a:t>
            </a:r>
            <a:br>
              <a:rPr lang="en" sz="1800">
                <a:latin typeface="Inconsolata"/>
                <a:ea typeface="Inconsolata"/>
                <a:cs typeface="Inconsolata"/>
                <a:sym typeface="Inconsolata"/>
              </a:rPr>
            </a:br>
            <a:r>
              <a:rPr lang="en" sz="1800">
                <a:latin typeface="Inconsolata"/>
                <a:ea typeface="Inconsolata"/>
                <a:cs typeface="Inconsolata"/>
                <a:sym typeface="Inconsolata"/>
              </a:rPr>
              <a:t>	COUNT(*) AS num_sales</a:t>
            </a:r>
            <a:endParaRPr sz="1800">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latin typeface="Inconsolata"/>
                <a:ea typeface="Inconsolata"/>
                <a:cs typeface="Inconsolata"/>
                <a:sym typeface="Inconsolata"/>
              </a:rPr>
              <a:t>FROM customers</a:t>
            </a:r>
            <a:endParaRPr sz="1800">
              <a:latin typeface="Inconsolata"/>
              <a:ea typeface="Inconsolata"/>
              <a:cs typeface="Inconsolata"/>
              <a:sym typeface="Inconsolata"/>
            </a:endParaRPr>
          </a:p>
          <a:p>
            <a:pPr indent="0" lvl="0" marL="0" rtl="0" algn="l">
              <a:lnSpc>
                <a:spcPct val="115000"/>
              </a:lnSpc>
              <a:spcBef>
                <a:spcPts val="0"/>
              </a:spcBef>
              <a:spcAft>
                <a:spcPts val="0"/>
              </a:spcAft>
              <a:buNone/>
            </a:pPr>
            <a:r>
              <a:rPr b="1" lang="en" sz="1800">
                <a:latin typeface="Inconsolata"/>
                <a:ea typeface="Inconsolata"/>
                <a:cs typeface="Inconsolata"/>
                <a:sym typeface="Inconsolata"/>
              </a:rPr>
              <a:t>GROUP BY</a:t>
            </a:r>
            <a:r>
              <a:rPr lang="en" sz="1800">
                <a:latin typeface="Inconsolata"/>
                <a:ea typeface="Inconsolata"/>
                <a:cs typeface="Inconsolata"/>
                <a:sym typeface="Inconsolata"/>
              </a:rPr>
              <a:t> segment</a:t>
            </a:r>
            <a:endParaRPr sz="1800">
              <a:latin typeface="Inconsolata"/>
              <a:ea typeface="Inconsolata"/>
              <a:cs typeface="Inconsolata"/>
              <a:sym typeface="Inconsolata"/>
            </a:endParaRPr>
          </a:p>
          <a:p>
            <a:pPr indent="0" lvl="0" marL="0" rtl="0" algn="l">
              <a:lnSpc>
                <a:spcPct val="115000"/>
              </a:lnSpc>
              <a:spcBef>
                <a:spcPts val="0"/>
              </a:spcBef>
              <a:spcAft>
                <a:spcPts val="0"/>
              </a:spcAft>
              <a:buNone/>
            </a:pPr>
            <a:r>
              <a:rPr b="1" lang="en" sz="1800">
                <a:latin typeface="Inconsolata"/>
                <a:ea typeface="Inconsolata"/>
                <a:cs typeface="Inconsolata"/>
                <a:sym typeface="Inconsolata"/>
              </a:rPr>
              <a:t>HAVING COUNT</a:t>
            </a:r>
            <a:r>
              <a:rPr lang="en" sz="1800">
                <a:latin typeface="Inconsolata"/>
                <a:ea typeface="Inconsolata"/>
                <a:cs typeface="Inconsolata"/>
                <a:sym typeface="Inconsolata"/>
              </a:rPr>
              <a:t>(*) &gt; 300</a:t>
            </a:r>
            <a:endParaRPr sz="1800">
              <a:latin typeface="Inconsolata"/>
              <a:ea typeface="Inconsolata"/>
              <a:cs typeface="Inconsolata"/>
              <a:sym typeface="Inconsolata"/>
            </a:endParaRPr>
          </a:p>
        </p:txBody>
      </p:sp>
      <p:sp>
        <p:nvSpPr>
          <p:cNvPr id="1191" name="Google Shape;1191;p12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13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97" name="Google Shape;1197;p130"/>
          <p:cNvSpPr txBox="1"/>
          <p:nvPr>
            <p:ph idx="1" type="body"/>
          </p:nvPr>
        </p:nvSpPr>
        <p:spPr>
          <a:xfrm>
            <a:off x="457200" y="947800"/>
            <a:ext cx="82296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Superstore wants an order discount analysis to identify average order quantity and amount by discount level. To write our query, we’ll use: </a:t>
            </a:r>
            <a:endParaRPr/>
          </a:p>
          <a:p>
            <a:pPr indent="-342900" lvl="0" marL="457200" rtl="0" algn="l">
              <a:lnSpc>
                <a:spcPct val="115000"/>
              </a:lnSpc>
              <a:spcBef>
                <a:spcPts val="1000"/>
              </a:spcBef>
              <a:spcAft>
                <a:spcPts val="0"/>
              </a:spcAft>
              <a:buSzPts val="1800"/>
              <a:buAutoNum type="arabicPeriod"/>
            </a:pPr>
            <a:r>
              <a:rPr b="1" lang="en"/>
              <a:t>WHERE </a:t>
            </a:r>
            <a:r>
              <a:rPr lang="en"/>
              <a:t>to filter discount levels greater than 15%.</a:t>
            </a:r>
            <a:endParaRPr/>
          </a:p>
          <a:p>
            <a:pPr indent="-342900" lvl="0" marL="457200" rtl="0" algn="l">
              <a:lnSpc>
                <a:spcPct val="115000"/>
              </a:lnSpc>
              <a:spcBef>
                <a:spcPts val="0"/>
              </a:spcBef>
              <a:spcAft>
                <a:spcPts val="0"/>
              </a:spcAft>
              <a:buSzPts val="1800"/>
              <a:buAutoNum type="arabicPeriod"/>
            </a:pPr>
            <a:r>
              <a:rPr b="1" lang="en"/>
              <a:t>GROUP BY</a:t>
            </a:r>
            <a:r>
              <a:rPr lang="en"/>
              <a:t> in our </a:t>
            </a:r>
            <a:r>
              <a:rPr lang="en"/>
              <a:t>query</a:t>
            </a:r>
            <a:r>
              <a:rPr lang="en"/>
              <a:t> to aggregate quantity and sales.</a:t>
            </a:r>
            <a:endParaRPr/>
          </a:p>
          <a:p>
            <a:pPr indent="-342900" lvl="0" marL="457200" rtl="0" algn="l">
              <a:lnSpc>
                <a:spcPct val="115000"/>
              </a:lnSpc>
              <a:spcBef>
                <a:spcPts val="0"/>
              </a:spcBef>
              <a:spcAft>
                <a:spcPts val="0"/>
              </a:spcAft>
              <a:buSzPts val="1800"/>
              <a:buAutoNum type="arabicPeriod"/>
            </a:pPr>
            <a:r>
              <a:rPr b="1" lang="en">
                <a:solidFill>
                  <a:schemeClr val="dk1"/>
                </a:solidFill>
              </a:rPr>
              <a:t>HAVING</a:t>
            </a:r>
            <a:r>
              <a:rPr lang="en">
                <a:solidFill>
                  <a:schemeClr val="dk1"/>
                </a:solidFill>
              </a:rPr>
              <a:t> to filter discount levels </a:t>
            </a:r>
            <a:r>
              <a:rPr lang="en">
                <a:solidFill>
                  <a:schemeClr val="dk1"/>
                </a:solidFill>
              </a:rPr>
              <a:t>above</a:t>
            </a:r>
            <a:r>
              <a:rPr lang="en">
                <a:solidFill>
                  <a:schemeClr val="dk1"/>
                </a:solidFill>
              </a:rPr>
              <a:t> an average sales threshold.</a:t>
            </a:r>
            <a:endParaRPr>
              <a:solidFill>
                <a:schemeClr val="dk1"/>
              </a:solidFill>
            </a:endParaRPr>
          </a:p>
          <a:p>
            <a:pPr indent="0" lvl="0" marL="0" rtl="0" algn="l">
              <a:lnSpc>
                <a:spcPct val="115000"/>
              </a:lnSpc>
              <a:spcBef>
                <a:spcPts val="0"/>
              </a:spcBef>
              <a:spcAft>
                <a:spcPts val="0"/>
              </a:spcAft>
              <a:buNone/>
            </a:pPr>
            <a:r>
              <a:t/>
            </a:r>
            <a:endParaRPr/>
          </a:p>
          <a:p>
            <a:pPr indent="0" lvl="0" marL="0" rtl="0" algn="l">
              <a:lnSpc>
                <a:spcPct val="115000"/>
              </a:lnSpc>
              <a:spcBef>
                <a:spcPts val="1000"/>
              </a:spcBef>
              <a:spcAft>
                <a:spcPts val="1000"/>
              </a:spcAft>
              <a:buNone/>
            </a:pPr>
            <a:r>
              <a:t/>
            </a:r>
            <a:endParaRPr/>
          </a:p>
        </p:txBody>
      </p:sp>
      <p:sp>
        <p:nvSpPr>
          <p:cNvPr id="1198" name="Google Shape;1198;p130"/>
          <p:cNvSpPr txBox="1"/>
          <p:nvPr>
            <p:ph type="title"/>
          </p:nvPr>
        </p:nvSpPr>
        <p:spPr>
          <a:xfrm>
            <a:off x="908850" y="237050"/>
            <a:ext cx="74418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Aggregating Data With GROUP BY and HAVING</a:t>
            </a:r>
            <a:endParaRPr/>
          </a:p>
        </p:txBody>
      </p:sp>
      <p:sp>
        <p:nvSpPr>
          <p:cNvPr id="1199" name="Google Shape;1199;p13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00" name="Google Shape;1200;p130"/>
          <p:cNvSpPr txBox="1"/>
          <p:nvPr/>
        </p:nvSpPr>
        <p:spPr>
          <a:xfrm>
            <a:off x="645450" y="2862900"/>
            <a:ext cx="7774200" cy="1536900"/>
          </a:xfrm>
          <a:prstGeom prst="rect">
            <a:avLst/>
          </a:prstGeom>
          <a:noFill/>
          <a:ln cap="flat" cmpd="sng" w="9525">
            <a:solidFill>
              <a:srgbClr val="999999"/>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SELECT</a:t>
            </a:r>
            <a:r>
              <a:rPr lang="en">
                <a:latin typeface="Proxima Nova"/>
                <a:ea typeface="Proxima Nova"/>
                <a:cs typeface="Proxima Nova"/>
                <a:sym typeface="Proxima Nova"/>
              </a:rPr>
              <a:t> discount, </a:t>
            </a:r>
            <a:r>
              <a:rPr b="1" lang="en">
                <a:latin typeface="Proxima Nova"/>
                <a:ea typeface="Proxima Nova"/>
                <a:cs typeface="Proxima Nova"/>
                <a:sym typeface="Proxima Nova"/>
              </a:rPr>
              <a:t>ROUND</a:t>
            </a:r>
            <a:r>
              <a:rPr lang="en">
                <a:latin typeface="Proxima Nova"/>
                <a:ea typeface="Proxima Nova"/>
                <a:cs typeface="Proxima Nova"/>
                <a:sym typeface="Proxima Nova"/>
              </a:rPr>
              <a:t>(</a:t>
            </a:r>
            <a:r>
              <a:rPr b="1" lang="en">
                <a:latin typeface="Proxima Nova"/>
                <a:ea typeface="Proxima Nova"/>
                <a:cs typeface="Proxima Nova"/>
                <a:sym typeface="Proxima Nova"/>
              </a:rPr>
              <a:t>AVG</a:t>
            </a:r>
            <a:r>
              <a:rPr lang="en">
                <a:latin typeface="Proxima Nova"/>
                <a:ea typeface="Proxima Nova"/>
                <a:cs typeface="Proxima Nova"/>
                <a:sym typeface="Proxima Nova"/>
              </a:rPr>
              <a:t>(quantity), 2) </a:t>
            </a:r>
            <a:r>
              <a:rPr b="1" lang="en">
                <a:latin typeface="Proxima Nova"/>
                <a:ea typeface="Proxima Nova"/>
                <a:cs typeface="Proxima Nova"/>
                <a:sym typeface="Proxima Nova"/>
              </a:rPr>
              <a:t>AS</a:t>
            </a:r>
            <a:r>
              <a:rPr lang="en">
                <a:latin typeface="Proxima Nova"/>
                <a:ea typeface="Proxima Nova"/>
                <a:cs typeface="Proxima Nova"/>
                <a:sym typeface="Proxima Nova"/>
              </a:rPr>
              <a:t> "qty",</a:t>
            </a:r>
            <a:r>
              <a:rPr b="1" lang="en">
                <a:latin typeface="Proxima Nova"/>
                <a:ea typeface="Proxima Nova"/>
                <a:cs typeface="Proxima Nova"/>
                <a:sym typeface="Proxima Nova"/>
              </a:rPr>
              <a:t> AVG</a:t>
            </a:r>
            <a:r>
              <a:rPr lang="en">
                <a:latin typeface="Proxima Nova"/>
                <a:ea typeface="Proxima Nova"/>
                <a:cs typeface="Proxima Nova"/>
                <a:sym typeface="Proxima Nova"/>
              </a:rPr>
              <a:t>(sales)::money as "sales"</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FROM</a:t>
            </a:r>
            <a:r>
              <a:rPr lang="en">
                <a:latin typeface="Proxima Nova"/>
                <a:ea typeface="Proxima Nova"/>
                <a:cs typeface="Proxima Nova"/>
                <a:sym typeface="Proxima Nova"/>
              </a:rPr>
              <a:t> orders</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WHERE</a:t>
            </a:r>
            <a:r>
              <a:rPr lang="en">
                <a:latin typeface="Proxima Nova"/>
                <a:ea typeface="Proxima Nova"/>
                <a:cs typeface="Proxima Nova"/>
                <a:sym typeface="Proxima Nova"/>
              </a:rPr>
              <a:t> 1 &gt; 0.15</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GROUP BY</a:t>
            </a:r>
            <a:r>
              <a:rPr lang="en">
                <a:latin typeface="Proxima Nova"/>
                <a:ea typeface="Proxima Nova"/>
                <a:cs typeface="Proxima Nova"/>
                <a:sym typeface="Proxima Nova"/>
              </a:rPr>
              <a:t> discount</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HAVING AVG</a:t>
            </a:r>
            <a:r>
              <a:rPr lang="en">
                <a:latin typeface="Proxima Nova"/>
                <a:ea typeface="Proxima Nova"/>
                <a:cs typeface="Proxima Nova"/>
                <a:sym typeface="Proxima Nova"/>
              </a:rPr>
              <a:t>(sales) &gt; 500</a:t>
            </a:r>
            <a:endParaRPr>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latin typeface="Proxima Nova"/>
                <a:ea typeface="Proxima Nova"/>
                <a:cs typeface="Proxima Nova"/>
                <a:sym typeface="Proxima Nova"/>
              </a:rPr>
              <a:t>ORDER BY</a:t>
            </a:r>
            <a:r>
              <a:rPr lang="en">
                <a:latin typeface="Proxima Nova"/>
                <a:ea typeface="Proxima Nova"/>
                <a:cs typeface="Proxima Nova"/>
                <a:sym typeface="Proxima Nova"/>
              </a:rPr>
              <a:t> 3 </a:t>
            </a:r>
            <a:r>
              <a:rPr b="1" lang="en">
                <a:latin typeface="Proxima Nova"/>
                <a:ea typeface="Proxima Nova"/>
                <a:cs typeface="Proxima Nova"/>
                <a:sym typeface="Proxima Nova"/>
              </a:rPr>
              <a:t>DESC</a:t>
            </a:r>
            <a:endParaRPr>
              <a:latin typeface="Proxima Nova"/>
              <a:ea typeface="Proxima Nova"/>
              <a:cs typeface="Proxima Nova"/>
              <a:sym typeface="Proxima Nova"/>
            </a:endParaRPr>
          </a:p>
        </p:txBody>
      </p:sp>
      <p:sp>
        <p:nvSpPr>
          <p:cNvPr id="1201" name="Google Shape;1201;p1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5" name="Shape 1205"/>
        <p:cNvGrpSpPr/>
        <p:nvPr/>
      </p:nvGrpSpPr>
      <p:grpSpPr>
        <a:xfrm>
          <a:off x="0" y="0"/>
          <a:ext cx="0" cy="0"/>
          <a:chOff x="0" y="0"/>
          <a:chExt cx="0" cy="0"/>
        </a:xfrm>
      </p:grpSpPr>
      <p:sp>
        <p:nvSpPr>
          <p:cNvPr id="1206" name="Google Shape;1206;p131"/>
          <p:cNvSpPr txBox="1"/>
          <p:nvPr>
            <p:ph idx="1" type="body"/>
          </p:nvPr>
        </p:nvSpPr>
        <p:spPr>
          <a:xfrm>
            <a:off x="979500" y="1078375"/>
            <a:ext cx="7099500" cy="33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rPr>
              <a:t>Activity</a:t>
            </a:r>
            <a:endParaRPr b="1" sz="1400">
              <a:solidFill>
                <a:schemeClr val="dk1"/>
              </a:solidFill>
            </a:endParaRPr>
          </a:p>
          <a:p>
            <a:pPr indent="0" lvl="0" marL="0" rtl="0" algn="l">
              <a:spcBef>
                <a:spcPts val="0"/>
              </a:spcBef>
              <a:spcAft>
                <a:spcPts val="0"/>
              </a:spcAft>
              <a:buNone/>
            </a:pPr>
            <a:r>
              <a:rPr lang="en" sz="1400">
                <a:solidFill>
                  <a:schemeClr val="dk1"/>
                </a:solidFill>
              </a:rPr>
              <a:t>Give participants </a:t>
            </a:r>
            <a:r>
              <a:rPr b="1" lang="en" sz="1400">
                <a:solidFill>
                  <a:schemeClr val="dk1"/>
                </a:solidFill>
              </a:rPr>
              <a:t>five</a:t>
            </a:r>
            <a:r>
              <a:rPr b="1" lang="en" sz="1400">
                <a:solidFill>
                  <a:schemeClr val="dk1"/>
                </a:solidFill>
              </a:rPr>
              <a:t> minutes</a:t>
            </a:r>
            <a:r>
              <a:rPr lang="en" sz="1400">
                <a:solidFill>
                  <a:schemeClr val="dk1"/>
                </a:solidFill>
              </a:rPr>
              <a:t> to complete the first solo activity. Share the solution, then move on to the Extra Challenge slide. Allow students to pair up if they want to tackle this with a partner.</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You will have about </a:t>
            </a:r>
            <a:r>
              <a:rPr b="1" lang="en" sz="1400">
                <a:solidFill>
                  <a:schemeClr val="dk1"/>
                </a:solidFill>
              </a:rPr>
              <a:t>five</a:t>
            </a:r>
            <a:r>
              <a:rPr b="1" lang="en" sz="1400">
                <a:solidFill>
                  <a:schemeClr val="dk1"/>
                </a:solidFill>
              </a:rPr>
              <a:t> minutes</a:t>
            </a:r>
            <a:r>
              <a:rPr lang="en" sz="1400">
                <a:solidFill>
                  <a:schemeClr val="dk1"/>
                </a:solidFill>
              </a:rPr>
              <a:t> to debrief the Extra Challenge. </a:t>
            </a:r>
            <a:r>
              <a:rPr b="1" lang="en" sz="1400">
                <a:solidFill>
                  <a:schemeClr val="dk1"/>
                </a:solidFill>
              </a:rPr>
              <a:t>Before</a:t>
            </a:r>
            <a:r>
              <a:rPr lang="en" sz="1400">
                <a:solidFill>
                  <a:schemeClr val="dk1"/>
                </a:solidFill>
              </a:rPr>
              <a:t> moving on to the solution slide, we recommend you:</a:t>
            </a:r>
            <a:endParaRPr sz="1400">
              <a:solidFill>
                <a:schemeClr val="dk1"/>
              </a:solidFill>
            </a:endParaRPr>
          </a:p>
          <a:p>
            <a:pPr indent="-317500" lvl="0" marL="457200" rtl="0" algn="l">
              <a:spcBef>
                <a:spcPts val="1600"/>
              </a:spcBef>
              <a:spcAft>
                <a:spcPts val="0"/>
              </a:spcAft>
              <a:buClr>
                <a:schemeClr val="dk1"/>
              </a:buClr>
              <a:buSzPts val="1400"/>
              <a:buAutoNum type="arabicPeriod"/>
            </a:pPr>
            <a:r>
              <a:rPr lang="en" sz="1400">
                <a:solidFill>
                  <a:schemeClr val="dk1"/>
                </a:solidFill>
              </a:rPr>
              <a:t>Ask for a few volunteers to share their solutions with the class.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Poll the class on whether or not anyone had a different solution. </a:t>
            </a:r>
            <a:endParaRPr sz="1400">
              <a:solidFill>
                <a:schemeClr val="dk1"/>
              </a:solidFill>
            </a:endParaRPr>
          </a:p>
          <a:p>
            <a:pPr indent="-317500" lvl="0" marL="457200" rtl="0" algn="l">
              <a:spcBef>
                <a:spcPts val="0"/>
              </a:spcBef>
              <a:spcAft>
                <a:spcPts val="0"/>
              </a:spcAft>
              <a:buClr>
                <a:schemeClr val="dk1"/>
              </a:buClr>
              <a:buSzPts val="1400"/>
              <a:buAutoNum type="arabicPeriod"/>
            </a:pPr>
            <a:r>
              <a:rPr lang="en" sz="1400">
                <a:solidFill>
                  <a:schemeClr val="dk1"/>
                </a:solidFill>
              </a:rPr>
              <a:t>Take a few minutes to restate the differences in the shared solutions, identify which is correct, and explain why. This gives you an opportunity to recap the content as it applies to this activity.</a:t>
            </a:r>
            <a:endParaRPr sz="1400">
              <a:solidFill>
                <a:schemeClr val="dk1"/>
              </a:solidFill>
            </a:endParaRPr>
          </a:p>
          <a:p>
            <a:pPr indent="0" lvl="0" marL="0" rtl="0" algn="l">
              <a:spcBef>
                <a:spcPts val="1600"/>
              </a:spcBef>
              <a:spcAft>
                <a:spcPts val="1600"/>
              </a:spcAft>
              <a:buNone/>
            </a:pPr>
            <a:r>
              <a:t/>
            </a:r>
            <a:endParaRPr sz="1400">
              <a:solidFill>
                <a:schemeClr val="dk1"/>
              </a:solidFill>
            </a:endParaRPr>
          </a:p>
        </p:txBody>
      </p:sp>
      <p:sp>
        <p:nvSpPr>
          <p:cNvPr id="1207" name="Google Shape;1207;p13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08" name="Google Shape;1208;p13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Aggregating </a:t>
            </a:r>
            <a:r>
              <a:rPr lang="en"/>
              <a:t>Solo Activity</a:t>
            </a:r>
            <a:endParaRPr/>
          </a:p>
        </p:txBody>
      </p:sp>
      <p:sp>
        <p:nvSpPr>
          <p:cNvPr id="1209" name="Google Shape;1209;p131"/>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